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72" r:id="rId3"/>
    <p:sldId id="305" r:id="rId4"/>
    <p:sldId id="261" r:id="rId5"/>
    <p:sldId id="304" r:id="rId6"/>
    <p:sldId id="301" r:id="rId7"/>
    <p:sldId id="302" r:id="rId8"/>
    <p:sldId id="303" r:id="rId9"/>
    <p:sldId id="307" r:id="rId10"/>
    <p:sldId id="308" r:id="rId11"/>
    <p:sldId id="309" r:id="rId12"/>
    <p:sldId id="315" r:id="rId13"/>
    <p:sldId id="316" r:id="rId14"/>
    <p:sldId id="317" r:id="rId15"/>
    <p:sldId id="314" r:id="rId16"/>
    <p:sldId id="324" r:id="rId17"/>
    <p:sldId id="290" r:id="rId18"/>
    <p:sldId id="325" r:id="rId19"/>
    <p:sldId id="326" r:id="rId20"/>
    <p:sldId id="327" r:id="rId21"/>
    <p:sldId id="331" r:id="rId22"/>
    <p:sldId id="329" r:id="rId23"/>
    <p:sldId id="330" r:id="rId24"/>
    <p:sldId id="321" r:id="rId25"/>
    <p:sldId id="297" r:id="rId26"/>
    <p:sldId id="328" r:id="rId27"/>
    <p:sldId id="320" r:id="rId28"/>
    <p:sldId id="343" r:id="rId29"/>
    <p:sldId id="344" r:id="rId30"/>
    <p:sldId id="345" r:id="rId31"/>
    <p:sldId id="332" r:id="rId32"/>
    <p:sldId id="333" r:id="rId33"/>
    <p:sldId id="334" r:id="rId34"/>
    <p:sldId id="335" r:id="rId35"/>
    <p:sldId id="336" r:id="rId36"/>
    <p:sldId id="337" r:id="rId37"/>
    <p:sldId id="338" r:id="rId38"/>
    <p:sldId id="310" r:id="rId39"/>
    <p:sldId id="355" r:id="rId40"/>
    <p:sldId id="356" r:id="rId41"/>
    <p:sldId id="357" r:id="rId42"/>
    <p:sldId id="311" r:id="rId43"/>
    <p:sldId id="312" r:id="rId44"/>
    <p:sldId id="339" r:id="rId45"/>
    <p:sldId id="340" r:id="rId46"/>
    <p:sldId id="341" r:id="rId47"/>
    <p:sldId id="300" r:id="rId48"/>
    <p:sldId id="358" r:id="rId49"/>
    <p:sldId id="359" r:id="rId50"/>
    <p:sldId id="360" r:id="rId51"/>
    <p:sldId id="361" r:id="rId52"/>
    <p:sldId id="362" r:id="rId53"/>
    <p:sldId id="363" r:id="rId54"/>
    <p:sldId id="364" r:id="rId55"/>
    <p:sldId id="365" r:id="rId56"/>
    <p:sldId id="342" r:id="rId57"/>
    <p:sldId id="346" r:id="rId58"/>
    <p:sldId id="347" r:id="rId59"/>
    <p:sldId id="348" r:id="rId60"/>
    <p:sldId id="349" r:id="rId61"/>
    <p:sldId id="350" r:id="rId62"/>
    <p:sldId id="351" r:id="rId63"/>
    <p:sldId id="352" r:id="rId64"/>
    <p:sldId id="353" r:id="rId65"/>
    <p:sldId id="354" r:id="rId66"/>
    <p:sldId id="366" r:id="rId67"/>
    <p:sldId id="322" r:id="rId68"/>
    <p:sldId id="319" r:id="rId69"/>
    <p:sldId id="313" r:id="rId70"/>
    <p:sldId id="367" r:id="rId71"/>
    <p:sldId id="369" r:id="rId72"/>
    <p:sldId id="370" r:id="rId73"/>
    <p:sldId id="371" r:id="rId74"/>
    <p:sldId id="368" r:id="rId75"/>
    <p:sldId id="372" r:id="rId76"/>
    <p:sldId id="379" r:id="rId77"/>
    <p:sldId id="373" r:id="rId78"/>
    <p:sldId id="381" r:id="rId79"/>
    <p:sldId id="382" r:id="rId80"/>
    <p:sldId id="374" r:id="rId81"/>
    <p:sldId id="375" r:id="rId82"/>
    <p:sldId id="376" r:id="rId83"/>
    <p:sldId id="377" r:id="rId84"/>
    <p:sldId id="378" r:id="rId85"/>
    <p:sldId id="380" r:id="rId86"/>
    <p:sldId id="384" r:id="rId87"/>
    <p:sldId id="383" r:id="rId88"/>
    <p:sldId id="385" r:id="rId89"/>
    <p:sldId id="386" r:id="rId90"/>
    <p:sldId id="387" r:id="rId91"/>
    <p:sldId id="388" r:id="rId92"/>
    <p:sldId id="389" r:id="rId93"/>
    <p:sldId id="390" r:id="rId94"/>
    <p:sldId id="257" r:id="rId9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B82"/>
    <a:srgbClr val="FFDBB7"/>
    <a:srgbClr val="FF9933"/>
    <a:srgbClr val="003399"/>
    <a:srgbClr val="FF9900"/>
    <a:srgbClr val="9900FF"/>
    <a:srgbClr val="570E94"/>
    <a:srgbClr val="333F50"/>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82" autoAdjust="0"/>
  </p:normalViewPr>
  <p:slideViewPr>
    <p:cSldViewPr snapToGrid="0">
      <p:cViewPr varScale="1">
        <p:scale>
          <a:sx n="85" d="100"/>
          <a:sy n="85" d="100"/>
        </p:scale>
        <p:origin x="51" y="85"/>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0AA873C-9557-4EC2-9437-ED64E0C1E11A}"/>
              </a:ext>
            </a:extLst>
          </p:cNvPr>
          <p:cNvSpPr>
            <a:spLocks noGrp="1"/>
          </p:cNvSpPr>
          <p:nvPr>
            <p:ph type="sldNum" sz="quarter" idx="12"/>
          </p:nvPr>
        </p:nvSpPr>
        <p:spPr>
          <a:xfrm>
            <a:off x="9661793" y="6246564"/>
            <a:ext cx="2286918" cy="397793"/>
          </a:xfrm>
        </p:spPr>
        <p:txBody>
          <a:bodyPr/>
          <a:lstStyle/>
          <a:p>
            <a:fld id="{63E2AEF2-DE30-4869-B3A0-9E4575C7E9B1}" type="slidenum">
              <a:rPr lang="en-ID" smtClean="0"/>
              <a:t>‹#›</a:t>
            </a:fld>
            <a:endParaRPr lang="en-ID"/>
          </a:p>
        </p:txBody>
      </p:sp>
    </p:spTree>
    <p:extLst>
      <p:ext uri="{BB962C8B-B14F-4D97-AF65-F5344CB8AC3E}">
        <p14:creationId xmlns:p14="http://schemas.microsoft.com/office/powerpoint/2010/main" val="3930793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2_Title Slide">
    <p:spTree>
      <p:nvGrpSpPr>
        <p:cNvPr id="1" name=""/>
        <p:cNvGrpSpPr/>
        <p:nvPr/>
      </p:nvGrpSpPr>
      <p:grpSpPr>
        <a:xfrm>
          <a:off x="0" y="0"/>
          <a:ext cx="0" cy="0"/>
          <a:chOff x="0" y="0"/>
          <a:chExt cx="0" cy="0"/>
        </a:xfrm>
      </p:grpSpPr>
      <p:sp>
        <p:nvSpPr>
          <p:cNvPr id="5" name="Freeform: Shape 4">
            <a:extLst>
              <a:ext uri="{FF2B5EF4-FFF2-40B4-BE49-F238E27FC236}">
                <a16:creationId xmlns:a16="http://schemas.microsoft.com/office/drawing/2014/main" id="{CA4F87C6-F7C2-48BA-9805-9125C5B4CA73}"/>
              </a:ext>
            </a:extLst>
          </p:cNvPr>
          <p:cNvSpPr/>
          <p:nvPr userDrawn="1"/>
        </p:nvSpPr>
        <p:spPr>
          <a:xfrm>
            <a:off x="527957" y="391886"/>
            <a:ext cx="5568043" cy="6466114"/>
          </a:xfrm>
          <a:custGeom>
            <a:avLst/>
            <a:gdLst>
              <a:gd name="connsiteX0" fmla="*/ 0 w 6371922"/>
              <a:gd name="connsiteY0" fmla="*/ 0 h 6858000"/>
              <a:gd name="connsiteX1" fmla="*/ 2927497 w 6371922"/>
              <a:gd name="connsiteY1" fmla="*/ 0 h 6858000"/>
              <a:gd name="connsiteX2" fmla="*/ 3023542 w 6371922"/>
              <a:gd name="connsiteY2" fmla="*/ 32498 h 6858000"/>
              <a:gd name="connsiteX3" fmla="*/ 6371922 w 6371922"/>
              <a:gd name="connsiteY3" fmla="*/ 4825796 h 6858000"/>
              <a:gd name="connsiteX4" fmla="*/ 5970908 w 6371922"/>
              <a:gd name="connsiteY4" fmla="*/ 6812092 h 6858000"/>
              <a:gd name="connsiteX5" fmla="*/ 5950153 w 6371922"/>
              <a:gd name="connsiteY5" fmla="*/ 6858000 h 6858000"/>
              <a:gd name="connsiteX6" fmla="*/ 0 w 637192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71922" h="6858000">
                <a:moveTo>
                  <a:pt x="0" y="0"/>
                </a:moveTo>
                <a:lnTo>
                  <a:pt x="2927497" y="0"/>
                </a:lnTo>
                <a:lnTo>
                  <a:pt x="3023542" y="32498"/>
                </a:lnTo>
                <a:cubicBezTo>
                  <a:pt x="4977473" y="747928"/>
                  <a:pt x="6371922" y="2624017"/>
                  <a:pt x="6371922" y="4825796"/>
                </a:cubicBezTo>
                <a:cubicBezTo>
                  <a:pt x="6371922" y="5530366"/>
                  <a:pt x="6229131" y="6201584"/>
                  <a:pt x="5970908" y="6812092"/>
                </a:cubicBezTo>
                <a:lnTo>
                  <a:pt x="5950153" y="6858000"/>
                </a:lnTo>
                <a:lnTo>
                  <a:pt x="0" y="6858000"/>
                </a:lnTo>
                <a:close/>
              </a:path>
            </a:pathLst>
          </a:cu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sp>
        <p:nvSpPr>
          <p:cNvPr id="9" name="Picture Placeholder 8">
            <a:extLst>
              <a:ext uri="{FF2B5EF4-FFF2-40B4-BE49-F238E27FC236}">
                <a16:creationId xmlns:a16="http://schemas.microsoft.com/office/drawing/2014/main" id="{4197AAE0-7D46-4597-8AC8-BFE5A68442E8}"/>
              </a:ext>
            </a:extLst>
          </p:cNvPr>
          <p:cNvSpPr>
            <a:spLocks noGrp="1"/>
          </p:cNvSpPr>
          <p:nvPr>
            <p:ph type="pic" sz="quarter" idx="13"/>
          </p:nvPr>
        </p:nvSpPr>
        <p:spPr>
          <a:xfrm>
            <a:off x="2" y="0"/>
            <a:ext cx="5368663" cy="6858000"/>
          </a:xfrm>
          <a:custGeom>
            <a:avLst/>
            <a:gdLst>
              <a:gd name="connsiteX0" fmla="*/ 0 w 5368663"/>
              <a:gd name="connsiteY0" fmla="*/ 0 h 6858000"/>
              <a:gd name="connsiteX1" fmla="*/ 2934598 w 5368663"/>
              <a:gd name="connsiteY1" fmla="*/ 0 h 6858000"/>
              <a:gd name="connsiteX2" fmla="*/ 3118824 w 5368663"/>
              <a:gd name="connsiteY2" fmla="*/ 118106 h 6858000"/>
              <a:gd name="connsiteX3" fmla="*/ 5368663 w 5368663"/>
              <a:gd name="connsiteY3" fmla="*/ 4349546 h 6858000"/>
              <a:gd name="connsiteX4" fmla="*/ 4752766 w 5368663"/>
              <a:gd name="connsiteY4" fmla="*/ 6781912 h 6858000"/>
              <a:gd name="connsiteX5" fmla="*/ 4709017 w 5368663"/>
              <a:gd name="connsiteY5" fmla="*/ 6858000 h 6858000"/>
              <a:gd name="connsiteX6" fmla="*/ 0 w 536866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68663" h="6858000">
                <a:moveTo>
                  <a:pt x="0" y="0"/>
                </a:moveTo>
                <a:lnTo>
                  <a:pt x="2934598" y="0"/>
                </a:lnTo>
                <a:lnTo>
                  <a:pt x="3118824" y="118106"/>
                </a:lnTo>
                <a:cubicBezTo>
                  <a:pt x="4476216" y="1035141"/>
                  <a:pt x="5368663" y="2588123"/>
                  <a:pt x="5368663" y="4349546"/>
                </a:cubicBezTo>
                <a:cubicBezTo>
                  <a:pt x="5368663" y="5230258"/>
                  <a:pt x="5145552" y="6058859"/>
                  <a:pt x="4752766" y="6781912"/>
                </a:cubicBezTo>
                <a:lnTo>
                  <a:pt x="4709017" y="6858000"/>
                </a:lnTo>
                <a:lnTo>
                  <a:pt x="0" y="6858000"/>
                </a:lnTo>
                <a:close/>
              </a:path>
            </a:pathLst>
          </a:custGeom>
          <a:pattFill prst="pct5">
            <a:fgClr>
              <a:schemeClr val="accent1"/>
            </a:fgClr>
            <a:bgClr>
              <a:schemeClr val="bg1"/>
            </a:bgClr>
          </a:pattFill>
        </p:spPr>
        <p:txBody>
          <a:bodyPr wrap="square">
            <a:noAutofit/>
          </a:bodyPr>
          <a:lstStyle>
            <a:lvl1pPr>
              <a:defRPr sz="2000"/>
            </a:lvl1pPr>
          </a:lstStyle>
          <a:p>
            <a:endParaRPr lang="en-ID"/>
          </a:p>
        </p:txBody>
      </p:sp>
      <p:sp>
        <p:nvSpPr>
          <p:cNvPr id="6" name="Slide Number Placeholder 5">
            <a:extLst>
              <a:ext uri="{FF2B5EF4-FFF2-40B4-BE49-F238E27FC236}">
                <a16:creationId xmlns:a16="http://schemas.microsoft.com/office/drawing/2014/main" id="{F0AA873C-9557-4EC2-9437-ED64E0C1E11A}"/>
              </a:ext>
            </a:extLst>
          </p:cNvPr>
          <p:cNvSpPr>
            <a:spLocks noGrp="1"/>
          </p:cNvSpPr>
          <p:nvPr>
            <p:ph type="sldNum" sz="quarter" idx="12"/>
          </p:nvPr>
        </p:nvSpPr>
        <p:spPr>
          <a:xfrm>
            <a:off x="9661793" y="6246564"/>
            <a:ext cx="2286918" cy="397793"/>
          </a:xfrm>
        </p:spPr>
        <p:txBody>
          <a:bodyPr/>
          <a:lstStyle/>
          <a:p>
            <a:fld id="{63E2AEF2-DE30-4869-B3A0-9E4575C7E9B1}" type="slidenum">
              <a:rPr lang="en-ID" smtClean="0"/>
              <a:t>‹#›</a:t>
            </a:fld>
            <a:endParaRPr lang="en-ID"/>
          </a:p>
        </p:txBody>
      </p:sp>
    </p:spTree>
    <p:extLst>
      <p:ext uri="{BB962C8B-B14F-4D97-AF65-F5344CB8AC3E}">
        <p14:creationId xmlns:p14="http://schemas.microsoft.com/office/powerpoint/2010/main" val="21077627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1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0AA873C-9557-4EC2-9437-ED64E0C1E11A}"/>
              </a:ext>
            </a:extLst>
          </p:cNvPr>
          <p:cNvSpPr>
            <a:spLocks noGrp="1"/>
          </p:cNvSpPr>
          <p:nvPr>
            <p:ph type="sldNum" sz="quarter" idx="12"/>
          </p:nvPr>
        </p:nvSpPr>
        <p:spPr>
          <a:xfrm>
            <a:off x="9661793" y="6246564"/>
            <a:ext cx="2286918" cy="397793"/>
          </a:xfrm>
        </p:spPr>
        <p:txBody>
          <a:bodyPr/>
          <a:lstStyle/>
          <a:p>
            <a:fld id="{63E2AEF2-DE30-4869-B3A0-9E4575C7E9B1}" type="slidenum">
              <a:rPr lang="en-ID" smtClean="0"/>
              <a:t>‹#›</a:t>
            </a:fld>
            <a:endParaRPr lang="en-ID"/>
          </a:p>
        </p:txBody>
      </p:sp>
      <p:sp>
        <p:nvSpPr>
          <p:cNvPr id="4" name="Freeform: Shape 3">
            <a:extLst>
              <a:ext uri="{FF2B5EF4-FFF2-40B4-BE49-F238E27FC236}">
                <a16:creationId xmlns:a16="http://schemas.microsoft.com/office/drawing/2014/main" id="{B7ED24B4-D466-42B9-B39F-BD8AEA0AB285}"/>
              </a:ext>
            </a:extLst>
          </p:cNvPr>
          <p:cNvSpPr/>
          <p:nvPr userDrawn="1"/>
        </p:nvSpPr>
        <p:spPr>
          <a:xfrm>
            <a:off x="0" y="0"/>
            <a:ext cx="5372100" cy="6858000"/>
          </a:xfrm>
          <a:custGeom>
            <a:avLst/>
            <a:gdLst>
              <a:gd name="connsiteX0" fmla="*/ 0 w 5372100"/>
              <a:gd name="connsiteY0" fmla="*/ 0 h 6858000"/>
              <a:gd name="connsiteX1" fmla="*/ 4800554 w 5372100"/>
              <a:gd name="connsiteY1" fmla="*/ 0 h 6858000"/>
              <a:gd name="connsiteX2" fmla="*/ 5372100 w 5372100"/>
              <a:gd name="connsiteY2" fmla="*/ 571546 h 6858000"/>
              <a:gd name="connsiteX3" fmla="*/ 5372100 w 5372100"/>
              <a:gd name="connsiteY3" fmla="*/ 6286454 h 6858000"/>
              <a:gd name="connsiteX4" fmla="*/ 4800554 w 5372100"/>
              <a:gd name="connsiteY4" fmla="*/ 6858000 h 6858000"/>
              <a:gd name="connsiteX5" fmla="*/ 0 w 5372100"/>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72100" h="6858000">
                <a:moveTo>
                  <a:pt x="0" y="0"/>
                </a:moveTo>
                <a:lnTo>
                  <a:pt x="4800554" y="0"/>
                </a:lnTo>
                <a:cubicBezTo>
                  <a:pt x="5116210" y="0"/>
                  <a:pt x="5372100" y="255890"/>
                  <a:pt x="5372100" y="571546"/>
                </a:cubicBezTo>
                <a:lnTo>
                  <a:pt x="5372100" y="6286454"/>
                </a:lnTo>
                <a:cubicBezTo>
                  <a:pt x="5372100" y="6602110"/>
                  <a:pt x="5116210" y="6858000"/>
                  <a:pt x="4800554" y="6858000"/>
                </a:cubicBezTo>
                <a:lnTo>
                  <a:pt x="0" y="6858000"/>
                </a:lnTo>
                <a:close/>
              </a:path>
            </a:pathLst>
          </a:custGeom>
          <a:solidFill>
            <a:srgbClr val="00339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sp>
        <p:nvSpPr>
          <p:cNvPr id="5" name="Freeform: Shape 4">
            <a:extLst>
              <a:ext uri="{FF2B5EF4-FFF2-40B4-BE49-F238E27FC236}">
                <a16:creationId xmlns:a16="http://schemas.microsoft.com/office/drawing/2014/main" id="{D898C70A-3AC1-40DA-923A-CEFEF6077947}"/>
              </a:ext>
            </a:extLst>
          </p:cNvPr>
          <p:cNvSpPr/>
          <p:nvPr userDrawn="1"/>
        </p:nvSpPr>
        <p:spPr>
          <a:xfrm>
            <a:off x="1" y="0"/>
            <a:ext cx="4060011" cy="1040162"/>
          </a:xfrm>
          <a:custGeom>
            <a:avLst/>
            <a:gdLst>
              <a:gd name="connsiteX0" fmla="*/ 0 w 4060011"/>
              <a:gd name="connsiteY0" fmla="*/ 0 h 974798"/>
              <a:gd name="connsiteX1" fmla="*/ 4060011 w 4060011"/>
              <a:gd name="connsiteY1" fmla="*/ 0 h 974798"/>
              <a:gd name="connsiteX2" fmla="*/ 3972466 w 4060011"/>
              <a:gd name="connsiteY2" fmla="*/ 43746 h 974798"/>
              <a:gd name="connsiteX3" fmla="*/ 3016104 w 4060011"/>
              <a:gd name="connsiteY3" fmla="*/ 87005 h 974798"/>
              <a:gd name="connsiteX4" fmla="*/ 613671 w 4060011"/>
              <a:gd name="connsiteY4" fmla="*/ 974719 h 974798"/>
              <a:gd name="connsiteX5" fmla="*/ 0 w 4060011"/>
              <a:gd name="connsiteY5" fmla="*/ 851601 h 974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60011" h="974798">
                <a:moveTo>
                  <a:pt x="0" y="0"/>
                </a:moveTo>
                <a:lnTo>
                  <a:pt x="4060011" y="0"/>
                </a:lnTo>
                <a:lnTo>
                  <a:pt x="3972466" y="43746"/>
                </a:lnTo>
                <a:cubicBezTo>
                  <a:pt x="3748483" y="132772"/>
                  <a:pt x="3440244" y="166231"/>
                  <a:pt x="3016104" y="87005"/>
                </a:cubicBezTo>
                <a:cubicBezTo>
                  <a:pt x="1743685" y="-150674"/>
                  <a:pt x="1557070" y="963870"/>
                  <a:pt x="613671" y="974719"/>
                </a:cubicBezTo>
                <a:cubicBezTo>
                  <a:pt x="438967" y="976728"/>
                  <a:pt x="238311" y="940888"/>
                  <a:pt x="0" y="851601"/>
                </a:cubicBezTo>
                <a:close/>
              </a:path>
            </a:pathLst>
          </a:cu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sp>
        <p:nvSpPr>
          <p:cNvPr id="9" name="Picture Placeholder 8">
            <a:extLst>
              <a:ext uri="{FF2B5EF4-FFF2-40B4-BE49-F238E27FC236}">
                <a16:creationId xmlns:a16="http://schemas.microsoft.com/office/drawing/2014/main" id="{64B625FA-65FA-4857-8B34-CD082FC7CBC7}"/>
              </a:ext>
            </a:extLst>
          </p:cNvPr>
          <p:cNvSpPr>
            <a:spLocks noGrp="1"/>
          </p:cNvSpPr>
          <p:nvPr>
            <p:ph type="pic" sz="quarter" idx="13"/>
          </p:nvPr>
        </p:nvSpPr>
        <p:spPr>
          <a:xfrm>
            <a:off x="4343708" y="1040162"/>
            <a:ext cx="2960446" cy="4941538"/>
          </a:xfrm>
          <a:custGeom>
            <a:avLst/>
            <a:gdLst>
              <a:gd name="connsiteX0" fmla="*/ 326892 w 2960446"/>
              <a:gd name="connsiteY0" fmla="*/ 0 h 4941538"/>
              <a:gd name="connsiteX1" fmla="*/ 2633554 w 2960446"/>
              <a:gd name="connsiteY1" fmla="*/ 0 h 4941538"/>
              <a:gd name="connsiteX2" fmla="*/ 2960446 w 2960446"/>
              <a:gd name="connsiteY2" fmla="*/ 326892 h 4941538"/>
              <a:gd name="connsiteX3" fmla="*/ 2960446 w 2960446"/>
              <a:gd name="connsiteY3" fmla="*/ 4614646 h 4941538"/>
              <a:gd name="connsiteX4" fmla="*/ 2633554 w 2960446"/>
              <a:gd name="connsiteY4" fmla="*/ 4941538 h 4941538"/>
              <a:gd name="connsiteX5" fmla="*/ 326892 w 2960446"/>
              <a:gd name="connsiteY5" fmla="*/ 4941538 h 4941538"/>
              <a:gd name="connsiteX6" fmla="*/ 0 w 2960446"/>
              <a:gd name="connsiteY6" fmla="*/ 4614646 h 4941538"/>
              <a:gd name="connsiteX7" fmla="*/ 0 w 2960446"/>
              <a:gd name="connsiteY7" fmla="*/ 326892 h 4941538"/>
              <a:gd name="connsiteX8" fmla="*/ 326892 w 2960446"/>
              <a:gd name="connsiteY8" fmla="*/ 0 h 4941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60446" h="4941538">
                <a:moveTo>
                  <a:pt x="326892" y="0"/>
                </a:moveTo>
                <a:lnTo>
                  <a:pt x="2633554" y="0"/>
                </a:lnTo>
                <a:cubicBezTo>
                  <a:pt x="2814091" y="0"/>
                  <a:pt x="2960446" y="146355"/>
                  <a:pt x="2960446" y="326892"/>
                </a:cubicBezTo>
                <a:lnTo>
                  <a:pt x="2960446" y="4614646"/>
                </a:lnTo>
                <a:cubicBezTo>
                  <a:pt x="2960446" y="4795183"/>
                  <a:pt x="2814091" y="4941538"/>
                  <a:pt x="2633554" y="4941538"/>
                </a:cubicBezTo>
                <a:lnTo>
                  <a:pt x="326892" y="4941538"/>
                </a:lnTo>
                <a:cubicBezTo>
                  <a:pt x="146355" y="4941538"/>
                  <a:pt x="0" y="4795183"/>
                  <a:pt x="0" y="4614646"/>
                </a:cubicBezTo>
                <a:lnTo>
                  <a:pt x="0" y="326892"/>
                </a:lnTo>
                <a:cubicBezTo>
                  <a:pt x="0" y="146355"/>
                  <a:pt x="146355" y="0"/>
                  <a:pt x="326892" y="0"/>
                </a:cubicBezTo>
                <a:close/>
              </a:path>
            </a:pathLst>
          </a:custGeom>
          <a:pattFill prst="pct5">
            <a:fgClr>
              <a:schemeClr val="accent1"/>
            </a:fgClr>
            <a:bgClr>
              <a:schemeClr val="bg1"/>
            </a:bgClr>
          </a:pattFill>
          <a:ln w="82550">
            <a:solidFill>
              <a:srgbClr val="00B0F0"/>
            </a:solidFill>
          </a:ln>
        </p:spPr>
        <p:txBody>
          <a:bodyPr wrap="square">
            <a:noAutofit/>
          </a:bodyPr>
          <a:lstStyle>
            <a:lvl1pPr>
              <a:defRPr sz="2000"/>
            </a:lvl1pPr>
          </a:lstStyle>
          <a:p>
            <a:endParaRPr lang="en-ID"/>
          </a:p>
        </p:txBody>
      </p:sp>
    </p:spTree>
    <p:extLst>
      <p:ext uri="{BB962C8B-B14F-4D97-AF65-F5344CB8AC3E}">
        <p14:creationId xmlns:p14="http://schemas.microsoft.com/office/powerpoint/2010/main" val="383965387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3_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08168CE-ADB7-47FB-9DA1-46698F3C73FA}"/>
              </a:ext>
            </a:extLst>
          </p:cNvPr>
          <p:cNvSpPr/>
          <p:nvPr userDrawn="1"/>
        </p:nvSpPr>
        <p:spPr>
          <a:xfrm>
            <a:off x="1791941" y="2128165"/>
            <a:ext cx="2581473" cy="2581473"/>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0" name="Rectangle 9">
            <a:extLst>
              <a:ext uri="{FF2B5EF4-FFF2-40B4-BE49-F238E27FC236}">
                <a16:creationId xmlns:a16="http://schemas.microsoft.com/office/drawing/2014/main" id="{7B48253F-4180-457E-A647-E7E2C0D66748}"/>
              </a:ext>
            </a:extLst>
          </p:cNvPr>
          <p:cNvSpPr/>
          <p:nvPr userDrawn="1"/>
        </p:nvSpPr>
        <p:spPr>
          <a:xfrm>
            <a:off x="5102621" y="2137100"/>
            <a:ext cx="2581473" cy="2581473"/>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2" name="Rectangle 11">
            <a:extLst>
              <a:ext uri="{FF2B5EF4-FFF2-40B4-BE49-F238E27FC236}">
                <a16:creationId xmlns:a16="http://schemas.microsoft.com/office/drawing/2014/main" id="{49E0D204-A422-401E-BA04-50DCF1BD310B}"/>
              </a:ext>
            </a:extLst>
          </p:cNvPr>
          <p:cNvSpPr/>
          <p:nvPr userDrawn="1"/>
        </p:nvSpPr>
        <p:spPr>
          <a:xfrm>
            <a:off x="8413301" y="2146035"/>
            <a:ext cx="2581473" cy="2581473"/>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4" name="Picture Placeholder 13">
            <a:extLst>
              <a:ext uri="{FF2B5EF4-FFF2-40B4-BE49-F238E27FC236}">
                <a16:creationId xmlns:a16="http://schemas.microsoft.com/office/drawing/2014/main" id="{81EE1428-507F-473C-91DC-DCE17BC3EBC5}"/>
              </a:ext>
            </a:extLst>
          </p:cNvPr>
          <p:cNvSpPr>
            <a:spLocks noGrp="1"/>
          </p:cNvSpPr>
          <p:nvPr>
            <p:ph type="pic" sz="quarter" idx="13"/>
          </p:nvPr>
        </p:nvSpPr>
        <p:spPr>
          <a:xfrm>
            <a:off x="4870764" y="1899706"/>
            <a:ext cx="2581473" cy="2581473"/>
          </a:xfrm>
          <a:custGeom>
            <a:avLst/>
            <a:gdLst>
              <a:gd name="connsiteX0" fmla="*/ 0 w 2581473"/>
              <a:gd name="connsiteY0" fmla="*/ 0 h 2581473"/>
              <a:gd name="connsiteX1" fmla="*/ 2581473 w 2581473"/>
              <a:gd name="connsiteY1" fmla="*/ 0 h 2581473"/>
              <a:gd name="connsiteX2" fmla="*/ 2581473 w 2581473"/>
              <a:gd name="connsiteY2" fmla="*/ 2581473 h 2581473"/>
              <a:gd name="connsiteX3" fmla="*/ 0 w 2581473"/>
              <a:gd name="connsiteY3" fmla="*/ 2581473 h 2581473"/>
            </a:gdLst>
            <a:ahLst/>
            <a:cxnLst>
              <a:cxn ang="0">
                <a:pos x="connsiteX0" y="connsiteY0"/>
              </a:cxn>
              <a:cxn ang="0">
                <a:pos x="connsiteX1" y="connsiteY1"/>
              </a:cxn>
              <a:cxn ang="0">
                <a:pos x="connsiteX2" y="connsiteY2"/>
              </a:cxn>
              <a:cxn ang="0">
                <a:pos x="connsiteX3" y="connsiteY3"/>
              </a:cxn>
            </a:cxnLst>
            <a:rect l="l" t="t" r="r" b="b"/>
            <a:pathLst>
              <a:path w="2581473" h="2581473">
                <a:moveTo>
                  <a:pt x="0" y="0"/>
                </a:moveTo>
                <a:lnTo>
                  <a:pt x="2581473" y="0"/>
                </a:lnTo>
                <a:lnTo>
                  <a:pt x="2581473" y="2581473"/>
                </a:lnTo>
                <a:lnTo>
                  <a:pt x="0" y="2581473"/>
                </a:lnTo>
                <a:close/>
              </a:path>
            </a:pathLst>
          </a:custGeom>
          <a:pattFill prst="pct5">
            <a:fgClr>
              <a:schemeClr val="accent1"/>
            </a:fgClr>
            <a:bgClr>
              <a:schemeClr val="bg1"/>
            </a:bgClr>
          </a:pattFill>
          <a:ln w="82550">
            <a:noFill/>
          </a:ln>
        </p:spPr>
        <p:txBody>
          <a:bodyPr wrap="square">
            <a:noAutofit/>
          </a:bodyPr>
          <a:lstStyle>
            <a:lvl1pPr>
              <a:defRPr sz="2000"/>
            </a:lvl1pPr>
          </a:lstStyle>
          <a:p>
            <a:endParaRPr lang="en-ID"/>
          </a:p>
        </p:txBody>
      </p:sp>
      <p:sp>
        <p:nvSpPr>
          <p:cNvPr id="15" name="Picture Placeholder 14">
            <a:extLst>
              <a:ext uri="{FF2B5EF4-FFF2-40B4-BE49-F238E27FC236}">
                <a16:creationId xmlns:a16="http://schemas.microsoft.com/office/drawing/2014/main" id="{ED1CE52B-46BF-412C-8ED3-6D3B6E47362B}"/>
              </a:ext>
            </a:extLst>
          </p:cNvPr>
          <p:cNvSpPr>
            <a:spLocks noGrp="1"/>
          </p:cNvSpPr>
          <p:nvPr>
            <p:ph type="pic" sz="quarter" idx="14"/>
          </p:nvPr>
        </p:nvSpPr>
        <p:spPr>
          <a:xfrm>
            <a:off x="1560082" y="1899706"/>
            <a:ext cx="2581473" cy="2581473"/>
          </a:xfrm>
          <a:custGeom>
            <a:avLst/>
            <a:gdLst>
              <a:gd name="connsiteX0" fmla="*/ 0 w 2581473"/>
              <a:gd name="connsiteY0" fmla="*/ 0 h 2581473"/>
              <a:gd name="connsiteX1" fmla="*/ 2581473 w 2581473"/>
              <a:gd name="connsiteY1" fmla="*/ 0 h 2581473"/>
              <a:gd name="connsiteX2" fmla="*/ 2581473 w 2581473"/>
              <a:gd name="connsiteY2" fmla="*/ 2581473 h 2581473"/>
              <a:gd name="connsiteX3" fmla="*/ 0 w 2581473"/>
              <a:gd name="connsiteY3" fmla="*/ 2581473 h 2581473"/>
            </a:gdLst>
            <a:ahLst/>
            <a:cxnLst>
              <a:cxn ang="0">
                <a:pos x="connsiteX0" y="connsiteY0"/>
              </a:cxn>
              <a:cxn ang="0">
                <a:pos x="connsiteX1" y="connsiteY1"/>
              </a:cxn>
              <a:cxn ang="0">
                <a:pos x="connsiteX2" y="connsiteY2"/>
              </a:cxn>
              <a:cxn ang="0">
                <a:pos x="connsiteX3" y="connsiteY3"/>
              </a:cxn>
            </a:cxnLst>
            <a:rect l="l" t="t" r="r" b="b"/>
            <a:pathLst>
              <a:path w="2581473" h="2581473">
                <a:moveTo>
                  <a:pt x="0" y="0"/>
                </a:moveTo>
                <a:lnTo>
                  <a:pt x="2581473" y="0"/>
                </a:lnTo>
                <a:lnTo>
                  <a:pt x="2581473" y="2581473"/>
                </a:lnTo>
                <a:lnTo>
                  <a:pt x="0" y="2581473"/>
                </a:lnTo>
                <a:close/>
              </a:path>
            </a:pathLst>
          </a:custGeom>
          <a:pattFill prst="pct5">
            <a:fgClr>
              <a:schemeClr val="accent1"/>
            </a:fgClr>
            <a:bgClr>
              <a:schemeClr val="bg1"/>
            </a:bgClr>
          </a:pattFill>
          <a:ln w="82550">
            <a:noFill/>
          </a:ln>
        </p:spPr>
        <p:txBody>
          <a:bodyPr wrap="square">
            <a:noAutofit/>
          </a:bodyPr>
          <a:lstStyle>
            <a:lvl1pPr>
              <a:defRPr sz="2000"/>
            </a:lvl1pPr>
          </a:lstStyle>
          <a:p>
            <a:endParaRPr lang="en-ID"/>
          </a:p>
        </p:txBody>
      </p:sp>
      <p:sp>
        <p:nvSpPr>
          <p:cNvPr id="16" name="Picture Placeholder 15">
            <a:extLst>
              <a:ext uri="{FF2B5EF4-FFF2-40B4-BE49-F238E27FC236}">
                <a16:creationId xmlns:a16="http://schemas.microsoft.com/office/drawing/2014/main" id="{073C6071-5261-4A86-AA73-262724FDBAD4}"/>
              </a:ext>
            </a:extLst>
          </p:cNvPr>
          <p:cNvSpPr>
            <a:spLocks noGrp="1"/>
          </p:cNvSpPr>
          <p:nvPr>
            <p:ph type="pic" sz="quarter" idx="15"/>
          </p:nvPr>
        </p:nvSpPr>
        <p:spPr>
          <a:xfrm>
            <a:off x="8181442" y="1899706"/>
            <a:ext cx="2581473" cy="2581473"/>
          </a:xfrm>
          <a:custGeom>
            <a:avLst/>
            <a:gdLst>
              <a:gd name="connsiteX0" fmla="*/ 0 w 2581473"/>
              <a:gd name="connsiteY0" fmla="*/ 0 h 2581473"/>
              <a:gd name="connsiteX1" fmla="*/ 2581473 w 2581473"/>
              <a:gd name="connsiteY1" fmla="*/ 0 h 2581473"/>
              <a:gd name="connsiteX2" fmla="*/ 2581473 w 2581473"/>
              <a:gd name="connsiteY2" fmla="*/ 2581473 h 2581473"/>
              <a:gd name="connsiteX3" fmla="*/ 0 w 2581473"/>
              <a:gd name="connsiteY3" fmla="*/ 2581473 h 2581473"/>
            </a:gdLst>
            <a:ahLst/>
            <a:cxnLst>
              <a:cxn ang="0">
                <a:pos x="connsiteX0" y="connsiteY0"/>
              </a:cxn>
              <a:cxn ang="0">
                <a:pos x="connsiteX1" y="connsiteY1"/>
              </a:cxn>
              <a:cxn ang="0">
                <a:pos x="connsiteX2" y="connsiteY2"/>
              </a:cxn>
              <a:cxn ang="0">
                <a:pos x="connsiteX3" y="connsiteY3"/>
              </a:cxn>
            </a:cxnLst>
            <a:rect l="l" t="t" r="r" b="b"/>
            <a:pathLst>
              <a:path w="2581473" h="2581473">
                <a:moveTo>
                  <a:pt x="0" y="0"/>
                </a:moveTo>
                <a:lnTo>
                  <a:pt x="2581473" y="0"/>
                </a:lnTo>
                <a:lnTo>
                  <a:pt x="2581473" y="2581473"/>
                </a:lnTo>
                <a:lnTo>
                  <a:pt x="0" y="2581473"/>
                </a:lnTo>
                <a:close/>
              </a:path>
            </a:pathLst>
          </a:custGeom>
          <a:pattFill prst="pct5">
            <a:fgClr>
              <a:schemeClr val="accent1"/>
            </a:fgClr>
            <a:bgClr>
              <a:schemeClr val="bg1"/>
            </a:bgClr>
          </a:pattFill>
          <a:ln w="82550">
            <a:noFill/>
          </a:ln>
        </p:spPr>
        <p:txBody>
          <a:bodyPr wrap="square">
            <a:noAutofit/>
          </a:bodyPr>
          <a:lstStyle>
            <a:lvl1pPr>
              <a:defRPr sz="2000"/>
            </a:lvl1pPr>
          </a:lstStyle>
          <a:p>
            <a:endParaRPr lang="en-ID"/>
          </a:p>
        </p:txBody>
      </p:sp>
      <p:sp>
        <p:nvSpPr>
          <p:cNvPr id="6" name="Slide Number Placeholder 5">
            <a:extLst>
              <a:ext uri="{FF2B5EF4-FFF2-40B4-BE49-F238E27FC236}">
                <a16:creationId xmlns:a16="http://schemas.microsoft.com/office/drawing/2014/main" id="{F0AA873C-9557-4EC2-9437-ED64E0C1E11A}"/>
              </a:ext>
            </a:extLst>
          </p:cNvPr>
          <p:cNvSpPr>
            <a:spLocks noGrp="1"/>
          </p:cNvSpPr>
          <p:nvPr>
            <p:ph type="sldNum" sz="quarter" idx="12"/>
          </p:nvPr>
        </p:nvSpPr>
        <p:spPr>
          <a:xfrm>
            <a:off x="9661793" y="6246564"/>
            <a:ext cx="2286918" cy="397793"/>
          </a:xfrm>
        </p:spPr>
        <p:txBody>
          <a:bodyPr/>
          <a:lstStyle/>
          <a:p>
            <a:fld id="{63E2AEF2-DE30-4869-B3A0-9E4575C7E9B1}" type="slidenum">
              <a:rPr lang="en-ID" smtClean="0"/>
              <a:t>‹#›</a:t>
            </a:fld>
            <a:endParaRPr lang="en-ID"/>
          </a:p>
        </p:txBody>
      </p:sp>
    </p:spTree>
    <p:extLst>
      <p:ext uri="{BB962C8B-B14F-4D97-AF65-F5344CB8AC3E}">
        <p14:creationId xmlns:p14="http://schemas.microsoft.com/office/powerpoint/2010/main" val="34815432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4_Title Slide">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4CD1352A-8E6F-4E24-8C52-51953C5009B9}"/>
              </a:ext>
            </a:extLst>
          </p:cNvPr>
          <p:cNvSpPr>
            <a:spLocks noGrp="1"/>
          </p:cNvSpPr>
          <p:nvPr>
            <p:ph type="pic" sz="quarter" idx="15"/>
          </p:nvPr>
        </p:nvSpPr>
        <p:spPr>
          <a:xfrm>
            <a:off x="6972121" y="1318171"/>
            <a:ext cx="2092788" cy="3239316"/>
          </a:xfrm>
          <a:custGeom>
            <a:avLst/>
            <a:gdLst>
              <a:gd name="connsiteX0" fmla="*/ 348805 w 2092788"/>
              <a:gd name="connsiteY0" fmla="*/ 0 h 3239316"/>
              <a:gd name="connsiteX1" fmla="*/ 1743983 w 2092788"/>
              <a:gd name="connsiteY1" fmla="*/ 0 h 3239316"/>
              <a:gd name="connsiteX2" fmla="*/ 2092788 w 2092788"/>
              <a:gd name="connsiteY2" fmla="*/ 348805 h 3239316"/>
              <a:gd name="connsiteX3" fmla="*/ 2092788 w 2092788"/>
              <a:gd name="connsiteY3" fmla="*/ 2890511 h 3239316"/>
              <a:gd name="connsiteX4" fmla="*/ 1743983 w 2092788"/>
              <a:gd name="connsiteY4" fmla="*/ 3239316 h 3239316"/>
              <a:gd name="connsiteX5" fmla="*/ 348805 w 2092788"/>
              <a:gd name="connsiteY5" fmla="*/ 3239316 h 3239316"/>
              <a:gd name="connsiteX6" fmla="*/ 0 w 2092788"/>
              <a:gd name="connsiteY6" fmla="*/ 2890511 h 3239316"/>
              <a:gd name="connsiteX7" fmla="*/ 0 w 2092788"/>
              <a:gd name="connsiteY7" fmla="*/ 348805 h 3239316"/>
              <a:gd name="connsiteX8" fmla="*/ 348805 w 2092788"/>
              <a:gd name="connsiteY8" fmla="*/ 0 h 3239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92788" h="3239316">
                <a:moveTo>
                  <a:pt x="348805" y="0"/>
                </a:moveTo>
                <a:lnTo>
                  <a:pt x="1743983" y="0"/>
                </a:lnTo>
                <a:cubicBezTo>
                  <a:pt x="1936623" y="0"/>
                  <a:pt x="2092788" y="156165"/>
                  <a:pt x="2092788" y="348805"/>
                </a:cubicBezTo>
                <a:lnTo>
                  <a:pt x="2092788" y="2890511"/>
                </a:lnTo>
                <a:cubicBezTo>
                  <a:pt x="2092788" y="3083151"/>
                  <a:pt x="1936623" y="3239316"/>
                  <a:pt x="1743983" y="3239316"/>
                </a:cubicBezTo>
                <a:lnTo>
                  <a:pt x="348805" y="3239316"/>
                </a:lnTo>
                <a:cubicBezTo>
                  <a:pt x="156165" y="3239316"/>
                  <a:pt x="0" y="3083151"/>
                  <a:pt x="0" y="2890511"/>
                </a:cubicBezTo>
                <a:lnTo>
                  <a:pt x="0" y="348805"/>
                </a:lnTo>
                <a:cubicBezTo>
                  <a:pt x="0" y="156165"/>
                  <a:pt x="156165" y="0"/>
                  <a:pt x="348805" y="0"/>
                </a:cubicBezTo>
                <a:close/>
              </a:path>
            </a:pathLst>
          </a:custGeom>
          <a:pattFill prst="pct5">
            <a:fgClr>
              <a:schemeClr val="accent1"/>
            </a:fgClr>
            <a:bgClr>
              <a:schemeClr val="bg1"/>
            </a:bgClr>
          </a:pattFill>
          <a:ln w="82550">
            <a:noFill/>
          </a:ln>
        </p:spPr>
        <p:txBody>
          <a:bodyPr wrap="square">
            <a:noAutofit/>
          </a:bodyPr>
          <a:lstStyle>
            <a:lvl1pPr>
              <a:defRPr sz="2000"/>
            </a:lvl1pPr>
          </a:lstStyle>
          <a:p>
            <a:endParaRPr lang="en-ID"/>
          </a:p>
        </p:txBody>
      </p:sp>
      <p:sp>
        <p:nvSpPr>
          <p:cNvPr id="6" name="Slide Number Placeholder 5">
            <a:extLst>
              <a:ext uri="{FF2B5EF4-FFF2-40B4-BE49-F238E27FC236}">
                <a16:creationId xmlns:a16="http://schemas.microsoft.com/office/drawing/2014/main" id="{F0AA873C-9557-4EC2-9437-ED64E0C1E11A}"/>
              </a:ext>
            </a:extLst>
          </p:cNvPr>
          <p:cNvSpPr>
            <a:spLocks noGrp="1"/>
          </p:cNvSpPr>
          <p:nvPr>
            <p:ph type="sldNum" sz="quarter" idx="12"/>
          </p:nvPr>
        </p:nvSpPr>
        <p:spPr>
          <a:xfrm>
            <a:off x="9661793" y="6246564"/>
            <a:ext cx="2286918" cy="397793"/>
          </a:xfrm>
        </p:spPr>
        <p:txBody>
          <a:bodyPr/>
          <a:lstStyle/>
          <a:p>
            <a:fld id="{63E2AEF2-DE30-4869-B3A0-9E4575C7E9B1}" type="slidenum">
              <a:rPr lang="en-ID" smtClean="0"/>
              <a:t>‹#›</a:t>
            </a:fld>
            <a:endParaRPr lang="en-ID"/>
          </a:p>
        </p:txBody>
      </p:sp>
      <p:sp>
        <p:nvSpPr>
          <p:cNvPr id="3" name="Freeform: Shape 2">
            <a:extLst>
              <a:ext uri="{FF2B5EF4-FFF2-40B4-BE49-F238E27FC236}">
                <a16:creationId xmlns:a16="http://schemas.microsoft.com/office/drawing/2014/main" id="{0CD3EDA8-353B-499B-9EE5-9854A7030828}"/>
              </a:ext>
            </a:extLst>
          </p:cNvPr>
          <p:cNvSpPr/>
          <p:nvPr userDrawn="1"/>
        </p:nvSpPr>
        <p:spPr>
          <a:xfrm>
            <a:off x="0" y="0"/>
            <a:ext cx="6096000" cy="6858000"/>
          </a:xfrm>
          <a:custGeom>
            <a:avLst/>
            <a:gdLst>
              <a:gd name="connsiteX0" fmla="*/ 0 w 5372100"/>
              <a:gd name="connsiteY0" fmla="*/ 0 h 6858000"/>
              <a:gd name="connsiteX1" fmla="*/ 4800554 w 5372100"/>
              <a:gd name="connsiteY1" fmla="*/ 0 h 6858000"/>
              <a:gd name="connsiteX2" fmla="*/ 5372100 w 5372100"/>
              <a:gd name="connsiteY2" fmla="*/ 571546 h 6858000"/>
              <a:gd name="connsiteX3" fmla="*/ 5372100 w 5372100"/>
              <a:gd name="connsiteY3" fmla="*/ 6286454 h 6858000"/>
              <a:gd name="connsiteX4" fmla="*/ 4800554 w 5372100"/>
              <a:gd name="connsiteY4" fmla="*/ 6858000 h 6858000"/>
              <a:gd name="connsiteX5" fmla="*/ 0 w 5372100"/>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72100" h="6858000">
                <a:moveTo>
                  <a:pt x="0" y="0"/>
                </a:moveTo>
                <a:lnTo>
                  <a:pt x="4800554" y="0"/>
                </a:lnTo>
                <a:cubicBezTo>
                  <a:pt x="5116210" y="0"/>
                  <a:pt x="5372100" y="255890"/>
                  <a:pt x="5372100" y="571546"/>
                </a:cubicBezTo>
                <a:lnTo>
                  <a:pt x="5372100" y="6286454"/>
                </a:lnTo>
                <a:cubicBezTo>
                  <a:pt x="5372100" y="6602110"/>
                  <a:pt x="5116210" y="6858000"/>
                  <a:pt x="4800554" y="6858000"/>
                </a:cubicBezTo>
                <a:lnTo>
                  <a:pt x="0" y="6858000"/>
                </a:lnTo>
                <a:close/>
              </a:path>
            </a:pathLst>
          </a:custGeom>
          <a:solidFill>
            <a:srgbClr val="00339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sp>
        <p:nvSpPr>
          <p:cNvPr id="8" name="Picture Placeholder 7">
            <a:extLst>
              <a:ext uri="{FF2B5EF4-FFF2-40B4-BE49-F238E27FC236}">
                <a16:creationId xmlns:a16="http://schemas.microsoft.com/office/drawing/2014/main" id="{FDF3316D-E418-4EA0-AA8C-D4B0292B47DF}"/>
              </a:ext>
            </a:extLst>
          </p:cNvPr>
          <p:cNvSpPr>
            <a:spLocks noGrp="1"/>
          </p:cNvSpPr>
          <p:nvPr>
            <p:ph type="pic" sz="quarter" idx="14"/>
          </p:nvPr>
        </p:nvSpPr>
        <p:spPr>
          <a:xfrm>
            <a:off x="1169124" y="1318171"/>
            <a:ext cx="2092788" cy="3239316"/>
          </a:xfrm>
          <a:custGeom>
            <a:avLst/>
            <a:gdLst>
              <a:gd name="connsiteX0" fmla="*/ 348805 w 2092788"/>
              <a:gd name="connsiteY0" fmla="*/ 0 h 3239316"/>
              <a:gd name="connsiteX1" fmla="*/ 1743983 w 2092788"/>
              <a:gd name="connsiteY1" fmla="*/ 0 h 3239316"/>
              <a:gd name="connsiteX2" fmla="*/ 2092788 w 2092788"/>
              <a:gd name="connsiteY2" fmla="*/ 348805 h 3239316"/>
              <a:gd name="connsiteX3" fmla="*/ 2092788 w 2092788"/>
              <a:gd name="connsiteY3" fmla="*/ 2890511 h 3239316"/>
              <a:gd name="connsiteX4" fmla="*/ 1743983 w 2092788"/>
              <a:gd name="connsiteY4" fmla="*/ 3239316 h 3239316"/>
              <a:gd name="connsiteX5" fmla="*/ 348805 w 2092788"/>
              <a:gd name="connsiteY5" fmla="*/ 3239316 h 3239316"/>
              <a:gd name="connsiteX6" fmla="*/ 0 w 2092788"/>
              <a:gd name="connsiteY6" fmla="*/ 2890511 h 3239316"/>
              <a:gd name="connsiteX7" fmla="*/ 0 w 2092788"/>
              <a:gd name="connsiteY7" fmla="*/ 348805 h 3239316"/>
              <a:gd name="connsiteX8" fmla="*/ 348805 w 2092788"/>
              <a:gd name="connsiteY8" fmla="*/ 0 h 3239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92788" h="3239316">
                <a:moveTo>
                  <a:pt x="348805" y="0"/>
                </a:moveTo>
                <a:lnTo>
                  <a:pt x="1743983" y="0"/>
                </a:lnTo>
                <a:cubicBezTo>
                  <a:pt x="1936623" y="0"/>
                  <a:pt x="2092788" y="156165"/>
                  <a:pt x="2092788" y="348805"/>
                </a:cubicBezTo>
                <a:lnTo>
                  <a:pt x="2092788" y="2890511"/>
                </a:lnTo>
                <a:cubicBezTo>
                  <a:pt x="2092788" y="3083151"/>
                  <a:pt x="1936623" y="3239316"/>
                  <a:pt x="1743983" y="3239316"/>
                </a:cubicBezTo>
                <a:lnTo>
                  <a:pt x="348805" y="3239316"/>
                </a:lnTo>
                <a:cubicBezTo>
                  <a:pt x="156165" y="3239316"/>
                  <a:pt x="0" y="3083151"/>
                  <a:pt x="0" y="2890511"/>
                </a:cubicBezTo>
                <a:lnTo>
                  <a:pt x="0" y="348805"/>
                </a:lnTo>
                <a:cubicBezTo>
                  <a:pt x="0" y="156165"/>
                  <a:pt x="156165" y="0"/>
                  <a:pt x="348805" y="0"/>
                </a:cubicBezTo>
                <a:close/>
              </a:path>
            </a:pathLst>
          </a:custGeom>
          <a:pattFill prst="pct5">
            <a:fgClr>
              <a:schemeClr val="accent1"/>
            </a:fgClr>
            <a:bgClr>
              <a:schemeClr val="bg1"/>
            </a:bgClr>
          </a:pattFill>
          <a:ln w="82550">
            <a:noFill/>
          </a:ln>
        </p:spPr>
        <p:txBody>
          <a:bodyPr wrap="square">
            <a:noAutofit/>
          </a:bodyPr>
          <a:lstStyle>
            <a:lvl1pPr>
              <a:defRPr sz="2000"/>
            </a:lvl1pPr>
          </a:lstStyle>
          <a:p>
            <a:endParaRPr lang="en-ID"/>
          </a:p>
        </p:txBody>
      </p:sp>
      <p:pic>
        <p:nvPicPr>
          <p:cNvPr id="10" name="Picture 9"/>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9661793" y="183108"/>
            <a:ext cx="2263429" cy="522732"/>
          </a:xfrm>
          <a:prstGeom prst="rect">
            <a:avLst/>
          </a:prstGeom>
        </p:spPr>
      </p:pic>
    </p:spTree>
    <p:extLst>
      <p:ext uri="{BB962C8B-B14F-4D97-AF65-F5344CB8AC3E}">
        <p14:creationId xmlns:p14="http://schemas.microsoft.com/office/powerpoint/2010/main" val="14436300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5_Title Slide">
    <p:spTree>
      <p:nvGrpSpPr>
        <p:cNvPr id="1" name=""/>
        <p:cNvGrpSpPr/>
        <p:nvPr/>
      </p:nvGrpSpPr>
      <p:grpSpPr>
        <a:xfrm>
          <a:off x="0" y="0"/>
          <a:ext cx="0" cy="0"/>
          <a:chOff x="0" y="0"/>
          <a:chExt cx="0" cy="0"/>
        </a:xfrm>
      </p:grpSpPr>
      <p:sp>
        <p:nvSpPr>
          <p:cNvPr id="20" name="Oval 19">
            <a:extLst>
              <a:ext uri="{FF2B5EF4-FFF2-40B4-BE49-F238E27FC236}">
                <a16:creationId xmlns:a16="http://schemas.microsoft.com/office/drawing/2014/main" id="{6071C683-E783-4F3F-9661-084AB00759E1}"/>
              </a:ext>
            </a:extLst>
          </p:cNvPr>
          <p:cNvSpPr/>
          <p:nvPr userDrawn="1"/>
        </p:nvSpPr>
        <p:spPr>
          <a:xfrm>
            <a:off x="1729014" y="1977722"/>
            <a:ext cx="2341336" cy="2341336"/>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2" name="Oval 21">
            <a:extLst>
              <a:ext uri="{FF2B5EF4-FFF2-40B4-BE49-F238E27FC236}">
                <a16:creationId xmlns:a16="http://schemas.microsoft.com/office/drawing/2014/main" id="{0CB31D1F-A2B3-45FF-9C7B-50F695350829}"/>
              </a:ext>
            </a:extLst>
          </p:cNvPr>
          <p:cNvSpPr/>
          <p:nvPr userDrawn="1"/>
        </p:nvSpPr>
        <p:spPr>
          <a:xfrm>
            <a:off x="5031014" y="1977722"/>
            <a:ext cx="2341336" cy="2341336"/>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4" name="Oval 23">
            <a:extLst>
              <a:ext uri="{FF2B5EF4-FFF2-40B4-BE49-F238E27FC236}">
                <a16:creationId xmlns:a16="http://schemas.microsoft.com/office/drawing/2014/main" id="{341330C2-8978-4B70-B712-40971F63DA58}"/>
              </a:ext>
            </a:extLst>
          </p:cNvPr>
          <p:cNvSpPr/>
          <p:nvPr userDrawn="1"/>
        </p:nvSpPr>
        <p:spPr>
          <a:xfrm>
            <a:off x="8333014" y="1977722"/>
            <a:ext cx="2341336" cy="2341336"/>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7" name="Picture Placeholder 26">
            <a:extLst>
              <a:ext uri="{FF2B5EF4-FFF2-40B4-BE49-F238E27FC236}">
                <a16:creationId xmlns:a16="http://schemas.microsoft.com/office/drawing/2014/main" id="{E39BFB0E-0EFB-4849-97F7-7BB41B09A99E}"/>
              </a:ext>
            </a:extLst>
          </p:cNvPr>
          <p:cNvSpPr>
            <a:spLocks noGrp="1"/>
          </p:cNvSpPr>
          <p:nvPr>
            <p:ph type="pic" sz="quarter" idx="13"/>
          </p:nvPr>
        </p:nvSpPr>
        <p:spPr>
          <a:xfrm>
            <a:off x="4819650" y="1819426"/>
            <a:ext cx="2341336" cy="2341336"/>
          </a:xfrm>
          <a:custGeom>
            <a:avLst/>
            <a:gdLst>
              <a:gd name="connsiteX0" fmla="*/ 1170668 w 2341336"/>
              <a:gd name="connsiteY0" fmla="*/ 0 h 2341336"/>
              <a:gd name="connsiteX1" fmla="*/ 2341336 w 2341336"/>
              <a:gd name="connsiteY1" fmla="*/ 1170668 h 2341336"/>
              <a:gd name="connsiteX2" fmla="*/ 1170668 w 2341336"/>
              <a:gd name="connsiteY2" fmla="*/ 2341336 h 2341336"/>
              <a:gd name="connsiteX3" fmla="*/ 0 w 2341336"/>
              <a:gd name="connsiteY3" fmla="*/ 1170668 h 2341336"/>
              <a:gd name="connsiteX4" fmla="*/ 1170668 w 2341336"/>
              <a:gd name="connsiteY4" fmla="*/ 0 h 23413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41336" h="2341336">
                <a:moveTo>
                  <a:pt x="1170668" y="0"/>
                </a:moveTo>
                <a:cubicBezTo>
                  <a:pt x="1817210" y="0"/>
                  <a:pt x="2341336" y="524126"/>
                  <a:pt x="2341336" y="1170668"/>
                </a:cubicBezTo>
                <a:cubicBezTo>
                  <a:pt x="2341336" y="1817210"/>
                  <a:pt x="1817210" y="2341336"/>
                  <a:pt x="1170668" y="2341336"/>
                </a:cubicBezTo>
                <a:cubicBezTo>
                  <a:pt x="524126" y="2341336"/>
                  <a:pt x="0" y="1817210"/>
                  <a:pt x="0" y="1170668"/>
                </a:cubicBezTo>
                <a:cubicBezTo>
                  <a:pt x="0" y="524126"/>
                  <a:pt x="524126" y="0"/>
                  <a:pt x="1170668" y="0"/>
                </a:cubicBezTo>
                <a:close/>
              </a:path>
            </a:pathLst>
          </a:custGeom>
          <a:pattFill prst="pct5">
            <a:fgClr>
              <a:schemeClr val="accent1"/>
            </a:fgClr>
            <a:bgClr>
              <a:schemeClr val="bg1"/>
            </a:bgClr>
          </a:pattFill>
          <a:ln w="82550">
            <a:noFill/>
          </a:ln>
        </p:spPr>
        <p:txBody>
          <a:bodyPr wrap="square">
            <a:noAutofit/>
          </a:bodyPr>
          <a:lstStyle>
            <a:lvl1pPr>
              <a:defRPr sz="2000"/>
            </a:lvl1pPr>
          </a:lstStyle>
          <a:p>
            <a:endParaRPr lang="en-ID" dirty="0"/>
          </a:p>
        </p:txBody>
      </p:sp>
      <p:sp>
        <p:nvSpPr>
          <p:cNvPr id="26" name="Picture Placeholder 25">
            <a:extLst>
              <a:ext uri="{FF2B5EF4-FFF2-40B4-BE49-F238E27FC236}">
                <a16:creationId xmlns:a16="http://schemas.microsoft.com/office/drawing/2014/main" id="{5F7BC9DB-0A6E-4A2C-AB91-38595572F9EF}"/>
              </a:ext>
            </a:extLst>
          </p:cNvPr>
          <p:cNvSpPr>
            <a:spLocks noGrp="1"/>
          </p:cNvSpPr>
          <p:nvPr>
            <p:ph type="pic" sz="quarter" idx="14"/>
          </p:nvPr>
        </p:nvSpPr>
        <p:spPr>
          <a:xfrm>
            <a:off x="1517650" y="1819426"/>
            <a:ext cx="2341336" cy="2341336"/>
          </a:xfrm>
          <a:custGeom>
            <a:avLst/>
            <a:gdLst>
              <a:gd name="connsiteX0" fmla="*/ 1170668 w 2341336"/>
              <a:gd name="connsiteY0" fmla="*/ 0 h 2341336"/>
              <a:gd name="connsiteX1" fmla="*/ 2341336 w 2341336"/>
              <a:gd name="connsiteY1" fmla="*/ 1170668 h 2341336"/>
              <a:gd name="connsiteX2" fmla="*/ 1170668 w 2341336"/>
              <a:gd name="connsiteY2" fmla="*/ 2341336 h 2341336"/>
              <a:gd name="connsiteX3" fmla="*/ 0 w 2341336"/>
              <a:gd name="connsiteY3" fmla="*/ 1170668 h 2341336"/>
              <a:gd name="connsiteX4" fmla="*/ 1170668 w 2341336"/>
              <a:gd name="connsiteY4" fmla="*/ 0 h 23413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41336" h="2341336">
                <a:moveTo>
                  <a:pt x="1170668" y="0"/>
                </a:moveTo>
                <a:cubicBezTo>
                  <a:pt x="1817210" y="0"/>
                  <a:pt x="2341336" y="524126"/>
                  <a:pt x="2341336" y="1170668"/>
                </a:cubicBezTo>
                <a:cubicBezTo>
                  <a:pt x="2341336" y="1817210"/>
                  <a:pt x="1817210" y="2341336"/>
                  <a:pt x="1170668" y="2341336"/>
                </a:cubicBezTo>
                <a:cubicBezTo>
                  <a:pt x="524126" y="2341336"/>
                  <a:pt x="0" y="1817210"/>
                  <a:pt x="0" y="1170668"/>
                </a:cubicBezTo>
                <a:cubicBezTo>
                  <a:pt x="0" y="524126"/>
                  <a:pt x="524126" y="0"/>
                  <a:pt x="1170668" y="0"/>
                </a:cubicBezTo>
                <a:close/>
              </a:path>
            </a:pathLst>
          </a:custGeom>
          <a:pattFill prst="pct5">
            <a:fgClr>
              <a:schemeClr val="accent1"/>
            </a:fgClr>
            <a:bgClr>
              <a:schemeClr val="bg1"/>
            </a:bgClr>
          </a:pattFill>
          <a:ln w="82550">
            <a:noFill/>
          </a:ln>
        </p:spPr>
        <p:txBody>
          <a:bodyPr wrap="square">
            <a:noAutofit/>
          </a:bodyPr>
          <a:lstStyle>
            <a:lvl1pPr>
              <a:defRPr sz="2000"/>
            </a:lvl1pPr>
          </a:lstStyle>
          <a:p>
            <a:endParaRPr lang="en-ID"/>
          </a:p>
        </p:txBody>
      </p:sp>
      <p:sp>
        <p:nvSpPr>
          <p:cNvPr id="28" name="Picture Placeholder 27">
            <a:extLst>
              <a:ext uri="{FF2B5EF4-FFF2-40B4-BE49-F238E27FC236}">
                <a16:creationId xmlns:a16="http://schemas.microsoft.com/office/drawing/2014/main" id="{3F62321F-05C4-470C-AF1E-89DD42E28E37}"/>
              </a:ext>
            </a:extLst>
          </p:cNvPr>
          <p:cNvSpPr>
            <a:spLocks noGrp="1"/>
          </p:cNvSpPr>
          <p:nvPr>
            <p:ph type="pic" sz="quarter" idx="15"/>
          </p:nvPr>
        </p:nvSpPr>
        <p:spPr>
          <a:xfrm>
            <a:off x="8121650" y="1819426"/>
            <a:ext cx="2341336" cy="2341336"/>
          </a:xfrm>
          <a:custGeom>
            <a:avLst/>
            <a:gdLst>
              <a:gd name="connsiteX0" fmla="*/ 1170668 w 2341336"/>
              <a:gd name="connsiteY0" fmla="*/ 0 h 2341336"/>
              <a:gd name="connsiteX1" fmla="*/ 2341336 w 2341336"/>
              <a:gd name="connsiteY1" fmla="*/ 1170668 h 2341336"/>
              <a:gd name="connsiteX2" fmla="*/ 1170668 w 2341336"/>
              <a:gd name="connsiteY2" fmla="*/ 2341336 h 2341336"/>
              <a:gd name="connsiteX3" fmla="*/ 0 w 2341336"/>
              <a:gd name="connsiteY3" fmla="*/ 1170668 h 2341336"/>
              <a:gd name="connsiteX4" fmla="*/ 1170668 w 2341336"/>
              <a:gd name="connsiteY4" fmla="*/ 0 h 23413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41336" h="2341336">
                <a:moveTo>
                  <a:pt x="1170668" y="0"/>
                </a:moveTo>
                <a:cubicBezTo>
                  <a:pt x="1817210" y="0"/>
                  <a:pt x="2341336" y="524126"/>
                  <a:pt x="2341336" y="1170668"/>
                </a:cubicBezTo>
                <a:cubicBezTo>
                  <a:pt x="2341336" y="1817210"/>
                  <a:pt x="1817210" y="2341336"/>
                  <a:pt x="1170668" y="2341336"/>
                </a:cubicBezTo>
                <a:cubicBezTo>
                  <a:pt x="524126" y="2341336"/>
                  <a:pt x="0" y="1817210"/>
                  <a:pt x="0" y="1170668"/>
                </a:cubicBezTo>
                <a:cubicBezTo>
                  <a:pt x="0" y="524126"/>
                  <a:pt x="524126" y="0"/>
                  <a:pt x="1170668" y="0"/>
                </a:cubicBezTo>
                <a:close/>
              </a:path>
            </a:pathLst>
          </a:custGeom>
          <a:pattFill prst="pct5">
            <a:fgClr>
              <a:schemeClr val="accent1"/>
            </a:fgClr>
            <a:bgClr>
              <a:schemeClr val="bg1"/>
            </a:bgClr>
          </a:pattFill>
          <a:ln w="82550">
            <a:noFill/>
          </a:ln>
        </p:spPr>
        <p:txBody>
          <a:bodyPr wrap="square">
            <a:noAutofit/>
          </a:bodyPr>
          <a:lstStyle>
            <a:lvl1pPr>
              <a:defRPr sz="2000"/>
            </a:lvl1pPr>
          </a:lstStyle>
          <a:p>
            <a:endParaRPr lang="en-ID"/>
          </a:p>
        </p:txBody>
      </p:sp>
      <p:sp>
        <p:nvSpPr>
          <p:cNvPr id="6" name="Slide Number Placeholder 5">
            <a:extLst>
              <a:ext uri="{FF2B5EF4-FFF2-40B4-BE49-F238E27FC236}">
                <a16:creationId xmlns:a16="http://schemas.microsoft.com/office/drawing/2014/main" id="{F0AA873C-9557-4EC2-9437-ED64E0C1E11A}"/>
              </a:ext>
            </a:extLst>
          </p:cNvPr>
          <p:cNvSpPr>
            <a:spLocks noGrp="1"/>
          </p:cNvSpPr>
          <p:nvPr>
            <p:ph type="sldNum" sz="quarter" idx="12"/>
          </p:nvPr>
        </p:nvSpPr>
        <p:spPr>
          <a:xfrm>
            <a:off x="9661793" y="6246564"/>
            <a:ext cx="2286918" cy="397793"/>
          </a:xfrm>
        </p:spPr>
        <p:txBody>
          <a:bodyPr/>
          <a:lstStyle/>
          <a:p>
            <a:fld id="{63E2AEF2-DE30-4869-B3A0-9E4575C7E9B1}" type="slidenum">
              <a:rPr lang="en-ID" smtClean="0"/>
              <a:t>‹#›</a:t>
            </a:fld>
            <a:endParaRPr lang="en-ID"/>
          </a:p>
        </p:txBody>
      </p:sp>
    </p:spTree>
    <p:extLst>
      <p:ext uri="{BB962C8B-B14F-4D97-AF65-F5344CB8AC3E}">
        <p14:creationId xmlns:p14="http://schemas.microsoft.com/office/powerpoint/2010/main" val="94041080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6_Title Slide">
    <p:spTree>
      <p:nvGrpSpPr>
        <p:cNvPr id="1" name=""/>
        <p:cNvGrpSpPr/>
        <p:nvPr/>
      </p:nvGrpSpPr>
      <p:grpSpPr>
        <a:xfrm>
          <a:off x="0" y="0"/>
          <a:ext cx="0" cy="0"/>
          <a:chOff x="0" y="0"/>
          <a:chExt cx="0" cy="0"/>
        </a:xfrm>
      </p:grpSpPr>
      <p:sp>
        <p:nvSpPr>
          <p:cNvPr id="16" name="Picture Placeholder 15">
            <a:extLst>
              <a:ext uri="{FF2B5EF4-FFF2-40B4-BE49-F238E27FC236}">
                <a16:creationId xmlns:a16="http://schemas.microsoft.com/office/drawing/2014/main" id="{0425E447-9E25-4FB1-9C6F-2E6CDD11A505}"/>
              </a:ext>
            </a:extLst>
          </p:cNvPr>
          <p:cNvSpPr>
            <a:spLocks noGrp="1"/>
          </p:cNvSpPr>
          <p:nvPr>
            <p:ph type="pic" sz="quarter" idx="14"/>
          </p:nvPr>
        </p:nvSpPr>
        <p:spPr>
          <a:xfrm>
            <a:off x="7976930" y="1085851"/>
            <a:ext cx="3361685" cy="3048000"/>
          </a:xfrm>
          <a:custGeom>
            <a:avLst/>
            <a:gdLst>
              <a:gd name="connsiteX0" fmla="*/ 0 w 2581473"/>
              <a:gd name="connsiteY0" fmla="*/ 0 h 2581473"/>
              <a:gd name="connsiteX1" fmla="*/ 2581473 w 2581473"/>
              <a:gd name="connsiteY1" fmla="*/ 0 h 2581473"/>
              <a:gd name="connsiteX2" fmla="*/ 2581473 w 2581473"/>
              <a:gd name="connsiteY2" fmla="*/ 2581473 h 2581473"/>
              <a:gd name="connsiteX3" fmla="*/ 0 w 2581473"/>
              <a:gd name="connsiteY3" fmla="*/ 2581473 h 2581473"/>
            </a:gdLst>
            <a:ahLst/>
            <a:cxnLst>
              <a:cxn ang="0">
                <a:pos x="connsiteX0" y="connsiteY0"/>
              </a:cxn>
              <a:cxn ang="0">
                <a:pos x="connsiteX1" y="connsiteY1"/>
              </a:cxn>
              <a:cxn ang="0">
                <a:pos x="connsiteX2" y="connsiteY2"/>
              </a:cxn>
              <a:cxn ang="0">
                <a:pos x="connsiteX3" y="connsiteY3"/>
              </a:cxn>
            </a:cxnLst>
            <a:rect l="l" t="t" r="r" b="b"/>
            <a:pathLst>
              <a:path w="2581473" h="2581473">
                <a:moveTo>
                  <a:pt x="0" y="0"/>
                </a:moveTo>
                <a:lnTo>
                  <a:pt x="2581473" y="0"/>
                </a:lnTo>
                <a:lnTo>
                  <a:pt x="2581473" y="2581473"/>
                </a:lnTo>
                <a:lnTo>
                  <a:pt x="0" y="2581473"/>
                </a:lnTo>
                <a:close/>
              </a:path>
            </a:pathLst>
          </a:custGeom>
          <a:pattFill prst="pct5">
            <a:fgClr>
              <a:schemeClr val="accent1"/>
            </a:fgClr>
            <a:bgClr>
              <a:schemeClr val="bg1"/>
            </a:bgClr>
          </a:pattFill>
          <a:ln w="82550">
            <a:noFill/>
          </a:ln>
        </p:spPr>
        <p:txBody>
          <a:bodyPr wrap="square">
            <a:noAutofit/>
          </a:bodyPr>
          <a:lstStyle>
            <a:lvl1pPr>
              <a:defRPr sz="2000"/>
            </a:lvl1pPr>
          </a:lstStyle>
          <a:p>
            <a:endParaRPr lang="en-ID"/>
          </a:p>
        </p:txBody>
      </p:sp>
      <p:sp>
        <p:nvSpPr>
          <p:cNvPr id="15" name="Picture Placeholder 14">
            <a:extLst>
              <a:ext uri="{FF2B5EF4-FFF2-40B4-BE49-F238E27FC236}">
                <a16:creationId xmlns:a16="http://schemas.microsoft.com/office/drawing/2014/main" id="{CE1C1E63-D9C7-4CBF-A8C5-035317C54AD4}"/>
              </a:ext>
            </a:extLst>
          </p:cNvPr>
          <p:cNvSpPr>
            <a:spLocks noGrp="1"/>
          </p:cNvSpPr>
          <p:nvPr>
            <p:ph type="pic" sz="quarter" idx="13"/>
          </p:nvPr>
        </p:nvSpPr>
        <p:spPr>
          <a:xfrm>
            <a:off x="4408226" y="1085851"/>
            <a:ext cx="3361685" cy="3048000"/>
          </a:xfrm>
          <a:custGeom>
            <a:avLst/>
            <a:gdLst>
              <a:gd name="connsiteX0" fmla="*/ 0 w 2581473"/>
              <a:gd name="connsiteY0" fmla="*/ 0 h 2581473"/>
              <a:gd name="connsiteX1" fmla="*/ 2581473 w 2581473"/>
              <a:gd name="connsiteY1" fmla="*/ 0 h 2581473"/>
              <a:gd name="connsiteX2" fmla="*/ 2581473 w 2581473"/>
              <a:gd name="connsiteY2" fmla="*/ 2581473 h 2581473"/>
              <a:gd name="connsiteX3" fmla="*/ 0 w 2581473"/>
              <a:gd name="connsiteY3" fmla="*/ 2581473 h 2581473"/>
            </a:gdLst>
            <a:ahLst/>
            <a:cxnLst>
              <a:cxn ang="0">
                <a:pos x="connsiteX0" y="connsiteY0"/>
              </a:cxn>
              <a:cxn ang="0">
                <a:pos x="connsiteX1" y="connsiteY1"/>
              </a:cxn>
              <a:cxn ang="0">
                <a:pos x="connsiteX2" y="connsiteY2"/>
              </a:cxn>
              <a:cxn ang="0">
                <a:pos x="connsiteX3" y="connsiteY3"/>
              </a:cxn>
            </a:cxnLst>
            <a:rect l="l" t="t" r="r" b="b"/>
            <a:pathLst>
              <a:path w="2581473" h="2581473">
                <a:moveTo>
                  <a:pt x="0" y="0"/>
                </a:moveTo>
                <a:lnTo>
                  <a:pt x="2581473" y="0"/>
                </a:lnTo>
                <a:lnTo>
                  <a:pt x="2581473" y="2581473"/>
                </a:lnTo>
                <a:lnTo>
                  <a:pt x="0" y="2581473"/>
                </a:lnTo>
                <a:close/>
              </a:path>
            </a:pathLst>
          </a:custGeom>
          <a:pattFill prst="pct5">
            <a:fgClr>
              <a:schemeClr val="accent1"/>
            </a:fgClr>
            <a:bgClr>
              <a:schemeClr val="bg1"/>
            </a:bgClr>
          </a:pattFill>
          <a:ln w="82550">
            <a:noFill/>
          </a:ln>
        </p:spPr>
        <p:txBody>
          <a:bodyPr wrap="square">
            <a:noAutofit/>
          </a:bodyPr>
          <a:lstStyle>
            <a:lvl1pPr>
              <a:defRPr sz="2000"/>
            </a:lvl1pPr>
          </a:lstStyle>
          <a:p>
            <a:endParaRPr lang="en-ID"/>
          </a:p>
        </p:txBody>
      </p:sp>
      <p:sp>
        <p:nvSpPr>
          <p:cNvPr id="6" name="Slide Number Placeholder 5">
            <a:extLst>
              <a:ext uri="{FF2B5EF4-FFF2-40B4-BE49-F238E27FC236}">
                <a16:creationId xmlns:a16="http://schemas.microsoft.com/office/drawing/2014/main" id="{F0AA873C-9557-4EC2-9437-ED64E0C1E11A}"/>
              </a:ext>
            </a:extLst>
          </p:cNvPr>
          <p:cNvSpPr>
            <a:spLocks noGrp="1"/>
          </p:cNvSpPr>
          <p:nvPr>
            <p:ph type="sldNum" sz="quarter" idx="12"/>
          </p:nvPr>
        </p:nvSpPr>
        <p:spPr>
          <a:xfrm>
            <a:off x="9661793" y="6246564"/>
            <a:ext cx="2286918" cy="397793"/>
          </a:xfrm>
        </p:spPr>
        <p:txBody>
          <a:bodyPr/>
          <a:lstStyle/>
          <a:p>
            <a:fld id="{63E2AEF2-DE30-4869-B3A0-9E4575C7E9B1}" type="slidenum">
              <a:rPr lang="en-ID" smtClean="0"/>
              <a:t>‹#›</a:t>
            </a:fld>
            <a:endParaRPr lang="en-ID"/>
          </a:p>
        </p:txBody>
      </p:sp>
      <p:sp>
        <p:nvSpPr>
          <p:cNvPr id="13" name="Freeform: Shape 12">
            <a:extLst>
              <a:ext uri="{FF2B5EF4-FFF2-40B4-BE49-F238E27FC236}">
                <a16:creationId xmlns:a16="http://schemas.microsoft.com/office/drawing/2014/main" id="{40F85939-A61B-4815-8CC1-31E852E0FCDC}"/>
              </a:ext>
            </a:extLst>
          </p:cNvPr>
          <p:cNvSpPr/>
          <p:nvPr userDrawn="1"/>
        </p:nvSpPr>
        <p:spPr>
          <a:xfrm rot="10800000">
            <a:off x="0" y="6035948"/>
            <a:ext cx="1476466" cy="839320"/>
          </a:xfrm>
          <a:custGeom>
            <a:avLst/>
            <a:gdLst>
              <a:gd name="connsiteX0" fmla="*/ 0 w 3090808"/>
              <a:gd name="connsiteY0" fmla="*/ 0 h 1757016"/>
              <a:gd name="connsiteX1" fmla="*/ 3090808 w 3090808"/>
              <a:gd name="connsiteY1" fmla="*/ 0 h 1757016"/>
              <a:gd name="connsiteX2" fmla="*/ 3090808 w 3090808"/>
              <a:gd name="connsiteY2" fmla="*/ 1757016 h 1757016"/>
              <a:gd name="connsiteX3" fmla="*/ 101985 w 3090808"/>
              <a:gd name="connsiteY3" fmla="*/ 167871 h 1757016"/>
            </a:gdLst>
            <a:ahLst/>
            <a:cxnLst>
              <a:cxn ang="0">
                <a:pos x="connsiteX0" y="connsiteY0"/>
              </a:cxn>
              <a:cxn ang="0">
                <a:pos x="connsiteX1" y="connsiteY1"/>
              </a:cxn>
              <a:cxn ang="0">
                <a:pos x="connsiteX2" y="connsiteY2"/>
              </a:cxn>
              <a:cxn ang="0">
                <a:pos x="connsiteX3" y="connsiteY3"/>
              </a:cxn>
            </a:cxnLst>
            <a:rect l="l" t="t" r="r" b="b"/>
            <a:pathLst>
              <a:path w="3090808" h="1757016">
                <a:moveTo>
                  <a:pt x="0" y="0"/>
                </a:moveTo>
                <a:lnTo>
                  <a:pt x="3090808" y="0"/>
                </a:lnTo>
                <a:lnTo>
                  <a:pt x="3090808" y="1757016"/>
                </a:lnTo>
                <a:cubicBezTo>
                  <a:pt x="1846649" y="1757016"/>
                  <a:pt x="749721" y="1126647"/>
                  <a:pt x="101985" y="167871"/>
                </a:cubicBezTo>
                <a:close/>
              </a:path>
            </a:pathLst>
          </a:cu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sp>
        <p:nvSpPr>
          <p:cNvPr id="14" name="Freeform: Shape 13">
            <a:extLst>
              <a:ext uri="{FF2B5EF4-FFF2-40B4-BE49-F238E27FC236}">
                <a16:creationId xmlns:a16="http://schemas.microsoft.com/office/drawing/2014/main" id="{7E31B81A-94E6-435C-8403-B7C1623857AA}"/>
              </a:ext>
            </a:extLst>
          </p:cNvPr>
          <p:cNvSpPr/>
          <p:nvPr userDrawn="1"/>
        </p:nvSpPr>
        <p:spPr>
          <a:xfrm rot="10800000">
            <a:off x="-1" y="6297548"/>
            <a:ext cx="1897039" cy="577719"/>
          </a:xfrm>
          <a:custGeom>
            <a:avLst/>
            <a:gdLst>
              <a:gd name="connsiteX0" fmla="*/ 0 w 3090808"/>
              <a:gd name="connsiteY0" fmla="*/ 0 h 1757016"/>
              <a:gd name="connsiteX1" fmla="*/ 3090808 w 3090808"/>
              <a:gd name="connsiteY1" fmla="*/ 0 h 1757016"/>
              <a:gd name="connsiteX2" fmla="*/ 3090808 w 3090808"/>
              <a:gd name="connsiteY2" fmla="*/ 1757016 h 1757016"/>
              <a:gd name="connsiteX3" fmla="*/ 101985 w 3090808"/>
              <a:gd name="connsiteY3" fmla="*/ 167871 h 1757016"/>
            </a:gdLst>
            <a:ahLst/>
            <a:cxnLst>
              <a:cxn ang="0">
                <a:pos x="connsiteX0" y="connsiteY0"/>
              </a:cxn>
              <a:cxn ang="0">
                <a:pos x="connsiteX1" y="connsiteY1"/>
              </a:cxn>
              <a:cxn ang="0">
                <a:pos x="connsiteX2" y="connsiteY2"/>
              </a:cxn>
              <a:cxn ang="0">
                <a:pos x="connsiteX3" y="connsiteY3"/>
              </a:cxn>
            </a:cxnLst>
            <a:rect l="l" t="t" r="r" b="b"/>
            <a:pathLst>
              <a:path w="3090808" h="1757016">
                <a:moveTo>
                  <a:pt x="0" y="0"/>
                </a:moveTo>
                <a:lnTo>
                  <a:pt x="3090808" y="0"/>
                </a:lnTo>
                <a:lnTo>
                  <a:pt x="3090808" y="1757016"/>
                </a:lnTo>
                <a:cubicBezTo>
                  <a:pt x="1846649" y="1757016"/>
                  <a:pt x="749721" y="1126647"/>
                  <a:pt x="101985" y="167871"/>
                </a:cubicBezTo>
                <a:close/>
              </a:path>
            </a:pathLst>
          </a:custGeom>
          <a:solidFill>
            <a:srgbClr val="00339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spTree>
    <p:extLst>
      <p:ext uri="{BB962C8B-B14F-4D97-AF65-F5344CB8AC3E}">
        <p14:creationId xmlns:p14="http://schemas.microsoft.com/office/powerpoint/2010/main" val="266433437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7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0AA873C-9557-4EC2-9437-ED64E0C1E11A}"/>
              </a:ext>
            </a:extLst>
          </p:cNvPr>
          <p:cNvSpPr>
            <a:spLocks noGrp="1"/>
          </p:cNvSpPr>
          <p:nvPr>
            <p:ph type="sldNum" sz="quarter" idx="12"/>
          </p:nvPr>
        </p:nvSpPr>
        <p:spPr>
          <a:xfrm>
            <a:off x="9661793" y="6246564"/>
            <a:ext cx="2286918" cy="397793"/>
          </a:xfrm>
        </p:spPr>
        <p:txBody>
          <a:bodyPr/>
          <a:lstStyle/>
          <a:p>
            <a:fld id="{63E2AEF2-DE30-4869-B3A0-9E4575C7E9B1}" type="slidenum">
              <a:rPr lang="en-ID" smtClean="0"/>
              <a:t>‹#›</a:t>
            </a:fld>
            <a:endParaRPr lang="en-ID"/>
          </a:p>
        </p:txBody>
      </p:sp>
      <p:sp>
        <p:nvSpPr>
          <p:cNvPr id="11" name="Freeform: Shape 10">
            <a:extLst>
              <a:ext uri="{FF2B5EF4-FFF2-40B4-BE49-F238E27FC236}">
                <a16:creationId xmlns:a16="http://schemas.microsoft.com/office/drawing/2014/main" id="{3654493F-BB3C-4741-B400-960EC07054AE}"/>
              </a:ext>
            </a:extLst>
          </p:cNvPr>
          <p:cNvSpPr/>
          <p:nvPr userDrawn="1"/>
        </p:nvSpPr>
        <p:spPr>
          <a:xfrm rot="1060392">
            <a:off x="1611292" y="-563492"/>
            <a:ext cx="9576835" cy="5654438"/>
          </a:xfrm>
          <a:custGeom>
            <a:avLst/>
            <a:gdLst>
              <a:gd name="connsiteX0" fmla="*/ 5048394 w 8095136"/>
              <a:gd name="connsiteY0" fmla="*/ 471489 h 5409904"/>
              <a:gd name="connsiteX1" fmla="*/ 1004491 w 8095136"/>
              <a:gd name="connsiteY1" fmla="*/ 2156449 h 5409904"/>
              <a:gd name="connsiteX2" fmla="*/ 3085050 w 8095136"/>
              <a:gd name="connsiteY2" fmla="*/ 4940295 h 5409904"/>
              <a:gd name="connsiteX3" fmla="*/ 7948534 w 8095136"/>
              <a:gd name="connsiteY3" fmla="*/ 2610255 h 5409904"/>
              <a:gd name="connsiteX4" fmla="*/ 5048394 w 8095136"/>
              <a:gd name="connsiteY4" fmla="*/ 471489 h 5409904"/>
              <a:gd name="connsiteX0" fmla="*/ 4490341 w 7239020"/>
              <a:gd name="connsiteY0" fmla="*/ 476022 h 5411635"/>
              <a:gd name="connsiteX1" fmla="*/ 129119 w 7239020"/>
              <a:gd name="connsiteY1" fmla="*/ 2133870 h 5411635"/>
              <a:gd name="connsiteX2" fmla="*/ 2209678 w 7239020"/>
              <a:gd name="connsiteY2" fmla="*/ 4917716 h 5411635"/>
              <a:gd name="connsiteX3" fmla="*/ 7073162 w 7239020"/>
              <a:gd name="connsiteY3" fmla="*/ 2587676 h 5411635"/>
              <a:gd name="connsiteX4" fmla="*/ 4490341 w 7239020"/>
              <a:gd name="connsiteY4" fmla="*/ 476022 h 5411635"/>
              <a:gd name="connsiteX0" fmla="*/ 5047480 w 7796159"/>
              <a:gd name="connsiteY0" fmla="*/ 476022 h 5448964"/>
              <a:gd name="connsiteX1" fmla="*/ 686258 w 7796159"/>
              <a:gd name="connsiteY1" fmla="*/ 2133870 h 5448964"/>
              <a:gd name="connsiteX2" fmla="*/ 2766817 w 7796159"/>
              <a:gd name="connsiteY2" fmla="*/ 4917716 h 5448964"/>
              <a:gd name="connsiteX3" fmla="*/ 7630301 w 7796159"/>
              <a:gd name="connsiteY3" fmla="*/ 2587676 h 5448964"/>
              <a:gd name="connsiteX4" fmla="*/ 5047480 w 7796159"/>
              <a:gd name="connsiteY4" fmla="*/ 476022 h 5448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96159" h="5448964">
                <a:moveTo>
                  <a:pt x="5047480" y="476022"/>
                </a:moveTo>
                <a:cubicBezTo>
                  <a:pt x="2642144" y="2428922"/>
                  <a:pt x="1374671" y="1666334"/>
                  <a:pt x="686258" y="2133870"/>
                </a:cubicBezTo>
                <a:cubicBezTo>
                  <a:pt x="-998777" y="3278263"/>
                  <a:pt x="698332" y="6768787"/>
                  <a:pt x="2766817" y="4917716"/>
                </a:cubicBezTo>
                <a:cubicBezTo>
                  <a:pt x="4655865" y="3227222"/>
                  <a:pt x="6928702" y="4472338"/>
                  <a:pt x="7630301" y="2587676"/>
                </a:cubicBezTo>
                <a:cubicBezTo>
                  <a:pt x="8345712" y="665912"/>
                  <a:pt x="6609331" y="-792050"/>
                  <a:pt x="5047480" y="476022"/>
                </a:cubicBezTo>
                <a:close/>
              </a:path>
            </a:pathLst>
          </a:custGeom>
          <a:solidFill>
            <a:srgbClr val="00B0F0"/>
          </a:solidFill>
          <a:ln w="3626" cap="flat">
            <a:noFill/>
            <a:prstDash val="solid"/>
            <a:miter/>
          </a:ln>
        </p:spPr>
        <p:txBody>
          <a:bodyPr rtlCol="0" anchor="ctr"/>
          <a:lstStyle/>
          <a:p>
            <a:endParaRPr lang="en-ID"/>
          </a:p>
        </p:txBody>
      </p:sp>
      <p:grpSp>
        <p:nvGrpSpPr>
          <p:cNvPr id="17" name="Group 16">
            <a:extLst>
              <a:ext uri="{FF2B5EF4-FFF2-40B4-BE49-F238E27FC236}">
                <a16:creationId xmlns:a16="http://schemas.microsoft.com/office/drawing/2014/main" id="{B2AAC5B8-34D7-404F-93F0-ED7DF3BC73C2}"/>
              </a:ext>
            </a:extLst>
          </p:cNvPr>
          <p:cNvGrpSpPr/>
          <p:nvPr userDrawn="1"/>
        </p:nvGrpSpPr>
        <p:grpSpPr>
          <a:xfrm rot="5400000">
            <a:off x="10516164" y="3141442"/>
            <a:ext cx="923430" cy="1158126"/>
            <a:chOff x="9174480" y="2522220"/>
            <a:chExt cx="1173480" cy="1471728"/>
          </a:xfrm>
          <a:solidFill>
            <a:srgbClr val="FF9900"/>
          </a:solidFill>
        </p:grpSpPr>
        <p:sp>
          <p:nvSpPr>
            <p:cNvPr id="18" name="Oval 17">
              <a:extLst>
                <a:ext uri="{FF2B5EF4-FFF2-40B4-BE49-F238E27FC236}">
                  <a16:creationId xmlns:a16="http://schemas.microsoft.com/office/drawing/2014/main" id="{C41C0E7D-B1F0-441E-B8F1-4411BC41595B}"/>
                </a:ext>
              </a:extLst>
            </p:cNvPr>
            <p:cNvSpPr/>
            <p:nvPr/>
          </p:nvSpPr>
          <p:spPr>
            <a:xfrm>
              <a:off x="9174480" y="2522220"/>
              <a:ext cx="167640" cy="1676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9" name="Oval 18">
              <a:extLst>
                <a:ext uri="{FF2B5EF4-FFF2-40B4-BE49-F238E27FC236}">
                  <a16:creationId xmlns:a16="http://schemas.microsoft.com/office/drawing/2014/main" id="{2DE264B7-85FF-4529-AA39-AD36C5928B1A}"/>
                </a:ext>
              </a:extLst>
            </p:cNvPr>
            <p:cNvSpPr/>
            <p:nvPr/>
          </p:nvSpPr>
          <p:spPr>
            <a:xfrm>
              <a:off x="9677400" y="2522220"/>
              <a:ext cx="167640" cy="1676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0" name="Oval 19">
              <a:extLst>
                <a:ext uri="{FF2B5EF4-FFF2-40B4-BE49-F238E27FC236}">
                  <a16:creationId xmlns:a16="http://schemas.microsoft.com/office/drawing/2014/main" id="{78AFD155-F7C1-45A4-8F41-309C2400332A}"/>
                </a:ext>
              </a:extLst>
            </p:cNvPr>
            <p:cNvSpPr/>
            <p:nvPr/>
          </p:nvSpPr>
          <p:spPr>
            <a:xfrm>
              <a:off x="10180320" y="2522220"/>
              <a:ext cx="167640" cy="1676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1" name="Oval 20">
              <a:extLst>
                <a:ext uri="{FF2B5EF4-FFF2-40B4-BE49-F238E27FC236}">
                  <a16:creationId xmlns:a16="http://schemas.microsoft.com/office/drawing/2014/main" id="{EB82F775-5F83-4AB7-82B8-D30D525D8892}"/>
                </a:ext>
              </a:extLst>
            </p:cNvPr>
            <p:cNvSpPr/>
            <p:nvPr/>
          </p:nvSpPr>
          <p:spPr>
            <a:xfrm>
              <a:off x="9174480" y="2956916"/>
              <a:ext cx="167640" cy="1676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2" name="Oval 21">
              <a:extLst>
                <a:ext uri="{FF2B5EF4-FFF2-40B4-BE49-F238E27FC236}">
                  <a16:creationId xmlns:a16="http://schemas.microsoft.com/office/drawing/2014/main" id="{13F05AE2-5383-4721-ABD2-7996D045004B}"/>
                </a:ext>
              </a:extLst>
            </p:cNvPr>
            <p:cNvSpPr/>
            <p:nvPr/>
          </p:nvSpPr>
          <p:spPr>
            <a:xfrm>
              <a:off x="9677400" y="2956916"/>
              <a:ext cx="167640" cy="1676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3" name="Oval 22">
              <a:extLst>
                <a:ext uri="{FF2B5EF4-FFF2-40B4-BE49-F238E27FC236}">
                  <a16:creationId xmlns:a16="http://schemas.microsoft.com/office/drawing/2014/main" id="{15C4E2C8-0B57-43C1-8875-87D83CD6B2E4}"/>
                </a:ext>
              </a:extLst>
            </p:cNvPr>
            <p:cNvSpPr/>
            <p:nvPr/>
          </p:nvSpPr>
          <p:spPr>
            <a:xfrm>
              <a:off x="10180320" y="2956916"/>
              <a:ext cx="167640" cy="1676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4" name="Oval 23">
              <a:extLst>
                <a:ext uri="{FF2B5EF4-FFF2-40B4-BE49-F238E27FC236}">
                  <a16:creationId xmlns:a16="http://schemas.microsoft.com/office/drawing/2014/main" id="{A431E011-4E7B-4B50-A210-2BA3E02B0D7B}"/>
                </a:ext>
              </a:extLst>
            </p:cNvPr>
            <p:cNvSpPr/>
            <p:nvPr/>
          </p:nvSpPr>
          <p:spPr>
            <a:xfrm>
              <a:off x="9174480" y="3391612"/>
              <a:ext cx="167640" cy="1676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5" name="Oval 24">
              <a:extLst>
                <a:ext uri="{FF2B5EF4-FFF2-40B4-BE49-F238E27FC236}">
                  <a16:creationId xmlns:a16="http://schemas.microsoft.com/office/drawing/2014/main" id="{941F69E5-F35A-4FB9-9517-1382470CCE3F}"/>
                </a:ext>
              </a:extLst>
            </p:cNvPr>
            <p:cNvSpPr/>
            <p:nvPr/>
          </p:nvSpPr>
          <p:spPr>
            <a:xfrm>
              <a:off x="9677400" y="3391612"/>
              <a:ext cx="167640" cy="1676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6" name="Oval 25">
              <a:extLst>
                <a:ext uri="{FF2B5EF4-FFF2-40B4-BE49-F238E27FC236}">
                  <a16:creationId xmlns:a16="http://schemas.microsoft.com/office/drawing/2014/main" id="{385C12D8-4A5D-40B7-9BA8-6380817BE83C}"/>
                </a:ext>
              </a:extLst>
            </p:cNvPr>
            <p:cNvSpPr/>
            <p:nvPr/>
          </p:nvSpPr>
          <p:spPr>
            <a:xfrm>
              <a:off x="10180320" y="3391612"/>
              <a:ext cx="167640" cy="1676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7" name="Oval 26">
              <a:extLst>
                <a:ext uri="{FF2B5EF4-FFF2-40B4-BE49-F238E27FC236}">
                  <a16:creationId xmlns:a16="http://schemas.microsoft.com/office/drawing/2014/main" id="{D2B332E4-548C-4128-BC53-1ECED5C1CF2B}"/>
                </a:ext>
              </a:extLst>
            </p:cNvPr>
            <p:cNvSpPr/>
            <p:nvPr/>
          </p:nvSpPr>
          <p:spPr>
            <a:xfrm>
              <a:off x="9174480" y="3826308"/>
              <a:ext cx="167640" cy="1676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8" name="Oval 27">
              <a:extLst>
                <a:ext uri="{FF2B5EF4-FFF2-40B4-BE49-F238E27FC236}">
                  <a16:creationId xmlns:a16="http://schemas.microsoft.com/office/drawing/2014/main" id="{436C4D75-59E7-43EC-AB4C-F04388AC2563}"/>
                </a:ext>
              </a:extLst>
            </p:cNvPr>
            <p:cNvSpPr/>
            <p:nvPr/>
          </p:nvSpPr>
          <p:spPr>
            <a:xfrm>
              <a:off x="9677400" y="3826308"/>
              <a:ext cx="167640" cy="1676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9" name="Oval 28">
              <a:extLst>
                <a:ext uri="{FF2B5EF4-FFF2-40B4-BE49-F238E27FC236}">
                  <a16:creationId xmlns:a16="http://schemas.microsoft.com/office/drawing/2014/main" id="{A4C49E8D-D4FA-4D66-B336-37C7041E4AD7}"/>
                </a:ext>
              </a:extLst>
            </p:cNvPr>
            <p:cNvSpPr/>
            <p:nvPr/>
          </p:nvSpPr>
          <p:spPr>
            <a:xfrm>
              <a:off x="10180320" y="3826308"/>
              <a:ext cx="167640" cy="1676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grpSp>
        <p:nvGrpSpPr>
          <p:cNvPr id="30" name="Group 29">
            <a:extLst>
              <a:ext uri="{FF2B5EF4-FFF2-40B4-BE49-F238E27FC236}">
                <a16:creationId xmlns:a16="http://schemas.microsoft.com/office/drawing/2014/main" id="{1AD395AD-E617-495B-9263-AB55E78983C2}"/>
              </a:ext>
            </a:extLst>
          </p:cNvPr>
          <p:cNvGrpSpPr/>
          <p:nvPr userDrawn="1"/>
        </p:nvGrpSpPr>
        <p:grpSpPr>
          <a:xfrm rot="5400000">
            <a:off x="1902727" y="85508"/>
            <a:ext cx="923430" cy="1158126"/>
            <a:chOff x="9174480" y="2522220"/>
            <a:chExt cx="1173480" cy="1471728"/>
          </a:xfrm>
          <a:solidFill>
            <a:srgbClr val="003399"/>
          </a:solidFill>
        </p:grpSpPr>
        <p:sp>
          <p:nvSpPr>
            <p:cNvPr id="31" name="Oval 30">
              <a:extLst>
                <a:ext uri="{FF2B5EF4-FFF2-40B4-BE49-F238E27FC236}">
                  <a16:creationId xmlns:a16="http://schemas.microsoft.com/office/drawing/2014/main" id="{8C9058C3-9BDD-4BB4-8382-3E2A8ECA0215}"/>
                </a:ext>
              </a:extLst>
            </p:cNvPr>
            <p:cNvSpPr/>
            <p:nvPr/>
          </p:nvSpPr>
          <p:spPr>
            <a:xfrm>
              <a:off x="9174480" y="2522220"/>
              <a:ext cx="167640" cy="1676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2" name="Oval 31">
              <a:extLst>
                <a:ext uri="{FF2B5EF4-FFF2-40B4-BE49-F238E27FC236}">
                  <a16:creationId xmlns:a16="http://schemas.microsoft.com/office/drawing/2014/main" id="{5083882B-4C38-471D-8FBA-5D3B10D37CC9}"/>
                </a:ext>
              </a:extLst>
            </p:cNvPr>
            <p:cNvSpPr/>
            <p:nvPr/>
          </p:nvSpPr>
          <p:spPr>
            <a:xfrm>
              <a:off x="9677400" y="2522220"/>
              <a:ext cx="167640" cy="1676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3" name="Oval 32">
              <a:extLst>
                <a:ext uri="{FF2B5EF4-FFF2-40B4-BE49-F238E27FC236}">
                  <a16:creationId xmlns:a16="http://schemas.microsoft.com/office/drawing/2014/main" id="{696E88FD-4D31-4F80-B43F-D12CCE8DBA80}"/>
                </a:ext>
              </a:extLst>
            </p:cNvPr>
            <p:cNvSpPr/>
            <p:nvPr/>
          </p:nvSpPr>
          <p:spPr>
            <a:xfrm>
              <a:off x="10180320" y="2522220"/>
              <a:ext cx="167640" cy="1676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4" name="Oval 33">
              <a:extLst>
                <a:ext uri="{FF2B5EF4-FFF2-40B4-BE49-F238E27FC236}">
                  <a16:creationId xmlns:a16="http://schemas.microsoft.com/office/drawing/2014/main" id="{A3D7F3DF-F6E2-41B3-A6BF-4FBFD20A20E5}"/>
                </a:ext>
              </a:extLst>
            </p:cNvPr>
            <p:cNvSpPr/>
            <p:nvPr/>
          </p:nvSpPr>
          <p:spPr>
            <a:xfrm>
              <a:off x="9174480" y="2956916"/>
              <a:ext cx="167640" cy="1676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5" name="Oval 34">
              <a:extLst>
                <a:ext uri="{FF2B5EF4-FFF2-40B4-BE49-F238E27FC236}">
                  <a16:creationId xmlns:a16="http://schemas.microsoft.com/office/drawing/2014/main" id="{B2C099FB-3531-4E76-B715-5ED371E18F62}"/>
                </a:ext>
              </a:extLst>
            </p:cNvPr>
            <p:cNvSpPr/>
            <p:nvPr/>
          </p:nvSpPr>
          <p:spPr>
            <a:xfrm>
              <a:off x="9677400" y="2956916"/>
              <a:ext cx="167640" cy="1676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6" name="Oval 35">
              <a:extLst>
                <a:ext uri="{FF2B5EF4-FFF2-40B4-BE49-F238E27FC236}">
                  <a16:creationId xmlns:a16="http://schemas.microsoft.com/office/drawing/2014/main" id="{AC77548D-CE99-49FC-80F3-7CAFA9D25C7C}"/>
                </a:ext>
              </a:extLst>
            </p:cNvPr>
            <p:cNvSpPr/>
            <p:nvPr/>
          </p:nvSpPr>
          <p:spPr>
            <a:xfrm>
              <a:off x="10180320" y="2956916"/>
              <a:ext cx="167640" cy="1676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7" name="Oval 36">
              <a:extLst>
                <a:ext uri="{FF2B5EF4-FFF2-40B4-BE49-F238E27FC236}">
                  <a16:creationId xmlns:a16="http://schemas.microsoft.com/office/drawing/2014/main" id="{22A2D2C2-D44C-4F81-8ED9-D6B94E8DB416}"/>
                </a:ext>
              </a:extLst>
            </p:cNvPr>
            <p:cNvSpPr/>
            <p:nvPr/>
          </p:nvSpPr>
          <p:spPr>
            <a:xfrm>
              <a:off x="9174480" y="3391612"/>
              <a:ext cx="167640" cy="1676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8" name="Oval 37">
              <a:extLst>
                <a:ext uri="{FF2B5EF4-FFF2-40B4-BE49-F238E27FC236}">
                  <a16:creationId xmlns:a16="http://schemas.microsoft.com/office/drawing/2014/main" id="{46C7E876-B611-4D65-86F0-A6EC2FCCBDFE}"/>
                </a:ext>
              </a:extLst>
            </p:cNvPr>
            <p:cNvSpPr/>
            <p:nvPr/>
          </p:nvSpPr>
          <p:spPr>
            <a:xfrm>
              <a:off x="9677400" y="3391612"/>
              <a:ext cx="167640" cy="1676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9" name="Oval 38">
              <a:extLst>
                <a:ext uri="{FF2B5EF4-FFF2-40B4-BE49-F238E27FC236}">
                  <a16:creationId xmlns:a16="http://schemas.microsoft.com/office/drawing/2014/main" id="{8A8D661C-AAC9-4E85-AD41-80FE730ED9AF}"/>
                </a:ext>
              </a:extLst>
            </p:cNvPr>
            <p:cNvSpPr/>
            <p:nvPr/>
          </p:nvSpPr>
          <p:spPr>
            <a:xfrm>
              <a:off x="10180320" y="3391612"/>
              <a:ext cx="167640" cy="1676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40" name="Oval 39">
              <a:extLst>
                <a:ext uri="{FF2B5EF4-FFF2-40B4-BE49-F238E27FC236}">
                  <a16:creationId xmlns:a16="http://schemas.microsoft.com/office/drawing/2014/main" id="{38A620E0-AE50-49CE-B802-5D0B1D73F1D1}"/>
                </a:ext>
              </a:extLst>
            </p:cNvPr>
            <p:cNvSpPr/>
            <p:nvPr/>
          </p:nvSpPr>
          <p:spPr>
            <a:xfrm>
              <a:off x="9174480" y="3826308"/>
              <a:ext cx="167640" cy="1676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41" name="Oval 40">
              <a:extLst>
                <a:ext uri="{FF2B5EF4-FFF2-40B4-BE49-F238E27FC236}">
                  <a16:creationId xmlns:a16="http://schemas.microsoft.com/office/drawing/2014/main" id="{058A5813-0653-4023-9172-6C7B6739E60D}"/>
                </a:ext>
              </a:extLst>
            </p:cNvPr>
            <p:cNvSpPr/>
            <p:nvPr/>
          </p:nvSpPr>
          <p:spPr>
            <a:xfrm>
              <a:off x="9677400" y="3826308"/>
              <a:ext cx="167640" cy="1676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42" name="Oval 41">
              <a:extLst>
                <a:ext uri="{FF2B5EF4-FFF2-40B4-BE49-F238E27FC236}">
                  <a16:creationId xmlns:a16="http://schemas.microsoft.com/office/drawing/2014/main" id="{B86DDB81-255B-4B57-98BB-CC66CBF247E0}"/>
                </a:ext>
              </a:extLst>
            </p:cNvPr>
            <p:cNvSpPr/>
            <p:nvPr/>
          </p:nvSpPr>
          <p:spPr>
            <a:xfrm>
              <a:off x="10180320" y="3826308"/>
              <a:ext cx="167640" cy="1676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44" name="Picture Placeholder 43">
            <a:extLst>
              <a:ext uri="{FF2B5EF4-FFF2-40B4-BE49-F238E27FC236}">
                <a16:creationId xmlns:a16="http://schemas.microsoft.com/office/drawing/2014/main" id="{5A810EB7-1D10-463C-AE39-15FFEDF66A2E}"/>
              </a:ext>
            </a:extLst>
          </p:cNvPr>
          <p:cNvSpPr>
            <a:spLocks noGrp="1"/>
          </p:cNvSpPr>
          <p:nvPr>
            <p:ph type="pic" sz="quarter" idx="13"/>
          </p:nvPr>
        </p:nvSpPr>
        <p:spPr>
          <a:xfrm>
            <a:off x="2066507" y="0"/>
            <a:ext cx="9602319" cy="4440117"/>
          </a:xfrm>
          <a:custGeom>
            <a:avLst/>
            <a:gdLst>
              <a:gd name="connsiteX0" fmla="*/ 6840746 w 9602319"/>
              <a:gd name="connsiteY0" fmla="*/ 0 h 4440117"/>
              <a:gd name="connsiteX1" fmla="*/ 8707265 w 9602319"/>
              <a:gd name="connsiteY1" fmla="*/ 0 h 4440117"/>
              <a:gd name="connsiteX2" fmla="*/ 8733587 w 9602319"/>
              <a:gd name="connsiteY2" fmla="*/ 14846 h 4440117"/>
              <a:gd name="connsiteX3" fmla="*/ 9385108 w 9602319"/>
              <a:gd name="connsiteY3" fmla="*/ 2811478 h 4440117"/>
              <a:gd name="connsiteX4" fmla="*/ 3400818 w 9602319"/>
              <a:gd name="connsiteY4" fmla="*/ 4100857 h 4440117"/>
              <a:gd name="connsiteX5" fmla="*/ 1122772 w 9602319"/>
              <a:gd name="connsiteY5" fmla="*/ 1254803 h 4440117"/>
              <a:gd name="connsiteX6" fmla="*/ 6467387 w 9602319"/>
              <a:gd name="connsiteY6" fmla="*/ 192366 h 4440117"/>
              <a:gd name="connsiteX7" fmla="*/ 6679252 w 9602319"/>
              <a:gd name="connsiteY7" fmla="*/ 75788 h 4440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602319" h="4440117">
                <a:moveTo>
                  <a:pt x="6840746" y="0"/>
                </a:moveTo>
                <a:lnTo>
                  <a:pt x="8707265" y="0"/>
                </a:lnTo>
                <a:lnTo>
                  <a:pt x="8733587" y="14846"/>
                </a:lnTo>
                <a:cubicBezTo>
                  <a:pt x="9540296" y="521373"/>
                  <a:pt x="9849479" y="1715441"/>
                  <a:pt x="9385108" y="2811478"/>
                </a:cubicBezTo>
                <a:cubicBezTo>
                  <a:pt x="8618110" y="4621796"/>
                  <a:pt x="5508655" y="3451454"/>
                  <a:pt x="3400818" y="4100857"/>
                </a:cubicBezTo>
                <a:cubicBezTo>
                  <a:pt x="-222864" y="5539001"/>
                  <a:pt x="-897320" y="1984997"/>
                  <a:pt x="1122772" y="1254803"/>
                </a:cubicBezTo>
                <a:cubicBezTo>
                  <a:pt x="2592263" y="723631"/>
                  <a:pt x="3837838" y="2068231"/>
                  <a:pt x="6467387" y="192366"/>
                </a:cubicBezTo>
                <a:cubicBezTo>
                  <a:pt x="6538877" y="150151"/>
                  <a:pt x="6609512" y="111330"/>
                  <a:pt x="6679252" y="75788"/>
                </a:cubicBezTo>
                <a:close/>
              </a:path>
            </a:pathLst>
          </a:custGeom>
          <a:pattFill prst="pct5">
            <a:fgClr>
              <a:schemeClr val="accent1"/>
            </a:fgClr>
            <a:bgClr>
              <a:schemeClr val="bg1"/>
            </a:bgClr>
          </a:pattFill>
          <a:ln w="82550">
            <a:noFill/>
          </a:ln>
        </p:spPr>
        <p:txBody>
          <a:bodyPr wrap="square">
            <a:noAutofit/>
          </a:bodyPr>
          <a:lstStyle>
            <a:lvl1pPr>
              <a:defRPr sz="2000"/>
            </a:lvl1pPr>
          </a:lstStyle>
          <a:p>
            <a:endParaRPr lang="en-ID"/>
          </a:p>
        </p:txBody>
      </p:sp>
    </p:spTree>
    <p:extLst>
      <p:ext uri="{BB962C8B-B14F-4D97-AF65-F5344CB8AC3E}">
        <p14:creationId xmlns:p14="http://schemas.microsoft.com/office/powerpoint/2010/main" val="149337587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8_Title Slid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5C017682-99BE-4F28-860C-1A99C9BE14A7}"/>
              </a:ext>
            </a:extLst>
          </p:cNvPr>
          <p:cNvSpPr>
            <a:spLocks noGrp="1"/>
          </p:cNvSpPr>
          <p:nvPr>
            <p:ph type="pic" sz="quarter" idx="13"/>
          </p:nvPr>
        </p:nvSpPr>
        <p:spPr>
          <a:xfrm>
            <a:off x="0" y="0"/>
            <a:ext cx="3848669" cy="6168571"/>
          </a:xfrm>
          <a:custGeom>
            <a:avLst/>
            <a:gdLst>
              <a:gd name="connsiteX0" fmla="*/ 0 w 2581473"/>
              <a:gd name="connsiteY0" fmla="*/ 0 h 2581473"/>
              <a:gd name="connsiteX1" fmla="*/ 2581473 w 2581473"/>
              <a:gd name="connsiteY1" fmla="*/ 0 h 2581473"/>
              <a:gd name="connsiteX2" fmla="*/ 2581473 w 2581473"/>
              <a:gd name="connsiteY2" fmla="*/ 2581473 h 2581473"/>
              <a:gd name="connsiteX3" fmla="*/ 0 w 2581473"/>
              <a:gd name="connsiteY3" fmla="*/ 2581473 h 2581473"/>
            </a:gdLst>
            <a:ahLst/>
            <a:cxnLst>
              <a:cxn ang="0">
                <a:pos x="connsiteX0" y="connsiteY0"/>
              </a:cxn>
              <a:cxn ang="0">
                <a:pos x="connsiteX1" y="connsiteY1"/>
              </a:cxn>
              <a:cxn ang="0">
                <a:pos x="connsiteX2" y="connsiteY2"/>
              </a:cxn>
              <a:cxn ang="0">
                <a:pos x="connsiteX3" y="connsiteY3"/>
              </a:cxn>
            </a:cxnLst>
            <a:rect l="l" t="t" r="r" b="b"/>
            <a:pathLst>
              <a:path w="2581473" h="2581473">
                <a:moveTo>
                  <a:pt x="0" y="0"/>
                </a:moveTo>
                <a:lnTo>
                  <a:pt x="2581473" y="0"/>
                </a:lnTo>
                <a:lnTo>
                  <a:pt x="2581473" y="2581473"/>
                </a:lnTo>
                <a:lnTo>
                  <a:pt x="0" y="2581473"/>
                </a:lnTo>
                <a:close/>
              </a:path>
            </a:pathLst>
          </a:custGeom>
          <a:pattFill prst="pct5">
            <a:fgClr>
              <a:schemeClr val="accent1"/>
            </a:fgClr>
            <a:bgClr>
              <a:schemeClr val="bg1"/>
            </a:bgClr>
          </a:pattFill>
          <a:ln w="82550">
            <a:noFill/>
          </a:ln>
        </p:spPr>
        <p:txBody>
          <a:bodyPr wrap="square">
            <a:noAutofit/>
          </a:bodyPr>
          <a:lstStyle>
            <a:lvl1pPr>
              <a:defRPr sz="2000"/>
            </a:lvl1pPr>
          </a:lstStyle>
          <a:p>
            <a:endParaRPr lang="en-ID"/>
          </a:p>
        </p:txBody>
      </p:sp>
      <p:sp>
        <p:nvSpPr>
          <p:cNvPr id="7" name="Picture Placeholder 6">
            <a:extLst>
              <a:ext uri="{FF2B5EF4-FFF2-40B4-BE49-F238E27FC236}">
                <a16:creationId xmlns:a16="http://schemas.microsoft.com/office/drawing/2014/main" id="{7B9BDD94-34F5-466F-9ADA-0BD29440262E}"/>
              </a:ext>
            </a:extLst>
          </p:cNvPr>
          <p:cNvSpPr>
            <a:spLocks noGrp="1"/>
          </p:cNvSpPr>
          <p:nvPr>
            <p:ph type="pic" sz="quarter" idx="14"/>
          </p:nvPr>
        </p:nvSpPr>
        <p:spPr>
          <a:xfrm>
            <a:off x="9978175" y="2089710"/>
            <a:ext cx="2213824" cy="4756812"/>
          </a:xfrm>
          <a:custGeom>
            <a:avLst/>
            <a:gdLst>
              <a:gd name="connsiteX0" fmla="*/ 0 w 2581473"/>
              <a:gd name="connsiteY0" fmla="*/ 0 h 2581473"/>
              <a:gd name="connsiteX1" fmla="*/ 2581473 w 2581473"/>
              <a:gd name="connsiteY1" fmla="*/ 0 h 2581473"/>
              <a:gd name="connsiteX2" fmla="*/ 2581473 w 2581473"/>
              <a:gd name="connsiteY2" fmla="*/ 2581473 h 2581473"/>
              <a:gd name="connsiteX3" fmla="*/ 0 w 2581473"/>
              <a:gd name="connsiteY3" fmla="*/ 2581473 h 2581473"/>
            </a:gdLst>
            <a:ahLst/>
            <a:cxnLst>
              <a:cxn ang="0">
                <a:pos x="connsiteX0" y="connsiteY0"/>
              </a:cxn>
              <a:cxn ang="0">
                <a:pos x="connsiteX1" y="connsiteY1"/>
              </a:cxn>
              <a:cxn ang="0">
                <a:pos x="connsiteX2" y="connsiteY2"/>
              </a:cxn>
              <a:cxn ang="0">
                <a:pos x="connsiteX3" y="connsiteY3"/>
              </a:cxn>
            </a:cxnLst>
            <a:rect l="l" t="t" r="r" b="b"/>
            <a:pathLst>
              <a:path w="2581473" h="2581473">
                <a:moveTo>
                  <a:pt x="0" y="0"/>
                </a:moveTo>
                <a:lnTo>
                  <a:pt x="2581473" y="0"/>
                </a:lnTo>
                <a:lnTo>
                  <a:pt x="2581473" y="2581473"/>
                </a:lnTo>
                <a:lnTo>
                  <a:pt x="0" y="2581473"/>
                </a:lnTo>
                <a:close/>
              </a:path>
            </a:pathLst>
          </a:custGeom>
          <a:pattFill prst="pct5">
            <a:fgClr>
              <a:schemeClr val="accent1"/>
            </a:fgClr>
            <a:bgClr>
              <a:schemeClr val="bg1"/>
            </a:bgClr>
          </a:pattFill>
          <a:ln w="82550">
            <a:noFill/>
          </a:ln>
        </p:spPr>
        <p:txBody>
          <a:bodyPr wrap="square">
            <a:noAutofit/>
          </a:bodyPr>
          <a:lstStyle>
            <a:lvl1pPr>
              <a:defRPr sz="2000"/>
            </a:lvl1pPr>
          </a:lstStyle>
          <a:p>
            <a:endParaRPr lang="en-ID"/>
          </a:p>
        </p:txBody>
      </p:sp>
      <p:sp>
        <p:nvSpPr>
          <p:cNvPr id="6" name="Slide Number Placeholder 5">
            <a:extLst>
              <a:ext uri="{FF2B5EF4-FFF2-40B4-BE49-F238E27FC236}">
                <a16:creationId xmlns:a16="http://schemas.microsoft.com/office/drawing/2014/main" id="{F0AA873C-9557-4EC2-9437-ED64E0C1E11A}"/>
              </a:ext>
            </a:extLst>
          </p:cNvPr>
          <p:cNvSpPr>
            <a:spLocks noGrp="1"/>
          </p:cNvSpPr>
          <p:nvPr>
            <p:ph type="sldNum" sz="quarter" idx="12"/>
          </p:nvPr>
        </p:nvSpPr>
        <p:spPr>
          <a:xfrm>
            <a:off x="9661793" y="6246564"/>
            <a:ext cx="2286918" cy="397793"/>
          </a:xfrm>
        </p:spPr>
        <p:txBody>
          <a:bodyPr/>
          <a:lstStyle/>
          <a:p>
            <a:fld id="{63E2AEF2-DE30-4869-B3A0-9E4575C7E9B1}" type="slidenum">
              <a:rPr lang="en-ID" smtClean="0"/>
              <a:t>‹#›</a:t>
            </a:fld>
            <a:endParaRPr lang="en-ID"/>
          </a:p>
        </p:txBody>
      </p:sp>
    </p:spTree>
    <p:extLst>
      <p:ext uri="{BB962C8B-B14F-4D97-AF65-F5344CB8AC3E}">
        <p14:creationId xmlns:p14="http://schemas.microsoft.com/office/powerpoint/2010/main" val="51590019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1_Title Slide">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54E69688-5424-44C1-AD43-4856DB7BA49F}"/>
              </a:ext>
            </a:extLst>
          </p:cNvPr>
          <p:cNvSpPr>
            <a:spLocks noGrp="1"/>
          </p:cNvSpPr>
          <p:nvPr>
            <p:ph type="pic" sz="quarter" idx="13"/>
          </p:nvPr>
        </p:nvSpPr>
        <p:spPr>
          <a:xfrm>
            <a:off x="0" y="1"/>
            <a:ext cx="12192000" cy="4978400"/>
          </a:xfrm>
        </p:spPr>
        <p:txBody>
          <a:bodyPr>
            <a:normAutofit/>
          </a:bodyPr>
          <a:lstStyle>
            <a:lvl1pPr>
              <a:defRPr sz="2000"/>
            </a:lvl1pPr>
          </a:lstStyle>
          <a:p>
            <a:endParaRPr lang="en-ID"/>
          </a:p>
        </p:txBody>
      </p:sp>
      <p:sp>
        <p:nvSpPr>
          <p:cNvPr id="6" name="Slide Number Placeholder 5">
            <a:extLst>
              <a:ext uri="{FF2B5EF4-FFF2-40B4-BE49-F238E27FC236}">
                <a16:creationId xmlns:a16="http://schemas.microsoft.com/office/drawing/2014/main" id="{F0AA873C-9557-4EC2-9437-ED64E0C1E11A}"/>
              </a:ext>
            </a:extLst>
          </p:cNvPr>
          <p:cNvSpPr>
            <a:spLocks noGrp="1"/>
          </p:cNvSpPr>
          <p:nvPr>
            <p:ph type="sldNum" sz="quarter" idx="12"/>
          </p:nvPr>
        </p:nvSpPr>
        <p:spPr>
          <a:xfrm>
            <a:off x="9661793" y="6246564"/>
            <a:ext cx="2286918" cy="397793"/>
          </a:xfrm>
        </p:spPr>
        <p:txBody>
          <a:bodyPr/>
          <a:lstStyle/>
          <a:p>
            <a:fld id="{63E2AEF2-DE30-4869-B3A0-9E4575C7E9B1}" type="slidenum">
              <a:rPr lang="en-ID" smtClean="0"/>
              <a:t>‹#›</a:t>
            </a:fld>
            <a:endParaRPr lang="en-ID"/>
          </a:p>
        </p:txBody>
      </p:sp>
    </p:spTree>
    <p:extLst>
      <p:ext uri="{BB962C8B-B14F-4D97-AF65-F5344CB8AC3E}">
        <p14:creationId xmlns:p14="http://schemas.microsoft.com/office/powerpoint/2010/main" val="36961102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2_Title Slide">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D7828396-1C69-4293-B1F3-4076333018E3}"/>
              </a:ext>
            </a:extLst>
          </p:cNvPr>
          <p:cNvSpPr>
            <a:spLocks noGrp="1"/>
          </p:cNvSpPr>
          <p:nvPr>
            <p:ph type="pic" sz="quarter" idx="16"/>
          </p:nvPr>
        </p:nvSpPr>
        <p:spPr>
          <a:xfrm>
            <a:off x="8160577" y="3515209"/>
            <a:ext cx="3251198" cy="2758592"/>
          </a:xfrm>
          <a:custGeom>
            <a:avLst/>
            <a:gdLst>
              <a:gd name="connsiteX0" fmla="*/ 241239 w 3251198"/>
              <a:gd name="connsiteY0" fmla="*/ 0 h 2758592"/>
              <a:gd name="connsiteX1" fmla="*/ 3009959 w 3251198"/>
              <a:gd name="connsiteY1" fmla="*/ 0 h 2758592"/>
              <a:gd name="connsiteX2" fmla="*/ 3251198 w 3251198"/>
              <a:gd name="connsiteY2" fmla="*/ 241239 h 2758592"/>
              <a:gd name="connsiteX3" fmla="*/ 3251198 w 3251198"/>
              <a:gd name="connsiteY3" fmla="*/ 2517353 h 2758592"/>
              <a:gd name="connsiteX4" fmla="*/ 3009959 w 3251198"/>
              <a:gd name="connsiteY4" fmla="*/ 2758592 h 2758592"/>
              <a:gd name="connsiteX5" fmla="*/ 241239 w 3251198"/>
              <a:gd name="connsiteY5" fmla="*/ 2758592 h 2758592"/>
              <a:gd name="connsiteX6" fmla="*/ 0 w 3251198"/>
              <a:gd name="connsiteY6" fmla="*/ 2517353 h 2758592"/>
              <a:gd name="connsiteX7" fmla="*/ 0 w 3251198"/>
              <a:gd name="connsiteY7" fmla="*/ 241239 h 2758592"/>
              <a:gd name="connsiteX8" fmla="*/ 241239 w 3251198"/>
              <a:gd name="connsiteY8" fmla="*/ 0 h 2758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51198" h="2758592">
                <a:moveTo>
                  <a:pt x="241239" y="0"/>
                </a:moveTo>
                <a:lnTo>
                  <a:pt x="3009959" y="0"/>
                </a:lnTo>
                <a:cubicBezTo>
                  <a:pt x="3143192" y="0"/>
                  <a:pt x="3251198" y="108006"/>
                  <a:pt x="3251198" y="241239"/>
                </a:cubicBezTo>
                <a:lnTo>
                  <a:pt x="3251198" y="2517353"/>
                </a:lnTo>
                <a:cubicBezTo>
                  <a:pt x="3251198" y="2650586"/>
                  <a:pt x="3143192" y="2758592"/>
                  <a:pt x="3009959" y="2758592"/>
                </a:cubicBezTo>
                <a:lnTo>
                  <a:pt x="241239" y="2758592"/>
                </a:lnTo>
                <a:cubicBezTo>
                  <a:pt x="108006" y="2758592"/>
                  <a:pt x="0" y="2650586"/>
                  <a:pt x="0" y="2517353"/>
                </a:cubicBezTo>
                <a:lnTo>
                  <a:pt x="0" y="241239"/>
                </a:lnTo>
                <a:cubicBezTo>
                  <a:pt x="0" y="108006"/>
                  <a:pt x="108006" y="0"/>
                  <a:pt x="241239" y="0"/>
                </a:cubicBezTo>
                <a:close/>
              </a:path>
            </a:pathLst>
          </a:custGeom>
          <a:pattFill prst="pct5">
            <a:fgClr>
              <a:schemeClr val="accent1"/>
            </a:fgClr>
            <a:bgClr>
              <a:schemeClr val="bg1"/>
            </a:bgClr>
          </a:pattFill>
        </p:spPr>
        <p:txBody>
          <a:bodyPr wrap="square">
            <a:noAutofit/>
          </a:bodyPr>
          <a:lstStyle>
            <a:lvl1pPr>
              <a:defRPr sz="2000"/>
            </a:lvl1pPr>
          </a:lstStyle>
          <a:p>
            <a:endParaRPr lang="en-ID"/>
          </a:p>
        </p:txBody>
      </p:sp>
      <p:sp>
        <p:nvSpPr>
          <p:cNvPr id="16" name="Picture Placeholder 15">
            <a:extLst>
              <a:ext uri="{FF2B5EF4-FFF2-40B4-BE49-F238E27FC236}">
                <a16:creationId xmlns:a16="http://schemas.microsoft.com/office/drawing/2014/main" id="{14C4F08E-67F5-496D-AE15-61999D496CA7}"/>
              </a:ext>
            </a:extLst>
          </p:cNvPr>
          <p:cNvSpPr>
            <a:spLocks noGrp="1"/>
          </p:cNvSpPr>
          <p:nvPr>
            <p:ph type="pic" sz="quarter" idx="17"/>
          </p:nvPr>
        </p:nvSpPr>
        <p:spPr>
          <a:xfrm>
            <a:off x="8160577" y="584200"/>
            <a:ext cx="3251198" cy="2758592"/>
          </a:xfrm>
          <a:custGeom>
            <a:avLst/>
            <a:gdLst>
              <a:gd name="connsiteX0" fmla="*/ 241239 w 3251198"/>
              <a:gd name="connsiteY0" fmla="*/ 0 h 2758592"/>
              <a:gd name="connsiteX1" fmla="*/ 3009959 w 3251198"/>
              <a:gd name="connsiteY1" fmla="*/ 0 h 2758592"/>
              <a:gd name="connsiteX2" fmla="*/ 3251198 w 3251198"/>
              <a:gd name="connsiteY2" fmla="*/ 241239 h 2758592"/>
              <a:gd name="connsiteX3" fmla="*/ 3251198 w 3251198"/>
              <a:gd name="connsiteY3" fmla="*/ 2517353 h 2758592"/>
              <a:gd name="connsiteX4" fmla="*/ 3009959 w 3251198"/>
              <a:gd name="connsiteY4" fmla="*/ 2758592 h 2758592"/>
              <a:gd name="connsiteX5" fmla="*/ 241239 w 3251198"/>
              <a:gd name="connsiteY5" fmla="*/ 2758592 h 2758592"/>
              <a:gd name="connsiteX6" fmla="*/ 0 w 3251198"/>
              <a:gd name="connsiteY6" fmla="*/ 2517353 h 2758592"/>
              <a:gd name="connsiteX7" fmla="*/ 0 w 3251198"/>
              <a:gd name="connsiteY7" fmla="*/ 241239 h 2758592"/>
              <a:gd name="connsiteX8" fmla="*/ 241239 w 3251198"/>
              <a:gd name="connsiteY8" fmla="*/ 0 h 2758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51198" h="2758592">
                <a:moveTo>
                  <a:pt x="241239" y="0"/>
                </a:moveTo>
                <a:lnTo>
                  <a:pt x="3009959" y="0"/>
                </a:lnTo>
                <a:cubicBezTo>
                  <a:pt x="3143192" y="0"/>
                  <a:pt x="3251198" y="108006"/>
                  <a:pt x="3251198" y="241239"/>
                </a:cubicBezTo>
                <a:lnTo>
                  <a:pt x="3251198" y="2517353"/>
                </a:lnTo>
                <a:cubicBezTo>
                  <a:pt x="3251198" y="2650586"/>
                  <a:pt x="3143192" y="2758592"/>
                  <a:pt x="3009959" y="2758592"/>
                </a:cubicBezTo>
                <a:lnTo>
                  <a:pt x="241239" y="2758592"/>
                </a:lnTo>
                <a:cubicBezTo>
                  <a:pt x="108006" y="2758592"/>
                  <a:pt x="0" y="2650586"/>
                  <a:pt x="0" y="2517353"/>
                </a:cubicBezTo>
                <a:lnTo>
                  <a:pt x="0" y="241239"/>
                </a:lnTo>
                <a:cubicBezTo>
                  <a:pt x="0" y="108006"/>
                  <a:pt x="108006" y="0"/>
                  <a:pt x="241239" y="0"/>
                </a:cubicBezTo>
                <a:close/>
              </a:path>
            </a:pathLst>
          </a:custGeom>
          <a:pattFill prst="pct5">
            <a:fgClr>
              <a:schemeClr val="accent1"/>
            </a:fgClr>
            <a:bgClr>
              <a:schemeClr val="bg1"/>
            </a:bgClr>
          </a:pattFill>
        </p:spPr>
        <p:txBody>
          <a:bodyPr wrap="square">
            <a:noAutofit/>
          </a:bodyPr>
          <a:lstStyle>
            <a:lvl1pPr>
              <a:defRPr sz="2000"/>
            </a:lvl1pPr>
          </a:lstStyle>
          <a:p>
            <a:endParaRPr lang="en-ID"/>
          </a:p>
        </p:txBody>
      </p:sp>
      <p:sp>
        <p:nvSpPr>
          <p:cNvPr id="14" name="Picture Placeholder 13">
            <a:extLst>
              <a:ext uri="{FF2B5EF4-FFF2-40B4-BE49-F238E27FC236}">
                <a16:creationId xmlns:a16="http://schemas.microsoft.com/office/drawing/2014/main" id="{21562328-12E6-42A6-8CE4-E20E09E0ED96}"/>
              </a:ext>
            </a:extLst>
          </p:cNvPr>
          <p:cNvSpPr>
            <a:spLocks noGrp="1"/>
          </p:cNvSpPr>
          <p:nvPr>
            <p:ph type="pic" sz="quarter" idx="15"/>
          </p:nvPr>
        </p:nvSpPr>
        <p:spPr>
          <a:xfrm>
            <a:off x="4733473" y="3515209"/>
            <a:ext cx="3251198" cy="2758592"/>
          </a:xfrm>
          <a:custGeom>
            <a:avLst/>
            <a:gdLst>
              <a:gd name="connsiteX0" fmla="*/ 241239 w 3251198"/>
              <a:gd name="connsiteY0" fmla="*/ 0 h 2758592"/>
              <a:gd name="connsiteX1" fmla="*/ 3009959 w 3251198"/>
              <a:gd name="connsiteY1" fmla="*/ 0 h 2758592"/>
              <a:gd name="connsiteX2" fmla="*/ 3251198 w 3251198"/>
              <a:gd name="connsiteY2" fmla="*/ 241239 h 2758592"/>
              <a:gd name="connsiteX3" fmla="*/ 3251198 w 3251198"/>
              <a:gd name="connsiteY3" fmla="*/ 2517353 h 2758592"/>
              <a:gd name="connsiteX4" fmla="*/ 3009959 w 3251198"/>
              <a:gd name="connsiteY4" fmla="*/ 2758592 h 2758592"/>
              <a:gd name="connsiteX5" fmla="*/ 241239 w 3251198"/>
              <a:gd name="connsiteY5" fmla="*/ 2758592 h 2758592"/>
              <a:gd name="connsiteX6" fmla="*/ 0 w 3251198"/>
              <a:gd name="connsiteY6" fmla="*/ 2517353 h 2758592"/>
              <a:gd name="connsiteX7" fmla="*/ 0 w 3251198"/>
              <a:gd name="connsiteY7" fmla="*/ 241239 h 2758592"/>
              <a:gd name="connsiteX8" fmla="*/ 241239 w 3251198"/>
              <a:gd name="connsiteY8" fmla="*/ 0 h 2758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51198" h="2758592">
                <a:moveTo>
                  <a:pt x="241239" y="0"/>
                </a:moveTo>
                <a:lnTo>
                  <a:pt x="3009959" y="0"/>
                </a:lnTo>
                <a:cubicBezTo>
                  <a:pt x="3143192" y="0"/>
                  <a:pt x="3251198" y="108006"/>
                  <a:pt x="3251198" y="241239"/>
                </a:cubicBezTo>
                <a:lnTo>
                  <a:pt x="3251198" y="2517353"/>
                </a:lnTo>
                <a:cubicBezTo>
                  <a:pt x="3251198" y="2650586"/>
                  <a:pt x="3143192" y="2758592"/>
                  <a:pt x="3009959" y="2758592"/>
                </a:cubicBezTo>
                <a:lnTo>
                  <a:pt x="241239" y="2758592"/>
                </a:lnTo>
                <a:cubicBezTo>
                  <a:pt x="108006" y="2758592"/>
                  <a:pt x="0" y="2650586"/>
                  <a:pt x="0" y="2517353"/>
                </a:cubicBezTo>
                <a:lnTo>
                  <a:pt x="0" y="241239"/>
                </a:lnTo>
                <a:cubicBezTo>
                  <a:pt x="0" y="108006"/>
                  <a:pt x="108006" y="0"/>
                  <a:pt x="241239" y="0"/>
                </a:cubicBezTo>
                <a:close/>
              </a:path>
            </a:pathLst>
          </a:custGeom>
          <a:pattFill prst="pct5">
            <a:fgClr>
              <a:schemeClr val="accent1"/>
            </a:fgClr>
            <a:bgClr>
              <a:schemeClr val="bg1"/>
            </a:bgClr>
          </a:pattFill>
        </p:spPr>
        <p:txBody>
          <a:bodyPr wrap="square">
            <a:noAutofit/>
          </a:bodyPr>
          <a:lstStyle>
            <a:lvl1pPr>
              <a:defRPr sz="2000"/>
            </a:lvl1pPr>
          </a:lstStyle>
          <a:p>
            <a:endParaRPr lang="en-ID"/>
          </a:p>
        </p:txBody>
      </p:sp>
      <p:sp>
        <p:nvSpPr>
          <p:cNvPr id="13" name="Picture Placeholder 12">
            <a:extLst>
              <a:ext uri="{FF2B5EF4-FFF2-40B4-BE49-F238E27FC236}">
                <a16:creationId xmlns:a16="http://schemas.microsoft.com/office/drawing/2014/main" id="{BCB2DA9E-3EDF-458A-92CD-0EE8448B0946}"/>
              </a:ext>
            </a:extLst>
          </p:cNvPr>
          <p:cNvSpPr>
            <a:spLocks noGrp="1"/>
          </p:cNvSpPr>
          <p:nvPr>
            <p:ph type="pic" sz="quarter" idx="14"/>
          </p:nvPr>
        </p:nvSpPr>
        <p:spPr>
          <a:xfrm>
            <a:off x="4733473" y="584200"/>
            <a:ext cx="3251198" cy="2758592"/>
          </a:xfrm>
          <a:custGeom>
            <a:avLst/>
            <a:gdLst>
              <a:gd name="connsiteX0" fmla="*/ 241239 w 3251198"/>
              <a:gd name="connsiteY0" fmla="*/ 0 h 2758592"/>
              <a:gd name="connsiteX1" fmla="*/ 3009959 w 3251198"/>
              <a:gd name="connsiteY1" fmla="*/ 0 h 2758592"/>
              <a:gd name="connsiteX2" fmla="*/ 3251198 w 3251198"/>
              <a:gd name="connsiteY2" fmla="*/ 241239 h 2758592"/>
              <a:gd name="connsiteX3" fmla="*/ 3251198 w 3251198"/>
              <a:gd name="connsiteY3" fmla="*/ 2517353 h 2758592"/>
              <a:gd name="connsiteX4" fmla="*/ 3009959 w 3251198"/>
              <a:gd name="connsiteY4" fmla="*/ 2758592 h 2758592"/>
              <a:gd name="connsiteX5" fmla="*/ 241239 w 3251198"/>
              <a:gd name="connsiteY5" fmla="*/ 2758592 h 2758592"/>
              <a:gd name="connsiteX6" fmla="*/ 0 w 3251198"/>
              <a:gd name="connsiteY6" fmla="*/ 2517353 h 2758592"/>
              <a:gd name="connsiteX7" fmla="*/ 0 w 3251198"/>
              <a:gd name="connsiteY7" fmla="*/ 241239 h 2758592"/>
              <a:gd name="connsiteX8" fmla="*/ 241239 w 3251198"/>
              <a:gd name="connsiteY8" fmla="*/ 0 h 2758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51198" h="2758592">
                <a:moveTo>
                  <a:pt x="241239" y="0"/>
                </a:moveTo>
                <a:lnTo>
                  <a:pt x="3009959" y="0"/>
                </a:lnTo>
                <a:cubicBezTo>
                  <a:pt x="3143192" y="0"/>
                  <a:pt x="3251198" y="108006"/>
                  <a:pt x="3251198" y="241239"/>
                </a:cubicBezTo>
                <a:lnTo>
                  <a:pt x="3251198" y="2517353"/>
                </a:lnTo>
                <a:cubicBezTo>
                  <a:pt x="3251198" y="2650586"/>
                  <a:pt x="3143192" y="2758592"/>
                  <a:pt x="3009959" y="2758592"/>
                </a:cubicBezTo>
                <a:lnTo>
                  <a:pt x="241239" y="2758592"/>
                </a:lnTo>
                <a:cubicBezTo>
                  <a:pt x="108006" y="2758592"/>
                  <a:pt x="0" y="2650586"/>
                  <a:pt x="0" y="2517353"/>
                </a:cubicBezTo>
                <a:lnTo>
                  <a:pt x="0" y="241239"/>
                </a:lnTo>
                <a:cubicBezTo>
                  <a:pt x="0" y="108006"/>
                  <a:pt x="108006" y="0"/>
                  <a:pt x="241239" y="0"/>
                </a:cubicBezTo>
                <a:close/>
              </a:path>
            </a:pathLst>
          </a:custGeom>
          <a:pattFill prst="pct5">
            <a:fgClr>
              <a:schemeClr val="accent1"/>
            </a:fgClr>
            <a:bgClr>
              <a:schemeClr val="bg1"/>
            </a:bgClr>
          </a:pattFill>
        </p:spPr>
        <p:txBody>
          <a:bodyPr wrap="square">
            <a:noAutofit/>
          </a:bodyPr>
          <a:lstStyle>
            <a:lvl1pPr>
              <a:defRPr sz="2000"/>
            </a:lvl1pPr>
          </a:lstStyle>
          <a:p>
            <a:endParaRPr lang="en-ID"/>
          </a:p>
        </p:txBody>
      </p:sp>
      <p:sp>
        <p:nvSpPr>
          <p:cNvPr id="11" name="Picture Placeholder 10">
            <a:extLst>
              <a:ext uri="{FF2B5EF4-FFF2-40B4-BE49-F238E27FC236}">
                <a16:creationId xmlns:a16="http://schemas.microsoft.com/office/drawing/2014/main" id="{E4CEC4A3-68C3-436E-B1AF-92587F27B937}"/>
              </a:ext>
            </a:extLst>
          </p:cNvPr>
          <p:cNvSpPr>
            <a:spLocks noGrp="1"/>
          </p:cNvSpPr>
          <p:nvPr>
            <p:ph type="pic" sz="quarter" idx="13"/>
          </p:nvPr>
        </p:nvSpPr>
        <p:spPr>
          <a:xfrm>
            <a:off x="1204767" y="584200"/>
            <a:ext cx="3352800" cy="5689600"/>
          </a:xfrm>
          <a:custGeom>
            <a:avLst/>
            <a:gdLst>
              <a:gd name="connsiteX0" fmla="*/ 293202 w 3352800"/>
              <a:gd name="connsiteY0" fmla="*/ 0 h 5689600"/>
              <a:gd name="connsiteX1" fmla="*/ 3059599 w 3352800"/>
              <a:gd name="connsiteY1" fmla="*/ 0 h 5689600"/>
              <a:gd name="connsiteX2" fmla="*/ 3352800 w 3352800"/>
              <a:gd name="connsiteY2" fmla="*/ 293202 h 5689600"/>
              <a:gd name="connsiteX3" fmla="*/ 3352800 w 3352800"/>
              <a:gd name="connsiteY3" fmla="*/ 5396398 h 5689600"/>
              <a:gd name="connsiteX4" fmla="*/ 3059599 w 3352800"/>
              <a:gd name="connsiteY4" fmla="*/ 5689600 h 5689600"/>
              <a:gd name="connsiteX5" fmla="*/ 293202 w 3352800"/>
              <a:gd name="connsiteY5" fmla="*/ 5689600 h 5689600"/>
              <a:gd name="connsiteX6" fmla="*/ 0 w 3352800"/>
              <a:gd name="connsiteY6" fmla="*/ 5396398 h 5689600"/>
              <a:gd name="connsiteX7" fmla="*/ 0 w 3352800"/>
              <a:gd name="connsiteY7" fmla="*/ 293202 h 5689600"/>
              <a:gd name="connsiteX8" fmla="*/ 293202 w 3352800"/>
              <a:gd name="connsiteY8" fmla="*/ 0 h 568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52800" h="5689600">
                <a:moveTo>
                  <a:pt x="293202" y="0"/>
                </a:moveTo>
                <a:lnTo>
                  <a:pt x="3059599" y="0"/>
                </a:lnTo>
                <a:cubicBezTo>
                  <a:pt x="3221529" y="0"/>
                  <a:pt x="3352800" y="131271"/>
                  <a:pt x="3352800" y="293202"/>
                </a:cubicBezTo>
                <a:lnTo>
                  <a:pt x="3352800" y="5396398"/>
                </a:lnTo>
                <a:cubicBezTo>
                  <a:pt x="3352800" y="5558329"/>
                  <a:pt x="3221529" y="5689600"/>
                  <a:pt x="3059599" y="5689600"/>
                </a:cubicBezTo>
                <a:lnTo>
                  <a:pt x="293202" y="5689600"/>
                </a:lnTo>
                <a:cubicBezTo>
                  <a:pt x="131271" y="5689600"/>
                  <a:pt x="0" y="5558329"/>
                  <a:pt x="0" y="5396398"/>
                </a:cubicBezTo>
                <a:lnTo>
                  <a:pt x="0" y="293202"/>
                </a:lnTo>
                <a:cubicBezTo>
                  <a:pt x="0" y="131271"/>
                  <a:pt x="131271" y="0"/>
                  <a:pt x="293202" y="0"/>
                </a:cubicBezTo>
                <a:close/>
              </a:path>
            </a:pathLst>
          </a:custGeom>
          <a:pattFill prst="pct5">
            <a:fgClr>
              <a:schemeClr val="accent1"/>
            </a:fgClr>
            <a:bgClr>
              <a:schemeClr val="bg1"/>
            </a:bgClr>
          </a:pattFill>
        </p:spPr>
        <p:txBody>
          <a:bodyPr wrap="square">
            <a:noAutofit/>
          </a:bodyPr>
          <a:lstStyle>
            <a:lvl1pPr>
              <a:defRPr sz="2000"/>
            </a:lvl1pPr>
          </a:lstStyle>
          <a:p>
            <a:endParaRPr lang="en-ID"/>
          </a:p>
        </p:txBody>
      </p:sp>
      <p:sp>
        <p:nvSpPr>
          <p:cNvPr id="6" name="Slide Number Placeholder 5">
            <a:extLst>
              <a:ext uri="{FF2B5EF4-FFF2-40B4-BE49-F238E27FC236}">
                <a16:creationId xmlns:a16="http://schemas.microsoft.com/office/drawing/2014/main" id="{F0AA873C-9557-4EC2-9437-ED64E0C1E11A}"/>
              </a:ext>
            </a:extLst>
          </p:cNvPr>
          <p:cNvSpPr>
            <a:spLocks noGrp="1"/>
          </p:cNvSpPr>
          <p:nvPr>
            <p:ph type="sldNum" sz="quarter" idx="12"/>
          </p:nvPr>
        </p:nvSpPr>
        <p:spPr>
          <a:xfrm>
            <a:off x="9661793" y="6246564"/>
            <a:ext cx="2286918" cy="397793"/>
          </a:xfrm>
        </p:spPr>
        <p:txBody>
          <a:bodyPr/>
          <a:lstStyle/>
          <a:p>
            <a:fld id="{63E2AEF2-DE30-4869-B3A0-9E4575C7E9B1}" type="slidenum">
              <a:rPr lang="en-ID" smtClean="0"/>
              <a:t>‹#›</a:t>
            </a:fld>
            <a:endParaRPr lang="en-ID"/>
          </a:p>
        </p:txBody>
      </p:sp>
    </p:spTree>
    <p:extLst>
      <p:ext uri="{BB962C8B-B14F-4D97-AF65-F5344CB8AC3E}">
        <p14:creationId xmlns:p14="http://schemas.microsoft.com/office/powerpoint/2010/main" val="35254825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5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0AA873C-9557-4EC2-9437-ED64E0C1E11A}"/>
              </a:ext>
            </a:extLst>
          </p:cNvPr>
          <p:cNvSpPr>
            <a:spLocks noGrp="1"/>
          </p:cNvSpPr>
          <p:nvPr>
            <p:ph type="sldNum" sz="quarter" idx="12"/>
          </p:nvPr>
        </p:nvSpPr>
        <p:spPr>
          <a:xfrm>
            <a:off x="9661793" y="6246564"/>
            <a:ext cx="2286918" cy="397793"/>
          </a:xfrm>
        </p:spPr>
        <p:txBody>
          <a:bodyPr/>
          <a:lstStyle/>
          <a:p>
            <a:fld id="{63E2AEF2-DE30-4869-B3A0-9E4575C7E9B1}" type="slidenum">
              <a:rPr lang="en-ID" smtClean="0"/>
              <a:t>‹#›</a:t>
            </a:fld>
            <a:endParaRPr lang="en-ID"/>
          </a:p>
        </p:txBody>
      </p:sp>
      <p:sp>
        <p:nvSpPr>
          <p:cNvPr id="3" name="Freeform: Shape 2">
            <a:extLst>
              <a:ext uri="{FF2B5EF4-FFF2-40B4-BE49-F238E27FC236}">
                <a16:creationId xmlns:a16="http://schemas.microsoft.com/office/drawing/2014/main" id="{7ED1462B-2A6A-49B8-BC8F-7A5FC5DC5128}"/>
              </a:ext>
            </a:extLst>
          </p:cNvPr>
          <p:cNvSpPr/>
          <p:nvPr userDrawn="1"/>
        </p:nvSpPr>
        <p:spPr>
          <a:xfrm>
            <a:off x="10867020" y="1"/>
            <a:ext cx="1324981" cy="1340905"/>
          </a:xfrm>
          <a:custGeom>
            <a:avLst/>
            <a:gdLst>
              <a:gd name="connsiteX0" fmla="*/ 0 w 1324981"/>
              <a:gd name="connsiteY0" fmla="*/ 0 h 1340905"/>
              <a:gd name="connsiteX1" fmla="*/ 1324981 w 1324981"/>
              <a:gd name="connsiteY1" fmla="*/ 0 h 1340905"/>
              <a:gd name="connsiteX2" fmla="*/ 1324981 w 1324981"/>
              <a:gd name="connsiteY2" fmla="*/ 1340905 h 1340905"/>
              <a:gd name="connsiteX3" fmla="*/ 850941 w 1324981"/>
              <a:gd name="connsiteY3" fmla="*/ 1340905 h 1340905"/>
              <a:gd name="connsiteX4" fmla="*/ 0 w 1324981"/>
              <a:gd name="connsiteY4" fmla="*/ 489964 h 13409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4981" h="1340905">
                <a:moveTo>
                  <a:pt x="0" y="0"/>
                </a:moveTo>
                <a:lnTo>
                  <a:pt x="1324981" y="0"/>
                </a:lnTo>
                <a:lnTo>
                  <a:pt x="1324981" y="1340905"/>
                </a:lnTo>
                <a:lnTo>
                  <a:pt x="850941" y="1340905"/>
                </a:lnTo>
                <a:cubicBezTo>
                  <a:pt x="380979" y="1340905"/>
                  <a:pt x="0" y="959926"/>
                  <a:pt x="0" y="489964"/>
                </a:cubicBezTo>
                <a:close/>
              </a:path>
            </a:pathLst>
          </a:custGeom>
          <a:solidFill>
            <a:srgbClr val="00339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sp>
        <p:nvSpPr>
          <p:cNvPr id="4" name="Freeform: Shape 3">
            <a:extLst>
              <a:ext uri="{FF2B5EF4-FFF2-40B4-BE49-F238E27FC236}">
                <a16:creationId xmlns:a16="http://schemas.microsoft.com/office/drawing/2014/main" id="{982539A3-F9A3-448E-8E8C-AEECA1A0B9D3}"/>
              </a:ext>
            </a:extLst>
          </p:cNvPr>
          <p:cNvSpPr/>
          <p:nvPr userDrawn="1"/>
        </p:nvSpPr>
        <p:spPr>
          <a:xfrm>
            <a:off x="0" y="2277342"/>
            <a:ext cx="5896430" cy="4580659"/>
          </a:xfrm>
          <a:custGeom>
            <a:avLst/>
            <a:gdLst>
              <a:gd name="connsiteX0" fmla="*/ 0 w 5896430"/>
              <a:gd name="connsiteY0" fmla="*/ 0 h 4580659"/>
              <a:gd name="connsiteX1" fmla="*/ 5045489 w 5896430"/>
              <a:gd name="connsiteY1" fmla="*/ 0 h 4580659"/>
              <a:gd name="connsiteX2" fmla="*/ 5896430 w 5896430"/>
              <a:gd name="connsiteY2" fmla="*/ 850941 h 4580659"/>
              <a:gd name="connsiteX3" fmla="*/ 5896430 w 5896430"/>
              <a:gd name="connsiteY3" fmla="*/ 4580659 h 4580659"/>
              <a:gd name="connsiteX4" fmla="*/ 0 w 5896430"/>
              <a:gd name="connsiteY4" fmla="*/ 4580659 h 45806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96430" h="4580659">
                <a:moveTo>
                  <a:pt x="0" y="0"/>
                </a:moveTo>
                <a:lnTo>
                  <a:pt x="5045489" y="0"/>
                </a:lnTo>
                <a:cubicBezTo>
                  <a:pt x="5515451" y="0"/>
                  <a:pt x="5896430" y="380979"/>
                  <a:pt x="5896430" y="850941"/>
                </a:cubicBezTo>
                <a:lnTo>
                  <a:pt x="5896430" y="4580659"/>
                </a:lnTo>
                <a:lnTo>
                  <a:pt x="0" y="4580659"/>
                </a:lnTo>
                <a:close/>
              </a:path>
            </a:pathLst>
          </a:cu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sp>
        <p:nvSpPr>
          <p:cNvPr id="8" name="Picture Placeholder 7">
            <a:extLst>
              <a:ext uri="{FF2B5EF4-FFF2-40B4-BE49-F238E27FC236}">
                <a16:creationId xmlns:a16="http://schemas.microsoft.com/office/drawing/2014/main" id="{83C63F8F-5403-455F-A79F-3804CDED1ACB}"/>
              </a:ext>
            </a:extLst>
          </p:cNvPr>
          <p:cNvSpPr>
            <a:spLocks noGrp="1"/>
          </p:cNvSpPr>
          <p:nvPr>
            <p:ph type="pic" sz="quarter" idx="13"/>
          </p:nvPr>
        </p:nvSpPr>
        <p:spPr>
          <a:xfrm>
            <a:off x="0" y="1020042"/>
            <a:ext cx="5119168" cy="5837959"/>
          </a:xfrm>
          <a:custGeom>
            <a:avLst/>
            <a:gdLst>
              <a:gd name="connsiteX0" fmla="*/ 0 w 5119168"/>
              <a:gd name="connsiteY0" fmla="*/ 0 h 5837959"/>
              <a:gd name="connsiteX1" fmla="*/ 4268227 w 5119168"/>
              <a:gd name="connsiteY1" fmla="*/ 0 h 5837959"/>
              <a:gd name="connsiteX2" fmla="*/ 5119168 w 5119168"/>
              <a:gd name="connsiteY2" fmla="*/ 850941 h 5837959"/>
              <a:gd name="connsiteX3" fmla="*/ 5119168 w 5119168"/>
              <a:gd name="connsiteY3" fmla="*/ 5837959 h 5837959"/>
              <a:gd name="connsiteX4" fmla="*/ 0 w 5119168"/>
              <a:gd name="connsiteY4" fmla="*/ 5837959 h 58379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19168" h="5837959">
                <a:moveTo>
                  <a:pt x="0" y="0"/>
                </a:moveTo>
                <a:lnTo>
                  <a:pt x="4268227" y="0"/>
                </a:lnTo>
                <a:cubicBezTo>
                  <a:pt x="4738190" y="0"/>
                  <a:pt x="5119168" y="380979"/>
                  <a:pt x="5119168" y="850941"/>
                </a:cubicBezTo>
                <a:lnTo>
                  <a:pt x="5119168" y="5837959"/>
                </a:lnTo>
                <a:lnTo>
                  <a:pt x="0" y="5837959"/>
                </a:lnTo>
                <a:close/>
              </a:path>
            </a:pathLst>
          </a:custGeom>
          <a:pattFill prst="pct5">
            <a:fgClr>
              <a:schemeClr val="accent1"/>
            </a:fgClr>
            <a:bgClr>
              <a:schemeClr val="bg1"/>
            </a:bgClr>
          </a:pattFill>
        </p:spPr>
        <p:txBody>
          <a:bodyPr wrap="square">
            <a:noAutofit/>
          </a:bodyPr>
          <a:lstStyle>
            <a:lvl1pPr>
              <a:defRPr sz="2000"/>
            </a:lvl1pPr>
          </a:lstStyle>
          <a:p>
            <a:endParaRPr lang="en-ID"/>
          </a:p>
        </p:txBody>
      </p:sp>
      <p:pic>
        <p:nvPicPr>
          <p:cNvPr id="2" name="Picture 1"/>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193040" y="283093"/>
            <a:ext cx="873760" cy="360863"/>
          </a:xfrm>
          <a:prstGeom prst="rect">
            <a:avLst/>
          </a:prstGeom>
        </p:spPr>
      </p:pic>
    </p:spTree>
    <p:extLst>
      <p:ext uri="{BB962C8B-B14F-4D97-AF65-F5344CB8AC3E}">
        <p14:creationId xmlns:p14="http://schemas.microsoft.com/office/powerpoint/2010/main" val="292079840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3_Title Slide">
    <p:spTree>
      <p:nvGrpSpPr>
        <p:cNvPr id="1" name=""/>
        <p:cNvGrpSpPr/>
        <p:nvPr/>
      </p:nvGrpSpPr>
      <p:grpSpPr>
        <a:xfrm>
          <a:off x="0" y="0"/>
          <a:ext cx="0" cy="0"/>
          <a:chOff x="0" y="0"/>
          <a:chExt cx="0" cy="0"/>
        </a:xfrm>
      </p:grpSpPr>
      <p:sp>
        <p:nvSpPr>
          <p:cNvPr id="10" name="Right Triangle 9">
            <a:extLst>
              <a:ext uri="{FF2B5EF4-FFF2-40B4-BE49-F238E27FC236}">
                <a16:creationId xmlns:a16="http://schemas.microsoft.com/office/drawing/2014/main" id="{5074BDAF-C443-4796-B691-08789EB91635}"/>
              </a:ext>
            </a:extLst>
          </p:cNvPr>
          <p:cNvSpPr/>
          <p:nvPr userDrawn="1"/>
        </p:nvSpPr>
        <p:spPr>
          <a:xfrm flipH="1">
            <a:off x="4000610" y="2350652"/>
            <a:ext cx="4504060" cy="4504060"/>
          </a:xfrm>
          <a:prstGeom prst="rtTriangl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2" name="Right Triangle 11">
            <a:extLst>
              <a:ext uri="{FF2B5EF4-FFF2-40B4-BE49-F238E27FC236}">
                <a16:creationId xmlns:a16="http://schemas.microsoft.com/office/drawing/2014/main" id="{CB0E0BAB-FF36-460F-BE1B-D8F71D95DCAD}"/>
              </a:ext>
            </a:extLst>
          </p:cNvPr>
          <p:cNvSpPr/>
          <p:nvPr userDrawn="1"/>
        </p:nvSpPr>
        <p:spPr>
          <a:xfrm flipH="1">
            <a:off x="-123797" y="4374220"/>
            <a:ext cx="2483780" cy="2483780"/>
          </a:xfrm>
          <a:prstGeom prst="r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7" name="Right Triangle 16">
            <a:extLst>
              <a:ext uri="{FF2B5EF4-FFF2-40B4-BE49-F238E27FC236}">
                <a16:creationId xmlns:a16="http://schemas.microsoft.com/office/drawing/2014/main" id="{45FFDD13-B65D-4B45-A47D-BBD1DB552F65}"/>
              </a:ext>
            </a:extLst>
          </p:cNvPr>
          <p:cNvSpPr/>
          <p:nvPr userDrawn="1"/>
        </p:nvSpPr>
        <p:spPr>
          <a:xfrm flipH="1">
            <a:off x="5624180" y="290180"/>
            <a:ext cx="6567820" cy="6567820"/>
          </a:xfrm>
          <a:prstGeom prst="rtTriangle">
            <a:avLst/>
          </a:prstGeom>
          <a:solidFill>
            <a:srgbClr val="0033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9" name="Picture Placeholder 8">
            <a:extLst>
              <a:ext uri="{FF2B5EF4-FFF2-40B4-BE49-F238E27FC236}">
                <a16:creationId xmlns:a16="http://schemas.microsoft.com/office/drawing/2014/main" id="{6524631B-4BE4-49A0-8063-DC8CA6D39815}"/>
              </a:ext>
            </a:extLst>
          </p:cNvPr>
          <p:cNvSpPr>
            <a:spLocks noGrp="1"/>
          </p:cNvSpPr>
          <p:nvPr>
            <p:ph type="pic" sz="quarter" idx="13"/>
          </p:nvPr>
        </p:nvSpPr>
        <p:spPr>
          <a:xfrm>
            <a:off x="4722738" y="1468487"/>
            <a:ext cx="7469261" cy="4625039"/>
          </a:xfrm>
          <a:custGeom>
            <a:avLst/>
            <a:gdLst>
              <a:gd name="connsiteX0" fmla="*/ 7469261 w 7469261"/>
              <a:gd name="connsiteY0" fmla="*/ 2477717 h 4625039"/>
              <a:gd name="connsiteX1" fmla="*/ 7469261 w 7469261"/>
              <a:gd name="connsiteY1" fmla="*/ 3881060 h 4625039"/>
              <a:gd name="connsiteX2" fmla="*/ 6870602 w 7469261"/>
              <a:gd name="connsiteY2" fmla="*/ 4479719 h 4625039"/>
              <a:gd name="connsiteX3" fmla="*/ 6168929 w 7469261"/>
              <a:gd name="connsiteY3" fmla="*/ 4479719 h 4625039"/>
              <a:gd name="connsiteX4" fmla="*/ 6168932 w 7469261"/>
              <a:gd name="connsiteY4" fmla="*/ 4479719 h 4625039"/>
              <a:gd name="connsiteX5" fmla="*/ 6168932 w 7469261"/>
              <a:gd name="connsiteY5" fmla="*/ 3778046 h 4625039"/>
              <a:gd name="connsiteX6" fmla="*/ 7469261 w 7469261"/>
              <a:gd name="connsiteY6" fmla="*/ 959285 h 4625039"/>
              <a:gd name="connsiteX7" fmla="*/ 7469261 w 7469261"/>
              <a:gd name="connsiteY7" fmla="*/ 2362630 h 4625039"/>
              <a:gd name="connsiteX8" fmla="*/ 5368876 w 7469261"/>
              <a:gd name="connsiteY8" fmla="*/ 4463015 h 4625039"/>
              <a:gd name="connsiteX9" fmla="*/ 4667203 w 7469261"/>
              <a:gd name="connsiteY9" fmla="*/ 4463014 h 4625039"/>
              <a:gd name="connsiteX10" fmla="*/ 4667205 w 7469261"/>
              <a:gd name="connsiteY10" fmla="*/ 4463014 h 4625039"/>
              <a:gd name="connsiteX11" fmla="*/ 4667205 w 7469261"/>
              <a:gd name="connsiteY11" fmla="*/ 3761341 h 4625039"/>
              <a:gd name="connsiteX12" fmla="*/ 7065516 w 7469261"/>
              <a:gd name="connsiteY12" fmla="*/ 50115 h 4625039"/>
              <a:gd name="connsiteX13" fmla="*/ 7416352 w 7469261"/>
              <a:gd name="connsiteY13" fmla="*/ 195436 h 4625039"/>
              <a:gd name="connsiteX14" fmla="*/ 7469261 w 7469261"/>
              <a:gd name="connsiteY14" fmla="*/ 260208 h 4625039"/>
              <a:gd name="connsiteX15" fmla="*/ 7469261 w 7469261"/>
              <a:gd name="connsiteY15" fmla="*/ 832336 h 4625039"/>
              <a:gd name="connsiteX16" fmla="*/ 7416352 w 7469261"/>
              <a:gd name="connsiteY16" fmla="*/ 897108 h 4625039"/>
              <a:gd name="connsiteX17" fmla="*/ 3867149 w 7469261"/>
              <a:gd name="connsiteY17" fmla="*/ 4446310 h 4625039"/>
              <a:gd name="connsiteX18" fmla="*/ 3165477 w 7469261"/>
              <a:gd name="connsiteY18" fmla="*/ 4446309 h 4625039"/>
              <a:gd name="connsiteX19" fmla="*/ 3165479 w 7469261"/>
              <a:gd name="connsiteY19" fmla="*/ 4446309 h 4625039"/>
              <a:gd name="connsiteX20" fmla="*/ 3165479 w 7469261"/>
              <a:gd name="connsiteY20" fmla="*/ 3744636 h 4625039"/>
              <a:gd name="connsiteX21" fmla="*/ 6714679 w 7469261"/>
              <a:gd name="connsiteY21" fmla="*/ 195435 h 4625039"/>
              <a:gd name="connsiteX22" fmla="*/ 7065516 w 7469261"/>
              <a:gd name="connsiteY22" fmla="*/ 50115 h 4625039"/>
              <a:gd name="connsiteX23" fmla="*/ 5563789 w 7469261"/>
              <a:gd name="connsiteY23" fmla="*/ 33410 h 4625039"/>
              <a:gd name="connsiteX24" fmla="*/ 5914626 w 7469261"/>
              <a:gd name="connsiteY24" fmla="*/ 178731 h 4625039"/>
              <a:gd name="connsiteX25" fmla="*/ 5914625 w 7469261"/>
              <a:gd name="connsiteY25" fmla="*/ 880404 h 4625039"/>
              <a:gd name="connsiteX26" fmla="*/ 2365423 w 7469261"/>
              <a:gd name="connsiteY26" fmla="*/ 4429605 h 4625039"/>
              <a:gd name="connsiteX27" fmla="*/ 1663750 w 7469261"/>
              <a:gd name="connsiteY27" fmla="*/ 4429605 h 4625039"/>
              <a:gd name="connsiteX28" fmla="*/ 1663752 w 7469261"/>
              <a:gd name="connsiteY28" fmla="*/ 4429605 h 4625039"/>
              <a:gd name="connsiteX29" fmla="*/ 1663752 w 7469261"/>
              <a:gd name="connsiteY29" fmla="*/ 3727932 h 4625039"/>
              <a:gd name="connsiteX30" fmla="*/ 5212953 w 7469261"/>
              <a:gd name="connsiteY30" fmla="*/ 178731 h 4625039"/>
              <a:gd name="connsiteX31" fmla="*/ 5563789 w 7469261"/>
              <a:gd name="connsiteY31" fmla="*/ 33410 h 4625039"/>
              <a:gd name="connsiteX32" fmla="*/ 4062064 w 7469261"/>
              <a:gd name="connsiteY32" fmla="*/ 16705 h 4625039"/>
              <a:gd name="connsiteX33" fmla="*/ 4412900 w 7469261"/>
              <a:gd name="connsiteY33" fmla="*/ 162026 h 4625039"/>
              <a:gd name="connsiteX34" fmla="*/ 4412900 w 7469261"/>
              <a:gd name="connsiteY34" fmla="*/ 863698 h 4625039"/>
              <a:gd name="connsiteX35" fmla="*/ 863696 w 7469261"/>
              <a:gd name="connsiteY35" fmla="*/ 4412900 h 4625039"/>
              <a:gd name="connsiteX36" fmla="*/ 162023 w 7469261"/>
              <a:gd name="connsiteY36" fmla="*/ 4412901 h 4625039"/>
              <a:gd name="connsiteX37" fmla="*/ 162025 w 7469261"/>
              <a:gd name="connsiteY37" fmla="*/ 4412901 h 4625039"/>
              <a:gd name="connsiteX38" fmla="*/ 162026 w 7469261"/>
              <a:gd name="connsiteY38" fmla="*/ 3711228 h 4625039"/>
              <a:gd name="connsiteX39" fmla="*/ 3711227 w 7469261"/>
              <a:gd name="connsiteY39" fmla="*/ 162025 h 4625039"/>
              <a:gd name="connsiteX40" fmla="*/ 4062064 w 7469261"/>
              <a:gd name="connsiteY40" fmla="*/ 16705 h 4625039"/>
              <a:gd name="connsiteX41" fmla="*/ 2560337 w 7469261"/>
              <a:gd name="connsiteY41" fmla="*/ 0 h 4625039"/>
              <a:gd name="connsiteX42" fmla="*/ 2911173 w 7469261"/>
              <a:gd name="connsiteY42" fmla="*/ 145321 h 4625039"/>
              <a:gd name="connsiteX43" fmla="*/ 2911173 w 7469261"/>
              <a:gd name="connsiteY43" fmla="*/ 846994 h 4625039"/>
              <a:gd name="connsiteX44" fmla="*/ 846992 w 7469261"/>
              <a:gd name="connsiteY44" fmla="*/ 2911174 h 4625039"/>
              <a:gd name="connsiteX45" fmla="*/ 145319 w 7469261"/>
              <a:gd name="connsiteY45" fmla="*/ 2911174 h 4625039"/>
              <a:gd name="connsiteX46" fmla="*/ 145321 w 7469261"/>
              <a:gd name="connsiteY46" fmla="*/ 2911174 h 4625039"/>
              <a:gd name="connsiteX47" fmla="*/ 145321 w 7469261"/>
              <a:gd name="connsiteY47" fmla="*/ 2209501 h 4625039"/>
              <a:gd name="connsiteX48" fmla="*/ 2209500 w 7469261"/>
              <a:gd name="connsiteY48" fmla="*/ 145321 h 4625039"/>
              <a:gd name="connsiteX49" fmla="*/ 2560337 w 7469261"/>
              <a:gd name="connsiteY49" fmla="*/ 0 h 4625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7469261" h="4625039">
                <a:moveTo>
                  <a:pt x="7469261" y="2477717"/>
                </a:moveTo>
                <a:lnTo>
                  <a:pt x="7469261" y="3881060"/>
                </a:lnTo>
                <a:lnTo>
                  <a:pt x="6870602" y="4479719"/>
                </a:lnTo>
                <a:cubicBezTo>
                  <a:pt x="6676841" y="4673480"/>
                  <a:pt x="6362691" y="4673480"/>
                  <a:pt x="6168929" y="4479719"/>
                </a:cubicBezTo>
                <a:lnTo>
                  <a:pt x="6168932" y="4479719"/>
                </a:lnTo>
                <a:cubicBezTo>
                  <a:pt x="5975170" y="4285957"/>
                  <a:pt x="5975171" y="3971807"/>
                  <a:pt x="6168932" y="3778046"/>
                </a:cubicBezTo>
                <a:close/>
                <a:moveTo>
                  <a:pt x="7469261" y="959285"/>
                </a:moveTo>
                <a:lnTo>
                  <a:pt x="7469261" y="2362630"/>
                </a:lnTo>
                <a:lnTo>
                  <a:pt x="5368876" y="4463015"/>
                </a:lnTo>
                <a:cubicBezTo>
                  <a:pt x="5175115" y="4656775"/>
                  <a:pt x="4860964" y="4656775"/>
                  <a:pt x="4667203" y="4463014"/>
                </a:cubicBezTo>
                <a:lnTo>
                  <a:pt x="4667205" y="4463014"/>
                </a:lnTo>
                <a:cubicBezTo>
                  <a:pt x="4473443" y="4269253"/>
                  <a:pt x="4473444" y="3955103"/>
                  <a:pt x="4667205" y="3761341"/>
                </a:cubicBezTo>
                <a:close/>
                <a:moveTo>
                  <a:pt x="7065516" y="50115"/>
                </a:moveTo>
                <a:cubicBezTo>
                  <a:pt x="7192494" y="50115"/>
                  <a:pt x="7319472" y="98555"/>
                  <a:pt x="7416352" y="195436"/>
                </a:cubicBezTo>
                <a:lnTo>
                  <a:pt x="7469261" y="260208"/>
                </a:lnTo>
                <a:lnTo>
                  <a:pt x="7469261" y="832336"/>
                </a:lnTo>
                <a:lnTo>
                  <a:pt x="7416352" y="897108"/>
                </a:lnTo>
                <a:cubicBezTo>
                  <a:pt x="6233285" y="2080175"/>
                  <a:pt x="5050217" y="3263242"/>
                  <a:pt x="3867149" y="4446310"/>
                </a:cubicBezTo>
                <a:cubicBezTo>
                  <a:pt x="3673388" y="4640071"/>
                  <a:pt x="3359238" y="4640071"/>
                  <a:pt x="3165477" y="4446309"/>
                </a:cubicBezTo>
                <a:lnTo>
                  <a:pt x="3165479" y="4446309"/>
                </a:lnTo>
                <a:cubicBezTo>
                  <a:pt x="2971717" y="4252548"/>
                  <a:pt x="2971717" y="3938398"/>
                  <a:pt x="3165479" y="3744636"/>
                </a:cubicBezTo>
                <a:lnTo>
                  <a:pt x="6714679" y="195435"/>
                </a:lnTo>
                <a:cubicBezTo>
                  <a:pt x="6811560" y="98555"/>
                  <a:pt x="6938538" y="50115"/>
                  <a:pt x="7065516" y="50115"/>
                </a:cubicBezTo>
                <a:close/>
                <a:moveTo>
                  <a:pt x="5563789" y="33410"/>
                </a:moveTo>
                <a:cubicBezTo>
                  <a:pt x="5690767" y="33410"/>
                  <a:pt x="5817745" y="81850"/>
                  <a:pt x="5914626" y="178731"/>
                </a:cubicBezTo>
                <a:cubicBezTo>
                  <a:pt x="6108387" y="372492"/>
                  <a:pt x="6108387" y="686643"/>
                  <a:pt x="5914625" y="880404"/>
                </a:cubicBezTo>
                <a:cubicBezTo>
                  <a:pt x="4731559" y="2063471"/>
                  <a:pt x="3548490" y="3246538"/>
                  <a:pt x="2365423" y="4429605"/>
                </a:cubicBezTo>
                <a:cubicBezTo>
                  <a:pt x="2171661" y="4623366"/>
                  <a:pt x="1857511" y="4623367"/>
                  <a:pt x="1663750" y="4429605"/>
                </a:cubicBezTo>
                <a:lnTo>
                  <a:pt x="1663752" y="4429605"/>
                </a:lnTo>
                <a:cubicBezTo>
                  <a:pt x="1469991" y="4235844"/>
                  <a:pt x="1469991" y="3921693"/>
                  <a:pt x="1663752" y="3727932"/>
                </a:cubicBezTo>
                <a:lnTo>
                  <a:pt x="5212953" y="178731"/>
                </a:lnTo>
                <a:cubicBezTo>
                  <a:pt x="5309833" y="81850"/>
                  <a:pt x="5436811" y="33410"/>
                  <a:pt x="5563789" y="33410"/>
                </a:cubicBezTo>
                <a:close/>
                <a:moveTo>
                  <a:pt x="4062064" y="16705"/>
                </a:moveTo>
                <a:cubicBezTo>
                  <a:pt x="4189042" y="16705"/>
                  <a:pt x="4316020" y="65145"/>
                  <a:pt x="4412900" y="162026"/>
                </a:cubicBezTo>
                <a:cubicBezTo>
                  <a:pt x="4606661" y="355787"/>
                  <a:pt x="4606661" y="669937"/>
                  <a:pt x="4412900" y="863698"/>
                </a:cubicBezTo>
                <a:cubicBezTo>
                  <a:pt x="3229832" y="2046766"/>
                  <a:pt x="2046764" y="3229833"/>
                  <a:pt x="863696" y="4412900"/>
                </a:cubicBezTo>
                <a:cubicBezTo>
                  <a:pt x="669935" y="4606662"/>
                  <a:pt x="355785" y="4606662"/>
                  <a:pt x="162023" y="4412901"/>
                </a:cubicBezTo>
                <a:lnTo>
                  <a:pt x="162025" y="4412901"/>
                </a:lnTo>
                <a:cubicBezTo>
                  <a:pt x="-31737" y="4219140"/>
                  <a:pt x="-31736" y="3904989"/>
                  <a:pt x="162026" y="3711228"/>
                </a:cubicBezTo>
                <a:lnTo>
                  <a:pt x="3711227" y="162025"/>
                </a:lnTo>
                <a:cubicBezTo>
                  <a:pt x="3808108" y="65145"/>
                  <a:pt x="3935086" y="16705"/>
                  <a:pt x="4062064" y="16705"/>
                </a:cubicBezTo>
                <a:close/>
                <a:moveTo>
                  <a:pt x="2560337" y="0"/>
                </a:moveTo>
                <a:cubicBezTo>
                  <a:pt x="2687315" y="0"/>
                  <a:pt x="2814293" y="48441"/>
                  <a:pt x="2911173" y="145321"/>
                </a:cubicBezTo>
                <a:cubicBezTo>
                  <a:pt x="3104935" y="339083"/>
                  <a:pt x="3104935" y="653233"/>
                  <a:pt x="2911173" y="846994"/>
                </a:cubicBezTo>
                <a:cubicBezTo>
                  <a:pt x="2223113" y="1535054"/>
                  <a:pt x="1535052" y="2223114"/>
                  <a:pt x="846992" y="2911174"/>
                </a:cubicBezTo>
                <a:cubicBezTo>
                  <a:pt x="653231" y="3104935"/>
                  <a:pt x="339080" y="3104935"/>
                  <a:pt x="145319" y="2911174"/>
                </a:cubicBezTo>
                <a:lnTo>
                  <a:pt x="145321" y="2911174"/>
                </a:lnTo>
                <a:cubicBezTo>
                  <a:pt x="-48440" y="2717412"/>
                  <a:pt x="-48440" y="2403262"/>
                  <a:pt x="145321" y="2209501"/>
                </a:cubicBezTo>
                <a:lnTo>
                  <a:pt x="2209500" y="145321"/>
                </a:lnTo>
                <a:cubicBezTo>
                  <a:pt x="2306381" y="48440"/>
                  <a:pt x="2433359" y="0"/>
                  <a:pt x="2560337" y="0"/>
                </a:cubicBezTo>
                <a:close/>
              </a:path>
            </a:pathLst>
          </a:custGeom>
          <a:pattFill prst="pct5">
            <a:fgClr>
              <a:schemeClr val="accent1"/>
            </a:fgClr>
            <a:bgClr>
              <a:schemeClr val="bg1"/>
            </a:bgClr>
          </a:pattFill>
        </p:spPr>
        <p:txBody>
          <a:bodyPr wrap="square">
            <a:noAutofit/>
          </a:bodyPr>
          <a:lstStyle>
            <a:lvl1pPr>
              <a:defRPr sz="2000"/>
            </a:lvl1pPr>
          </a:lstStyle>
          <a:p>
            <a:endParaRPr lang="en-ID"/>
          </a:p>
        </p:txBody>
      </p:sp>
      <p:sp>
        <p:nvSpPr>
          <p:cNvPr id="6" name="Slide Number Placeholder 5">
            <a:extLst>
              <a:ext uri="{FF2B5EF4-FFF2-40B4-BE49-F238E27FC236}">
                <a16:creationId xmlns:a16="http://schemas.microsoft.com/office/drawing/2014/main" id="{F0AA873C-9557-4EC2-9437-ED64E0C1E11A}"/>
              </a:ext>
            </a:extLst>
          </p:cNvPr>
          <p:cNvSpPr>
            <a:spLocks noGrp="1"/>
          </p:cNvSpPr>
          <p:nvPr>
            <p:ph type="sldNum" sz="quarter" idx="12"/>
          </p:nvPr>
        </p:nvSpPr>
        <p:spPr>
          <a:xfrm>
            <a:off x="9661793" y="6246564"/>
            <a:ext cx="2286918" cy="397793"/>
          </a:xfrm>
        </p:spPr>
        <p:txBody>
          <a:bodyPr/>
          <a:lstStyle/>
          <a:p>
            <a:fld id="{63E2AEF2-DE30-4869-B3A0-9E4575C7E9B1}" type="slidenum">
              <a:rPr lang="en-ID" smtClean="0"/>
              <a:t>‹#›</a:t>
            </a:fld>
            <a:endParaRPr lang="en-ID"/>
          </a:p>
        </p:txBody>
      </p:sp>
    </p:spTree>
    <p:extLst>
      <p:ext uri="{BB962C8B-B14F-4D97-AF65-F5344CB8AC3E}">
        <p14:creationId xmlns:p14="http://schemas.microsoft.com/office/powerpoint/2010/main" val="412447637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4_Title Slide">
    <p:spTree>
      <p:nvGrpSpPr>
        <p:cNvPr id="1" name=""/>
        <p:cNvGrpSpPr/>
        <p:nvPr/>
      </p:nvGrpSpPr>
      <p:grpSpPr>
        <a:xfrm>
          <a:off x="0" y="0"/>
          <a:ext cx="0" cy="0"/>
          <a:chOff x="0" y="0"/>
          <a:chExt cx="0" cy="0"/>
        </a:xfrm>
      </p:grpSpPr>
      <p:sp>
        <p:nvSpPr>
          <p:cNvPr id="20" name="Picture Placeholder 19">
            <a:extLst>
              <a:ext uri="{FF2B5EF4-FFF2-40B4-BE49-F238E27FC236}">
                <a16:creationId xmlns:a16="http://schemas.microsoft.com/office/drawing/2014/main" id="{D5F74A06-7368-4760-B1E8-391424744BB9}"/>
              </a:ext>
            </a:extLst>
          </p:cNvPr>
          <p:cNvSpPr>
            <a:spLocks noGrp="1"/>
          </p:cNvSpPr>
          <p:nvPr>
            <p:ph type="pic" sz="quarter" idx="13"/>
          </p:nvPr>
        </p:nvSpPr>
        <p:spPr>
          <a:xfrm>
            <a:off x="1337482" y="580030"/>
            <a:ext cx="4358025" cy="2709080"/>
          </a:xfrm>
          <a:custGeom>
            <a:avLst/>
            <a:gdLst>
              <a:gd name="connsiteX0" fmla="*/ 200201 w 4358025"/>
              <a:gd name="connsiteY0" fmla="*/ 0 h 2709080"/>
              <a:gd name="connsiteX1" fmla="*/ 4157824 w 4358025"/>
              <a:gd name="connsiteY1" fmla="*/ 0 h 2709080"/>
              <a:gd name="connsiteX2" fmla="*/ 4358025 w 4358025"/>
              <a:gd name="connsiteY2" fmla="*/ 200201 h 2709080"/>
              <a:gd name="connsiteX3" fmla="*/ 4358025 w 4358025"/>
              <a:gd name="connsiteY3" fmla="*/ 2508879 h 2709080"/>
              <a:gd name="connsiteX4" fmla="*/ 4157824 w 4358025"/>
              <a:gd name="connsiteY4" fmla="*/ 2709080 h 2709080"/>
              <a:gd name="connsiteX5" fmla="*/ 200201 w 4358025"/>
              <a:gd name="connsiteY5" fmla="*/ 2709080 h 2709080"/>
              <a:gd name="connsiteX6" fmla="*/ 0 w 4358025"/>
              <a:gd name="connsiteY6" fmla="*/ 2508879 h 2709080"/>
              <a:gd name="connsiteX7" fmla="*/ 0 w 4358025"/>
              <a:gd name="connsiteY7" fmla="*/ 200201 h 2709080"/>
              <a:gd name="connsiteX8" fmla="*/ 200201 w 4358025"/>
              <a:gd name="connsiteY8" fmla="*/ 0 h 2709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58025" h="2709080">
                <a:moveTo>
                  <a:pt x="200201" y="0"/>
                </a:moveTo>
                <a:lnTo>
                  <a:pt x="4157824" y="0"/>
                </a:lnTo>
                <a:cubicBezTo>
                  <a:pt x="4268392" y="0"/>
                  <a:pt x="4358025" y="89633"/>
                  <a:pt x="4358025" y="200201"/>
                </a:cubicBezTo>
                <a:lnTo>
                  <a:pt x="4358025" y="2508879"/>
                </a:lnTo>
                <a:cubicBezTo>
                  <a:pt x="4358025" y="2619447"/>
                  <a:pt x="4268392" y="2709080"/>
                  <a:pt x="4157824" y="2709080"/>
                </a:cubicBezTo>
                <a:lnTo>
                  <a:pt x="200201" y="2709080"/>
                </a:lnTo>
                <a:cubicBezTo>
                  <a:pt x="89633" y="2709080"/>
                  <a:pt x="0" y="2619447"/>
                  <a:pt x="0" y="2508879"/>
                </a:cubicBezTo>
                <a:lnTo>
                  <a:pt x="0" y="200201"/>
                </a:lnTo>
                <a:cubicBezTo>
                  <a:pt x="0" y="89633"/>
                  <a:pt x="89633" y="0"/>
                  <a:pt x="200201" y="0"/>
                </a:cubicBezTo>
                <a:close/>
              </a:path>
            </a:pathLst>
          </a:custGeom>
          <a:pattFill prst="pct5">
            <a:fgClr>
              <a:schemeClr val="accent1"/>
            </a:fgClr>
            <a:bgClr>
              <a:schemeClr val="bg1"/>
            </a:bgClr>
          </a:pattFill>
        </p:spPr>
        <p:txBody>
          <a:bodyPr wrap="square">
            <a:noAutofit/>
          </a:bodyPr>
          <a:lstStyle>
            <a:lvl1pPr>
              <a:defRPr sz="2000"/>
            </a:lvl1pPr>
          </a:lstStyle>
          <a:p>
            <a:endParaRPr lang="en-ID"/>
          </a:p>
        </p:txBody>
      </p:sp>
      <p:sp>
        <p:nvSpPr>
          <p:cNvPr id="6" name="Slide Number Placeholder 5">
            <a:extLst>
              <a:ext uri="{FF2B5EF4-FFF2-40B4-BE49-F238E27FC236}">
                <a16:creationId xmlns:a16="http://schemas.microsoft.com/office/drawing/2014/main" id="{F0AA873C-9557-4EC2-9437-ED64E0C1E11A}"/>
              </a:ext>
            </a:extLst>
          </p:cNvPr>
          <p:cNvSpPr>
            <a:spLocks noGrp="1"/>
          </p:cNvSpPr>
          <p:nvPr>
            <p:ph type="sldNum" sz="quarter" idx="12"/>
          </p:nvPr>
        </p:nvSpPr>
        <p:spPr>
          <a:xfrm>
            <a:off x="9661793" y="6246564"/>
            <a:ext cx="2286918" cy="397793"/>
          </a:xfrm>
        </p:spPr>
        <p:txBody>
          <a:bodyPr/>
          <a:lstStyle/>
          <a:p>
            <a:fld id="{63E2AEF2-DE30-4869-B3A0-9E4575C7E9B1}" type="slidenum">
              <a:rPr lang="en-ID" smtClean="0"/>
              <a:t>‹#›</a:t>
            </a:fld>
            <a:endParaRPr lang="en-ID"/>
          </a:p>
        </p:txBody>
      </p:sp>
      <p:sp>
        <p:nvSpPr>
          <p:cNvPr id="19" name="Picture Placeholder 18">
            <a:extLst>
              <a:ext uri="{FF2B5EF4-FFF2-40B4-BE49-F238E27FC236}">
                <a16:creationId xmlns:a16="http://schemas.microsoft.com/office/drawing/2014/main" id="{67B3C224-A61C-481C-B3F6-728EE07BAB46}"/>
              </a:ext>
            </a:extLst>
          </p:cNvPr>
          <p:cNvSpPr>
            <a:spLocks noGrp="1"/>
          </p:cNvSpPr>
          <p:nvPr>
            <p:ph type="pic" sz="quarter" idx="16"/>
          </p:nvPr>
        </p:nvSpPr>
        <p:spPr>
          <a:xfrm>
            <a:off x="5946743" y="3429000"/>
            <a:ext cx="6245256" cy="2848970"/>
          </a:xfrm>
          <a:custGeom>
            <a:avLst/>
            <a:gdLst>
              <a:gd name="connsiteX0" fmla="*/ 199029 w 6245256"/>
              <a:gd name="connsiteY0" fmla="*/ 0 h 2848970"/>
              <a:gd name="connsiteX1" fmla="*/ 6245256 w 6245256"/>
              <a:gd name="connsiteY1" fmla="*/ 0 h 2848970"/>
              <a:gd name="connsiteX2" fmla="*/ 6245256 w 6245256"/>
              <a:gd name="connsiteY2" fmla="*/ 2848970 h 2848970"/>
              <a:gd name="connsiteX3" fmla="*/ 199029 w 6245256"/>
              <a:gd name="connsiteY3" fmla="*/ 2848970 h 2848970"/>
              <a:gd name="connsiteX4" fmla="*/ 0 w 6245256"/>
              <a:gd name="connsiteY4" fmla="*/ 2649941 h 2848970"/>
              <a:gd name="connsiteX5" fmla="*/ 0 w 6245256"/>
              <a:gd name="connsiteY5" fmla="*/ 199029 h 2848970"/>
              <a:gd name="connsiteX6" fmla="*/ 199029 w 6245256"/>
              <a:gd name="connsiteY6" fmla="*/ 0 h 2848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45256" h="2848970">
                <a:moveTo>
                  <a:pt x="199029" y="0"/>
                </a:moveTo>
                <a:lnTo>
                  <a:pt x="6245256" y="0"/>
                </a:lnTo>
                <a:lnTo>
                  <a:pt x="6245256" y="2848970"/>
                </a:lnTo>
                <a:lnTo>
                  <a:pt x="199029" y="2848970"/>
                </a:lnTo>
                <a:cubicBezTo>
                  <a:pt x="89108" y="2848970"/>
                  <a:pt x="0" y="2759862"/>
                  <a:pt x="0" y="2649941"/>
                </a:cubicBezTo>
                <a:lnTo>
                  <a:pt x="0" y="199029"/>
                </a:lnTo>
                <a:cubicBezTo>
                  <a:pt x="0" y="89108"/>
                  <a:pt x="89108" y="0"/>
                  <a:pt x="199029" y="0"/>
                </a:cubicBezTo>
                <a:close/>
              </a:path>
            </a:pathLst>
          </a:custGeom>
          <a:pattFill prst="pct5">
            <a:fgClr>
              <a:schemeClr val="accent1"/>
            </a:fgClr>
            <a:bgClr>
              <a:schemeClr val="bg1"/>
            </a:bgClr>
          </a:pattFill>
        </p:spPr>
        <p:txBody>
          <a:bodyPr wrap="square">
            <a:noAutofit/>
          </a:bodyPr>
          <a:lstStyle>
            <a:lvl1pPr>
              <a:defRPr sz="2000"/>
            </a:lvl1pPr>
          </a:lstStyle>
          <a:p>
            <a:endParaRPr lang="en-ID"/>
          </a:p>
        </p:txBody>
      </p:sp>
    </p:spTree>
    <p:extLst>
      <p:ext uri="{BB962C8B-B14F-4D97-AF65-F5344CB8AC3E}">
        <p14:creationId xmlns:p14="http://schemas.microsoft.com/office/powerpoint/2010/main" val="190683927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5_Title Slide">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37FBE973-85CC-4DA4-AA1D-EB9F2ECA2D75}"/>
              </a:ext>
            </a:extLst>
          </p:cNvPr>
          <p:cNvSpPr>
            <a:spLocks noGrp="1"/>
          </p:cNvSpPr>
          <p:nvPr>
            <p:ph type="pic" sz="quarter" idx="17"/>
          </p:nvPr>
        </p:nvSpPr>
        <p:spPr>
          <a:xfrm>
            <a:off x="4194629" y="1348541"/>
            <a:ext cx="3072836" cy="5509459"/>
          </a:xfrm>
          <a:custGeom>
            <a:avLst/>
            <a:gdLst>
              <a:gd name="connsiteX0" fmla="*/ 348798 w 3072836"/>
              <a:gd name="connsiteY0" fmla="*/ 0 h 5509459"/>
              <a:gd name="connsiteX1" fmla="*/ 2724038 w 3072836"/>
              <a:gd name="connsiteY1" fmla="*/ 0 h 5509459"/>
              <a:gd name="connsiteX2" fmla="*/ 3072836 w 3072836"/>
              <a:gd name="connsiteY2" fmla="*/ 348798 h 5509459"/>
              <a:gd name="connsiteX3" fmla="*/ 3072836 w 3072836"/>
              <a:gd name="connsiteY3" fmla="*/ 5160661 h 5509459"/>
              <a:gd name="connsiteX4" fmla="*/ 2724038 w 3072836"/>
              <a:gd name="connsiteY4" fmla="*/ 5509459 h 5509459"/>
              <a:gd name="connsiteX5" fmla="*/ 348798 w 3072836"/>
              <a:gd name="connsiteY5" fmla="*/ 5509459 h 5509459"/>
              <a:gd name="connsiteX6" fmla="*/ 0 w 3072836"/>
              <a:gd name="connsiteY6" fmla="*/ 5160661 h 5509459"/>
              <a:gd name="connsiteX7" fmla="*/ 0 w 3072836"/>
              <a:gd name="connsiteY7" fmla="*/ 348798 h 5509459"/>
              <a:gd name="connsiteX8" fmla="*/ 348798 w 3072836"/>
              <a:gd name="connsiteY8" fmla="*/ 0 h 5509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72836" h="5509459">
                <a:moveTo>
                  <a:pt x="348798" y="0"/>
                </a:moveTo>
                <a:lnTo>
                  <a:pt x="2724038" y="0"/>
                </a:lnTo>
                <a:cubicBezTo>
                  <a:pt x="2916674" y="0"/>
                  <a:pt x="3072836" y="156162"/>
                  <a:pt x="3072836" y="348798"/>
                </a:cubicBezTo>
                <a:lnTo>
                  <a:pt x="3072836" y="5160661"/>
                </a:lnTo>
                <a:cubicBezTo>
                  <a:pt x="3072836" y="5353297"/>
                  <a:pt x="2916674" y="5509459"/>
                  <a:pt x="2724038" y="5509459"/>
                </a:cubicBezTo>
                <a:lnTo>
                  <a:pt x="348798" y="5509459"/>
                </a:lnTo>
                <a:cubicBezTo>
                  <a:pt x="156162" y="5509459"/>
                  <a:pt x="0" y="5353297"/>
                  <a:pt x="0" y="5160661"/>
                </a:cubicBezTo>
                <a:lnTo>
                  <a:pt x="0" y="348798"/>
                </a:lnTo>
                <a:cubicBezTo>
                  <a:pt x="0" y="156162"/>
                  <a:pt x="156162" y="0"/>
                  <a:pt x="348798" y="0"/>
                </a:cubicBezTo>
                <a:close/>
              </a:path>
            </a:pathLst>
          </a:custGeom>
          <a:pattFill prst="pct5">
            <a:fgClr>
              <a:schemeClr val="accent1"/>
            </a:fgClr>
            <a:bgClr>
              <a:schemeClr val="bg1"/>
            </a:bgClr>
          </a:pattFill>
        </p:spPr>
        <p:txBody>
          <a:bodyPr wrap="square">
            <a:noAutofit/>
          </a:bodyPr>
          <a:lstStyle>
            <a:lvl1pPr>
              <a:defRPr sz="2000"/>
            </a:lvl1pPr>
          </a:lstStyle>
          <a:p>
            <a:endParaRPr lang="en-ID"/>
          </a:p>
        </p:txBody>
      </p:sp>
      <p:sp>
        <p:nvSpPr>
          <p:cNvPr id="12" name="Picture Placeholder 11">
            <a:extLst>
              <a:ext uri="{FF2B5EF4-FFF2-40B4-BE49-F238E27FC236}">
                <a16:creationId xmlns:a16="http://schemas.microsoft.com/office/drawing/2014/main" id="{C97F13FD-FC93-40A4-8631-8699355FDC8B}"/>
              </a:ext>
            </a:extLst>
          </p:cNvPr>
          <p:cNvSpPr>
            <a:spLocks noGrp="1"/>
          </p:cNvSpPr>
          <p:nvPr>
            <p:ph type="pic" sz="quarter" idx="13"/>
          </p:nvPr>
        </p:nvSpPr>
        <p:spPr>
          <a:xfrm>
            <a:off x="1234323" y="1634145"/>
            <a:ext cx="1649712" cy="1649712"/>
          </a:xfrm>
          <a:custGeom>
            <a:avLst/>
            <a:gdLst>
              <a:gd name="connsiteX0" fmla="*/ 824856 w 1649712"/>
              <a:gd name="connsiteY0" fmla="*/ 0 h 1649712"/>
              <a:gd name="connsiteX1" fmla="*/ 1649712 w 1649712"/>
              <a:gd name="connsiteY1" fmla="*/ 824856 h 1649712"/>
              <a:gd name="connsiteX2" fmla="*/ 824856 w 1649712"/>
              <a:gd name="connsiteY2" fmla="*/ 1649712 h 1649712"/>
              <a:gd name="connsiteX3" fmla="*/ 0 w 1649712"/>
              <a:gd name="connsiteY3" fmla="*/ 824856 h 1649712"/>
              <a:gd name="connsiteX4" fmla="*/ 824856 w 1649712"/>
              <a:gd name="connsiteY4" fmla="*/ 0 h 16497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9712" h="1649712">
                <a:moveTo>
                  <a:pt x="824856" y="0"/>
                </a:moveTo>
                <a:cubicBezTo>
                  <a:pt x="1280411" y="0"/>
                  <a:pt x="1649712" y="369301"/>
                  <a:pt x="1649712" y="824856"/>
                </a:cubicBezTo>
                <a:cubicBezTo>
                  <a:pt x="1649712" y="1280411"/>
                  <a:pt x="1280411" y="1649712"/>
                  <a:pt x="824856" y="1649712"/>
                </a:cubicBezTo>
                <a:cubicBezTo>
                  <a:pt x="369301" y="1649712"/>
                  <a:pt x="0" y="1280411"/>
                  <a:pt x="0" y="824856"/>
                </a:cubicBezTo>
                <a:cubicBezTo>
                  <a:pt x="0" y="369301"/>
                  <a:pt x="369301" y="0"/>
                  <a:pt x="824856" y="0"/>
                </a:cubicBezTo>
                <a:close/>
              </a:path>
            </a:pathLst>
          </a:custGeom>
          <a:pattFill prst="pct5">
            <a:fgClr>
              <a:schemeClr val="accent1"/>
            </a:fgClr>
            <a:bgClr>
              <a:schemeClr val="bg1"/>
            </a:bgClr>
          </a:pattFill>
        </p:spPr>
        <p:txBody>
          <a:bodyPr wrap="square">
            <a:noAutofit/>
          </a:bodyPr>
          <a:lstStyle>
            <a:lvl1pPr>
              <a:defRPr sz="2000"/>
            </a:lvl1pPr>
          </a:lstStyle>
          <a:p>
            <a:endParaRPr lang="en-ID"/>
          </a:p>
        </p:txBody>
      </p:sp>
      <p:sp>
        <p:nvSpPr>
          <p:cNvPr id="6" name="Slide Number Placeholder 5">
            <a:extLst>
              <a:ext uri="{FF2B5EF4-FFF2-40B4-BE49-F238E27FC236}">
                <a16:creationId xmlns:a16="http://schemas.microsoft.com/office/drawing/2014/main" id="{F0AA873C-9557-4EC2-9437-ED64E0C1E11A}"/>
              </a:ext>
            </a:extLst>
          </p:cNvPr>
          <p:cNvSpPr>
            <a:spLocks noGrp="1"/>
          </p:cNvSpPr>
          <p:nvPr>
            <p:ph type="sldNum" sz="quarter" idx="12"/>
          </p:nvPr>
        </p:nvSpPr>
        <p:spPr>
          <a:xfrm>
            <a:off x="9661793" y="6246564"/>
            <a:ext cx="2286918" cy="397793"/>
          </a:xfrm>
        </p:spPr>
        <p:txBody>
          <a:bodyPr/>
          <a:lstStyle/>
          <a:p>
            <a:fld id="{63E2AEF2-DE30-4869-B3A0-9E4575C7E9B1}" type="slidenum">
              <a:rPr lang="en-ID" smtClean="0"/>
              <a:t>‹#›</a:t>
            </a:fld>
            <a:endParaRPr lang="en-ID"/>
          </a:p>
        </p:txBody>
      </p:sp>
      <p:sp>
        <p:nvSpPr>
          <p:cNvPr id="9" name="Picture Placeholder 8">
            <a:extLst>
              <a:ext uri="{FF2B5EF4-FFF2-40B4-BE49-F238E27FC236}">
                <a16:creationId xmlns:a16="http://schemas.microsoft.com/office/drawing/2014/main" id="{860AB80E-8D5E-4D68-9FED-23588FB24FEC}"/>
              </a:ext>
            </a:extLst>
          </p:cNvPr>
          <p:cNvSpPr>
            <a:spLocks noGrp="1"/>
          </p:cNvSpPr>
          <p:nvPr>
            <p:ph type="pic" sz="quarter" idx="16"/>
          </p:nvPr>
        </p:nvSpPr>
        <p:spPr>
          <a:xfrm>
            <a:off x="7460343" y="1348542"/>
            <a:ext cx="4731656" cy="5509459"/>
          </a:xfrm>
          <a:custGeom>
            <a:avLst/>
            <a:gdLst>
              <a:gd name="connsiteX0" fmla="*/ 313103 w 4731656"/>
              <a:gd name="connsiteY0" fmla="*/ 0 h 5509459"/>
              <a:gd name="connsiteX1" fmla="*/ 4731656 w 4731656"/>
              <a:gd name="connsiteY1" fmla="*/ 0 h 5509459"/>
              <a:gd name="connsiteX2" fmla="*/ 4731656 w 4731656"/>
              <a:gd name="connsiteY2" fmla="*/ 5509459 h 5509459"/>
              <a:gd name="connsiteX3" fmla="*/ 313103 w 4731656"/>
              <a:gd name="connsiteY3" fmla="*/ 5509459 h 5509459"/>
              <a:gd name="connsiteX4" fmla="*/ 0 w 4731656"/>
              <a:gd name="connsiteY4" fmla="*/ 5196356 h 5509459"/>
              <a:gd name="connsiteX5" fmla="*/ 0 w 4731656"/>
              <a:gd name="connsiteY5" fmla="*/ 313103 h 5509459"/>
              <a:gd name="connsiteX6" fmla="*/ 313103 w 4731656"/>
              <a:gd name="connsiteY6" fmla="*/ 0 h 5509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31656" h="5509459">
                <a:moveTo>
                  <a:pt x="313103" y="0"/>
                </a:moveTo>
                <a:lnTo>
                  <a:pt x="4731656" y="0"/>
                </a:lnTo>
                <a:lnTo>
                  <a:pt x="4731656" y="5509459"/>
                </a:lnTo>
                <a:lnTo>
                  <a:pt x="313103" y="5509459"/>
                </a:lnTo>
                <a:cubicBezTo>
                  <a:pt x="140181" y="5509459"/>
                  <a:pt x="0" y="5369278"/>
                  <a:pt x="0" y="5196356"/>
                </a:cubicBezTo>
                <a:lnTo>
                  <a:pt x="0" y="313103"/>
                </a:lnTo>
                <a:cubicBezTo>
                  <a:pt x="0" y="140181"/>
                  <a:pt x="140181" y="0"/>
                  <a:pt x="313103" y="0"/>
                </a:cubicBezTo>
                <a:close/>
              </a:path>
            </a:pathLst>
          </a:custGeom>
          <a:pattFill prst="pct5">
            <a:fgClr>
              <a:schemeClr val="accent1"/>
            </a:fgClr>
            <a:bgClr>
              <a:schemeClr val="bg1"/>
            </a:bgClr>
          </a:pattFill>
        </p:spPr>
        <p:txBody>
          <a:bodyPr wrap="square">
            <a:noAutofit/>
          </a:bodyPr>
          <a:lstStyle>
            <a:lvl1pPr>
              <a:defRPr sz="2000"/>
            </a:lvl1pPr>
          </a:lstStyle>
          <a:p>
            <a:endParaRPr lang="en-ID"/>
          </a:p>
        </p:txBody>
      </p:sp>
    </p:spTree>
    <p:extLst>
      <p:ext uri="{BB962C8B-B14F-4D97-AF65-F5344CB8AC3E}">
        <p14:creationId xmlns:p14="http://schemas.microsoft.com/office/powerpoint/2010/main" val="316215990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6_Title Slide">
    <p:spTree>
      <p:nvGrpSpPr>
        <p:cNvPr id="1" name=""/>
        <p:cNvGrpSpPr/>
        <p:nvPr/>
      </p:nvGrpSpPr>
      <p:grpSpPr>
        <a:xfrm>
          <a:off x="0" y="0"/>
          <a:ext cx="0" cy="0"/>
          <a:chOff x="0" y="0"/>
          <a:chExt cx="0" cy="0"/>
        </a:xfrm>
      </p:grpSpPr>
      <p:sp>
        <p:nvSpPr>
          <p:cNvPr id="7" name="Graphic 5">
            <a:extLst>
              <a:ext uri="{FF2B5EF4-FFF2-40B4-BE49-F238E27FC236}">
                <a16:creationId xmlns:a16="http://schemas.microsoft.com/office/drawing/2014/main" id="{CBE901BA-0253-4926-B925-1304291DC32A}"/>
              </a:ext>
            </a:extLst>
          </p:cNvPr>
          <p:cNvSpPr/>
          <p:nvPr userDrawn="1"/>
        </p:nvSpPr>
        <p:spPr>
          <a:xfrm>
            <a:off x="3898901" y="-9377"/>
            <a:ext cx="3632200" cy="6880078"/>
          </a:xfrm>
          <a:custGeom>
            <a:avLst/>
            <a:gdLst>
              <a:gd name="connsiteX0" fmla="*/ 1190211 w 5461453"/>
              <a:gd name="connsiteY0" fmla="*/ 0 h 6854202"/>
              <a:gd name="connsiteX1" fmla="*/ 5234381 w 5461453"/>
              <a:gd name="connsiteY1" fmla="*/ 0 h 6854202"/>
              <a:gd name="connsiteX2" fmla="*/ 5082487 w 5461453"/>
              <a:gd name="connsiteY2" fmla="*/ 2544220 h 6854202"/>
              <a:gd name="connsiteX3" fmla="*/ 4854647 w 5461453"/>
              <a:gd name="connsiteY3" fmla="*/ 5050465 h 6854202"/>
              <a:gd name="connsiteX4" fmla="*/ 4076191 w 5461453"/>
              <a:gd name="connsiteY4" fmla="*/ 6854203 h 6854202"/>
              <a:gd name="connsiteX5" fmla="*/ 259863 w 5461453"/>
              <a:gd name="connsiteY5" fmla="*/ 6854203 h 6854202"/>
              <a:gd name="connsiteX6" fmla="*/ 307329 w 5461453"/>
              <a:gd name="connsiteY6" fmla="*/ 4756171 h 6854202"/>
              <a:gd name="connsiteX7" fmla="*/ 725037 w 5461453"/>
              <a:gd name="connsiteY7" fmla="*/ 1623364 h 6854202"/>
              <a:gd name="connsiteX8" fmla="*/ 1190211 w 5461453"/>
              <a:gd name="connsiteY8" fmla="*/ 0 h 6854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461453" h="6854202">
                <a:moveTo>
                  <a:pt x="1190211" y="0"/>
                </a:moveTo>
                <a:lnTo>
                  <a:pt x="5234381" y="0"/>
                </a:lnTo>
                <a:cubicBezTo>
                  <a:pt x="5234381" y="0"/>
                  <a:pt x="5835056" y="1214062"/>
                  <a:pt x="5082487" y="2544220"/>
                </a:cubicBezTo>
                <a:cubicBezTo>
                  <a:pt x="4329919" y="3874377"/>
                  <a:pt x="5093025" y="4126343"/>
                  <a:pt x="4854647" y="5050465"/>
                </a:cubicBezTo>
                <a:cubicBezTo>
                  <a:pt x="4616268" y="5974587"/>
                  <a:pt x="4076191" y="6854203"/>
                  <a:pt x="4076191" y="6854203"/>
                </a:cubicBezTo>
                <a:lnTo>
                  <a:pt x="259863" y="6854203"/>
                </a:lnTo>
                <a:cubicBezTo>
                  <a:pt x="259863" y="6854203"/>
                  <a:pt x="971864" y="6151695"/>
                  <a:pt x="307329" y="4756171"/>
                </a:cubicBezTo>
                <a:cubicBezTo>
                  <a:pt x="-357206" y="3360648"/>
                  <a:pt x="183916" y="2772060"/>
                  <a:pt x="725037" y="1623364"/>
                </a:cubicBezTo>
                <a:cubicBezTo>
                  <a:pt x="1266158" y="474668"/>
                  <a:pt x="1190211" y="0"/>
                  <a:pt x="1190211" y="0"/>
                </a:cubicBezTo>
                <a:close/>
              </a:path>
            </a:pathLst>
          </a:custGeom>
          <a:solidFill>
            <a:srgbClr val="003399"/>
          </a:solidFill>
          <a:ln w="6643" cap="flat">
            <a:noFill/>
            <a:prstDash val="solid"/>
            <a:miter/>
          </a:ln>
        </p:spPr>
        <p:txBody>
          <a:bodyPr rtlCol="0" anchor="ctr"/>
          <a:lstStyle/>
          <a:p>
            <a:endParaRPr lang="en-ID"/>
          </a:p>
        </p:txBody>
      </p:sp>
      <p:sp>
        <p:nvSpPr>
          <p:cNvPr id="13" name="Freeform: Shape 12">
            <a:extLst>
              <a:ext uri="{FF2B5EF4-FFF2-40B4-BE49-F238E27FC236}">
                <a16:creationId xmlns:a16="http://schemas.microsoft.com/office/drawing/2014/main" id="{63D30C4C-F119-4DA3-8EF2-5534A2B39F7D}"/>
              </a:ext>
            </a:extLst>
          </p:cNvPr>
          <p:cNvSpPr/>
          <p:nvPr userDrawn="1"/>
        </p:nvSpPr>
        <p:spPr>
          <a:xfrm>
            <a:off x="3754859" y="-9377"/>
            <a:ext cx="3926521" cy="6867379"/>
          </a:xfrm>
          <a:custGeom>
            <a:avLst/>
            <a:gdLst>
              <a:gd name="connsiteX0" fmla="*/ 851448 w 3926521"/>
              <a:gd name="connsiteY0" fmla="*/ 0 h 6867379"/>
              <a:gd name="connsiteX1" fmla="*/ 3236113 w 3926521"/>
              <a:gd name="connsiteY1" fmla="*/ 1143464 h 6867379"/>
              <a:gd name="connsiteX2" fmla="*/ 3030275 w 3926521"/>
              <a:gd name="connsiteY2" fmla="*/ 3110922 h 6867379"/>
              <a:gd name="connsiteX3" fmla="*/ 3026942 w 3926521"/>
              <a:gd name="connsiteY3" fmla="*/ 3122321 h 6867379"/>
              <a:gd name="connsiteX4" fmla="*/ 3026942 w 3926521"/>
              <a:gd name="connsiteY4" fmla="*/ 4520716 h 6867379"/>
              <a:gd name="connsiteX5" fmla="*/ 3033353 w 3926521"/>
              <a:gd name="connsiteY5" fmla="*/ 4556797 h 6867379"/>
              <a:gd name="connsiteX6" fmla="*/ 3368780 w 3926521"/>
              <a:gd name="connsiteY6" fmla="*/ 5784661 h 6867379"/>
              <a:gd name="connsiteX7" fmla="*/ 3917544 w 3926521"/>
              <a:gd name="connsiteY7" fmla="*/ 6854319 h 6867379"/>
              <a:gd name="connsiteX8" fmla="*/ 3926521 w 3926521"/>
              <a:gd name="connsiteY8" fmla="*/ 6867379 h 6867379"/>
              <a:gd name="connsiteX9" fmla="*/ 2567722 w 3926521"/>
              <a:gd name="connsiteY9" fmla="*/ 6866903 h 6867379"/>
              <a:gd name="connsiteX10" fmla="*/ 1268570 w 3926521"/>
              <a:gd name="connsiteY10" fmla="*/ 5932510 h 6867379"/>
              <a:gd name="connsiteX11" fmla="*/ 1254900 w 3926521"/>
              <a:gd name="connsiteY11" fmla="*/ 5787878 h 6867379"/>
              <a:gd name="connsiteX12" fmla="*/ 779042 w 3926521"/>
              <a:gd name="connsiteY12" fmla="*/ 5787878 h 6867379"/>
              <a:gd name="connsiteX13" fmla="*/ 779042 w 3926521"/>
              <a:gd name="connsiteY13" fmla="*/ 4442329 h 6867379"/>
              <a:gd name="connsiteX14" fmla="*/ 718507 w 3926521"/>
              <a:gd name="connsiteY14" fmla="*/ 4343109 h 6867379"/>
              <a:gd name="connsiteX15" fmla="*/ 451433 w 3926521"/>
              <a:gd name="connsiteY15" fmla="*/ 1550877 h 6867379"/>
              <a:gd name="connsiteX16" fmla="*/ 0 w 3926521"/>
              <a:gd name="connsiteY16" fmla="*/ 12700 h 6867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26521" h="6867379">
                <a:moveTo>
                  <a:pt x="851448" y="0"/>
                </a:moveTo>
                <a:cubicBezTo>
                  <a:pt x="851448" y="0"/>
                  <a:pt x="2788325" y="146486"/>
                  <a:pt x="3236113" y="1143464"/>
                </a:cubicBezTo>
                <a:cubicBezTo>
                  <a:pt x="3571954" y="1891198"/>
                  <a:pt x="3218610" y="2517946"/>
                  <a:pt x="3030275" y="3110922"/>
                </a:cubicBezTo>
                <a:lnTo>
                  <a:pt x="3026942" y="3122321"/>
                </a:lnTo>
                <a:lnTo>
                  <a:pt x="3026942" y="4520716"/>
                </a:lnTo>
                <a:lnTo>
                  <a:pt x="3033353" y="4556797"/>
                </a:lnTo>
                <a:cubicBezTo>
                  <a:pt x="3126839" y="5022159"/>
                  <a:pt x="3263946" y="5453022"/>
                  <a:pt x="3368780" y="5784661"/>
                </a:cubicBezTo>
                <a:cubicBezTo>
                  <a:pt x="3515548" y="6248956"/>
                  <a:pt x="3838980" y="6739050"/>
                  <a:pt x="3917544" y="6854319"/>
                </a:cubicBezTo>
                <a:lnTo>
                  <a:pt x="3926521" y="6867379"/>
                </a:lnTo>
                <a:lnTo>
                  <a:pt x="2567722" y="6866903"/>
                </a:lnTo>
                <a:cubicBezTo>
                  <a:pt x="2567722" y="6866903"/>
                  <a:pt x="1304314" y="6482102"/>
                  <a:pt x="1268570" y="5932510"/>
                </a:cubicBezTo>
                <a:lnTo>
                  <a:pt x="1254900" y="5787878"/>
                </a:lnTo>
                <a:lnTo>
                  <a:pt x="779042" y="5787878"/>
                </a:lnTo>
                <a:lnTo>
                  <a:pt x="779042" y="4442329"/>
                </a:lnTo>
                <a:lnTo>
                  <a:pt x="718507" y="4343109"/>
                </a:lnTo>
                <a:cubicBezTo>
                  <a:pt x="54692" y="3198185"/>
                  <a:pt x="578423" y="2268055"/>
                  <a:pt x="451433" y="1550877"/>
                </a:cubicBezTo>
                <a:cubicBezTo>
                  <a:pt x="371147" y="505764"/>
                  <a:pt x="0" y="12700"/>
                  <a:pt x="0" y="12700"/>
                </a:cubicBezTo>
                <a:close/>
              </a:path>
            </a:pathLst>
          </a:cu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sp>
        <p:nvSpPr>
          <p:cNvPr id="16" name="Picture Placeholder 15">
            <a:extLst>
              <a:ext uri="{FF2B5EF4-FFF2-40B4-BE49-F238E27FC236}">
                <a16:creationId xmlns:a16="http://schemas.microsoft.com/office/drawing/2014/main" id="{BBB84CCD-55DF-4710-9F4F-3E80A5F2082A}"/>
              </a:ext>
            </a:extLst>
          </p:cNvPr>
          <p:cNvSpPr>
            <a:spLocks noGrp="1"/>
          </p:cNvSpPr>
          <p:nvPr>
            <p:ph type="pic" sz="quarter" idx="16"/>
          </p:nvPr>
        </p:nvSpPr>
        <p:spPr>
          <a:xfrm>
            <a:off x="4537075" y="1104900"/>
            <a:ext cx="2225675" cy="4572000"/>
          </a:xfrm>
          <a:custGeom>
            <a:avLst/>
            <a:gdLst>
              <a:gd name="connsiteX0" fmla="*/ 294746 w 2225675"/>
              <a:gd name="connsiteY0" fmla="*/ 0 h 4572000"/>
              <a:gd name="connsiteX1" fmla="*/ 1930929 w 2225675"/>
              <a:gd name="connsiteY1" fmla="*/ 0 h 4572000"/>
              <a:gd name="connsiteX2" fmla="*/ 2225675 w 2225675"/>
              <a:gd name="connsiteY2" fmla="*/ 294746 h 4572000"/>
              <a:gd name="connsiteX3" fmla="*/ 2225675 w 2225675"/>
              <a:gd name="connsiteY3" fmla="*/ 4277254 h 4572000"/>
              <a:gd name="connsiteX4" fmla="*/ 1930929 w 2225675"/>
              <a:gd name="connsiteY4" fmla="*/ 4572000 h 4572000"/>
              <a:gd name="connsiteX5" fmla="*/ 294746 w 2225675"/>
              <a:gd name="connsiteY5" fmla="*/ 4572000 h 4572000"/>
              <a:gd name="connsiteX6" fmla="*/ 0 w 2225675"/>
              <a:gd name="connsiteY6" fmla="*/ 4277254 h 4572000"/>
              <a:gd name="connsiteX7" fmla="*/ 0 w 2225675"/>
              <a:gd name="connsiteY7" fmla="*/ 294746 h 4572000"/>
              <a:gd name="connsiteX8" fmla="*/ 294746 w 2225675"/>
              <a:gd name="connsiteY8" fmla="*/ 0 h 457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25675" h="4572000">
                <a:moveTo>
                  <a:pt x="294746" y="0"/>
                </a:moveTo>
                <a:lnTo>
                  <a:pt x="1930929" y="0"/>
                </a:lnTo>
                <a:cubicBezTo>
                  <a:pt x="2093713" y="0"/>
                  <a:pt x="2225675" y="131962"/>
                  <a:pt x="2225675" y="294746"/>
                </a:cubicBezTo>
                <a:lnTo>
                  <a:pt x="2225675" y="4277254"/>
                </a:lnTo>
                <a:cubicBezTo>
                  <a:pt x="2225675" y="4440038"/>
                  <a:pt x="2093713" y="4572000"/>
                  <a:pt x="1930929" y="4572000"/>
                </a:cubicBezTo>
                <a:lnTo>
                  <a:pt x="294746" y="4572000"/>
                </a:lnTo>
                <a:cubicBezTo>
                  <a:pt x="131962" y="4572000"/>
                  <a:pt x="0" y="4440038"/>
                  <a:pt x="0" y="4277254"/>
                </a:cubicBezTo>
                <a:lnTo>
                  <a:pt x="0" y="294746"/>
                </a:lnTo>
                <a:cubicBezTo>
                  <a:pt x="0" y="131962"/>
                  <a:pt x="131962" y="0"/>
                  <a:pt x="294746" y="0"/>
                </a:cubicBezTo>
                <a:close/>
              </a:path>
            </a:pathLst>
          </a:custGeom>
          <a:pattFill prst="pct5">
            <a:fgClr>
              <a:schemeClr val="accent1"/>
            </a:fgClr>
            <a:bgClr>
              <a:schemeClr val="bg1"/>
            </a:bgClr>
          </a:pattFill>
        </p:spPr>
        <p:txBody>
          <a:bodyPr wrap="square">
            <a:noAutofit/>
          </a:bodyPr>
          <a:lstStyle>
            <a:lvl1pPr>
              <a:defRPr sz="2000"/>
            </a:lvl1pPr>
          </a:lstStyle>
          <a:p>
            <a:endParaRPr lang="en-ID"/>
          </a:p>
        </p:txBody>
      </p:sp>
      <p:sp>
        <p:nvSpPr>
          <p:cNvPr id="6" name="Slide Number Placeholder 5">
            <a:extLst>
              <a:ext uri="{FF2B5EF4-FFF2-40B4-BE49-F238E27FC236}">
                <a16:creationId xmlns:a16="http://schemas.microsoft.com/office/drawing/2014/main" id="{F0AA873C-9557-4EC2-9437-ED64E0C1E11A}"/>
              </a:ext>
            </a:extLst>
          </p:cNvPr>
          <p:cNvSpPr>
            <a:spLocks noGrp="1"/>
          </p:cNvSpPr>
          <p:nvPr>
            <p:ph type="sldNum" sz="quarter" idx="12"/>
          </p:nvPr>
        </p:nvSpPr>
        <p:spPr>
          <a:xfrm>
            <a:off x="9661793" y="6246564"/>
            <a:ext cx="2286918" cy="397793"/>
          </a:xfrm>
        </p:spPr>
        <p:txBody>
          <a:bodyPr/>
          <a:lstStyle/>
          <a:p>
            <a:fld id="{63E2AEF2-DE30-4869-B3A0-9E4575C7E9B1}" type="slidenum">
              <a:rPr lang="en-ID" smtClean="0"/>
              <a:t>‹#›</a:t>
            </a:fld>
            <a:endParaRPr lang="en-ID"/>
          </a:p>
        </p:txBody>
      </p:sp>
    </p:spTree>
    <p:extLst>
      <p:ext uri="{BB962C8B-B14F-4D97-AF65-F5344CB8AC3E}">
        <p14:creationId xmlns:p14="http://schemas.microsoft.com/office/powerpoint/2010/main" val="400769443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7_Title Slide">
    <p:spTree>
      <p:nvGrpSpPr>
        <p:cNvPr id="1" name=""/>
        <p:cNvGrpSpPr/>
        <p:nvPr/>
      </p:nvGrpSpPr>
      <p:grpSpPr>
        <a:xfrm>
          <a:off x="0" y="0"/>
          <a:ext cx="0" cy="0"/>
          <a:chOff x="0" y="0"/>
          <a:chExt cx="0" cy="0"/>
        </a:xfrm>
      </p:grpSpPr>
      <p:sp>
        <p:nvSpPr>
          <p:cNvPr id="29" name="Freeform: Shape 28">
            <a:extLst>
              <a:ext uri="{FF2B5EF4-FFF2-40B4-BE49-F238E27FC236}">
                <a16:creationId xmlns:a16="http://schemas.microsoft.com/office/drawing/2014/main" id="{585A3F6B-912D-41C9-BFD1-53EE6AF874A7}"/>
              </a:ext>
            </a:extLst>
          </p:cNvPr>
          <p:cNvSpPr/>
          <p:nvPr userDrawn="1"/>
        </p:nvSpPr>
        <p:spPr>
          <a:xfrm rot="10800000">
            <a:off x="9198410" y="5892799"/>
            <a:ext cx="2997043" cy="968977"/>
          </a:xfrm>
          <a:custGeom>
            <a:avLst/>
            <a:gdLst>
              <a:gd name="connsiteX0" fmla="*/ 0 w 4060011"/>
              <a:gd name="connsiteY0" fmla="*/ 0 h 974798"/>
              <a:gd name="connsiteX1" fmla="*/ 4060011 w 4060011"/>
              <a:gd name="connsiteY1" fmla="*/ 0 h 974798"/>
              <a:gd name="connsiteX2" fmla="*/ 3972466 w 4060011"/>
              <a:gd name="connsiteY2" fmla="*/ 43746 h 974798"/>
              <a:gd name="connsiteX3" fmla="*/ 3016104 w 4060011"/>
              <a:gd name="connsiteY3" fmla="*/ 87005 h 974798"/>
              <a:gd name="connsiteX4" fmla="*/ 613671 w 4060011"/>
              <a:gd name="connsiteY4" fmla="*/ 974719 h 974798"/>
              <a:gd name="connsiteX5" fmla="*/ 0 w 4060011"/>
              <a:gd name="connsiteY5" fmla="*/ 851601 h 974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60011" h="974798">
                <a:moveTo>
                  <a:pt x="0" y="0"/>
                </a:moveTo>
                <a:lnTo>
                  <a:pt x="4060011" y="0"/>
                </a:lnTo>
                <a:lnTo>
                  <a:pt x="3972466" y="43746"/>
                </a:lnTo>
                <a:cubicBezTo>
                  <a:pt x="3748483" y="132772"/>
                  <a:pt x="3440244" y="166231"/>
                  <a:pt x="3016104" y="87005"/>
                </a:cubicBezTo>
                <a:cubicBezTo>
                  <a:pt x="1743685" y="-150674"/>
                  <a:pt x="1557070" y="963870"/>
                  <a:pt x="613671" y="974719"/>
                </a:cubicBezTo>
                <a:cubicBezTo>
                  <a:pt x="438967" y="976728"/>
                  <a:pt x="238311" y="940888"/>
                  <a:pt x="0" y="851601"/>
                </a:cubicBezTo>
                <a:close/>
              </a:path>
            </a:pathLst>
          </a:cu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sp>
        <p:nvSpPr>
          <p:cNvPr id="6" name="Slide Number Placeholder 5">
            <a:extLst>
              <a:ext uri="{FF2B5EF4-FFF2-40B4-BE49-F238E27FC236}">
                <a16:creationId xmlns:a16="http://schemas.microsoft.com/office/drawing/2014/main" id="{F0AA873C-9557-4EC2-9437-ED64E0C1E11A}"/>
              </a:ext>
            </a:extLst>
          </p:cNvPr>
          <p:cNvSpPr>
            <a:spLocks noGrp="1"/>
          </p:cNvSpPr>
          <p:nvPr>
            <p:ph type="sldNum" sz="quarter" idx="12"/>
          </p:nvPr>
        </p:nvSpPr>
        <p:spPr>
          <a:xfrm>
            <a:off x="9661793" y="6246564"/>
            <a:ext cx="2286918" cy="397793"/>
          </a:xfrm>
        </p:spPr>
        <p:txBody>
          <a:bodyPr/>
          <a:lstStyle/>
          <a:p>
            <a:fld id="{63E2AEF2-DE30-4869-B3A0-9E4575C7E9B1}" type="slidenum">
              <a:rPr lang="en-ID" smtClean="0"/>
              <a:t>‹#›</a:t>
            </a:fld>
            <a:endParaRPr lang="en-ID"/>
          </a:p>
        </p:txBody>
      </p:sp>
      <p:grpSp>
        <p:nvGrpSpPr>
          <p:cNvPr id="8" name="Group 7">
            <a:extLst>
              <a:ext uri="{FF2B5EF4-FFF2-40B4-BE49-F238E27FC236}">
                <a16:creationId xmlns:a16="http://schemas.microsoft.com/office/drawing/2014/main" id="{14D28477-0BC6-43DB-AD85-E941B46D27F0}"/>
              </a:ext>
            </a:extLst>
          </p:cNvPr>
          <p:cNvGrpSpPr/>
          <p:nvPr userDrawn="1"/>
        </p:nvGrpSpPr>
        <p:grpSpPr>
          <a:xfrm flipH="1" flipV="1">
            <a:off x="0" y="0"/>
            <a:ext cx="7513398" cy="3581400"/>
            <a:chOff x="4673601" y="3276601"/>
            <a:chExt cx="7513398" cy="3581400"/>
          </a:xfrm>
        </p:grpSpPr>
        <p:sp>
          <p:nvSpPr>
            <p:cNvPr id="9" name="Freeform: Shape 8">
              <a:extLst>
                <a:ext uri="{FF2B5EF4-FFF2-40B4-BE49-F238E27FC236}">
                  <a16:creationId xmlns:a16="http://schemas.microsoft.com/office/drawing/2014/main" id="{6F99466B-8B15-467A-991B-10F71DD542B9}"/>
                </a:ext>
              </a:extLst>
            </p:cNvPr>
            <p:cNvSpPr/>
            <p:nvPr/>
          </p:nvSpPr>
          <p:spPr>
            <a:xfrm>
              <a:off x="4673601" y="3276601"/>
              <a:ext cx="7513398" cy="3581400"/>
            </a:xfrm>
            <a:custGeom>
              <a:avLst/>
              <a:gdLst>
                <a:gd name="connsiteX0" fmla="*/ 3886200 w 4499871"/>
                <a:gd name="connsiteY0" fmla="*/ 107 h 1949599"/>
                <a:gd name="connsiteX1" fmla="*/ 4499871 w 4499871"/>
                <a:gd name="connsiteY1" fmla="*/ 163913 h 1949599"/>
                <a:gd name="connsiteX2" fmla="*/ 4499871 w 4499871"/>
                <a:gd name="connsiteY2" fmla="*/ 1949599 h 1949599"/>
                <a:gd name="connsiteX3" fmla="*/ 0 w 4499871"/>
                <a:gd name="connsiteY3" fmla="*/ 1949599 h 1949599"/>
                <a:gd name="connsiteX4" fmla="*/ 25954 w 4499871"/>
                <a:gd name="connsiteY4" fmla="*/ 1865618 h 1949599"/>
                <a:gd name="connsiteX5" fmla="*/ 1483767 w 4499871"/>
                <a:gd name="connsiteY5" fmla="*/ 1181193 h 1949599"/>
                <a:gd name="connsiteX6" fmla="*/ 3886200 w 4499871"/>
                <a:gd name="connsiteY6" fmla="*/ 107 h 1949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99871" h="1949599">
                  <a:moveTo>
                    <a:pt x="3886200" y="107"/>
                  </a:moveTo>
                  <a:cubicBezTo>
                    <a:pt x="4060904" y="-2566"/>
                    <a:pt x="4261560" y="45119"/>
                    <a:pt x="4499871" y="163913"/>
                  </a:cubicBezTo>
                  <a:lnTo>
                    <a:pt x="4499871" y="1949599"/>
                  </a:lnTo>
                  <a:lnTo>
                    <a:pt x="0" y="1949599"/>
                  </a:lnTo>
                  <a:lnTo>
                    <a:pt x="25954" y="1865618"/>
                  </a:lnTo>
                  <a:cubicBezTo>
                    <a:pt x="171049" y="1453081"/>
                    <a:pt x="541234" y="946951"/>
                    <a:pt x="1483767" y="1181193"/>
                  </a:cubicBezTo>
                  <a:cubicBezTo>
                    <a:pt x="2756186" y="1497419"/>
                    <a:pt x="2942801" y="14542"/>
                    <a:pt x="3886200" y="107"/>
                  </a:cubicBezTo>
                  <a:close/>
                </a:path>
              </a:pathLst>
            </a:cu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sp>
          <p:nvSpPr>
            <p:cNvPr id="10" name="Freeform: Shape 9">
              <a:extLst>
                <a:ext uri="{FF2B5EF4-FFF2-40B4-BE49-F238E27FC236}">
                  <a16:creationId xmlns:a16="http://schemas.microsoft.com/office/drawing/2014/main" id="{5B347A59-242F-4D40-952C-201DB306CF58}"/>
                </a:ext>
              </a:extLst>
            </p:cNvPr>
            <p:cNvSpPr/>
            <p:nvPr/>
          </p:nvSpPr>
          <p:spPr>
            <a:xfrm>
              <a:off x="4744320" y="4338380"/>
              <a:ext cx="7442678" cy="2519620"/>
            </a:xfrm>
            <a:custGeom>
              <a:avLst/>
              <a:gdLst>
                <a:gd name="connsiteX0" fmla="*/ 3843845 w 4457516"/>
                <a:gd name="connsiteY0" fmla="*/ 80 h 1371600"/>
                <a:gd name="connsiteX1" fmla="*/ 4457516 w 4457516"/>
                <a:gd name="connsiteY1" fmla="*/ 123198 h 1371600"/>
                <a:gd name="connsiteX2" fmla="*/ 4457516 w 4457516"/>
                <a:gd name="connsiteY2" fmla="*/ 1371600 h 1371600"/>
                <a:gd name="connsiteX3" fmla="*/ 0 w 4457516"/>
                <a:gd name="connsiteY3" fmla="*/ 1371600 h 1371600"/>
                <a:gd name="connsiteX4" fmla="*/ 34228 w 4457516"/>
                <a:gd name="connsiteY4" fmla="*/ 1307711 h 1371600"/>
                <a:gd name="connsiteX5" fmla="*/ 1441412 w 4457516"/>
                <a:gd name="connsiteY5" fmla="*/ 887794 h 1371600"/>
                <a:gd name="connsiteX6" fmla="*/ 3843845 w 4457516"/>
                <a:gd name="connsiteY6" fmla="*/ 8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7516" h="1371600">
                  <a:moveTo>
                    <a:pt x="3843845" y="80"/>
                  </a:moveTo>
                  <a:cubicBezTo>
                    <a:pt x="4018549" y="-1929"/>
                    <a:pt x="4219205" y="33911"/>
                    <a:pt x="4457516" y="123198"/>
                  </a:cubicBezTo>
                  <a:lnTo>
                    <a:pt x="4457516" y="1371600"/>
                  </a:lnTo>
                  <a:lnTo>
                    <a:pt x="0" y="1371600"/>
                  </a:lnTo>
                  <a:lnTo>
                    <a:pt x="34228" y="1307711"/>
                  </a:lnTo>
                  <a:cubicBezTo>
                    <a:pt x="208455" y="1021630"/>
                    <a:pt x="593133" y="729342"/>
                    <a:pt x="1441412" y="887794"/>
                  </a:cubicBezTo>
                  <a:cubicBezTo>
                    <a:pt x="2713831" y="1125473"/>
                    <a:pt x="2900446" y="10929"/>
                    <a:pt x="3843845" y="80"/>
                  </a:cubicBezTo>
                  <a:close/>
                </a:path>
              </a:pathLst>
            </a:custGeom>
            <a:solidFill>
              <a:srgbClr val="00339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grpSp>
      <p:sp>
        <p:nvSpPr>
          <p:cNvPr id="12" name="Freeform: Shape 11">
            <a:extLst>
              <a:ext uri="{FF2B5EF4-FFF2-40B4-BE49-F238E27FC236}">
                <a16:creationId xmlns:a16="http://schemas.microsoft.com/office/drawing/2014/main" id="{19F4A801-F4B4-4399-B17C-6A9E5A773E17}"/>
              </a:ext>
            </a:extLst>
          </p:cNvPr>
          <p:cNvSpPr/>
          <p:nvPr userDrawn="1"/>
        </p:nvSpPr>
        <p:spPr>
          <a:xfrm rot="10800000">
            <a:off x="9484069" y="6175270"/>
            <a:ext cx="2707930" cy="693763"/>
          </a:xfrm>
          <a:custGeom>
            <a:avLst/>
            <a:gdLst>
              <a:gd name="connsiteX0" fmla="*/ 0 w 4060011"/>
              <a:gd name="connsiteY0" fmla="*/ 0 h 974798"/>
              <a:gd name="connsiteX1" fmla="*/ 4060011 w 4060011"/>
              <a:gd name="connsiteY1" fmla="*/ 0 h 974798"/>
              <a:gd name="connsiteX2" fmla="*/ 3972466 w 4060011"/>
              <a:gd name="connsiteY2" fmla="*/ 43746 h 974798"/>
              <a:gd name="connsiteX3" fmla="*/ 3016104 w 4060011"/>
              <a:gd name="connsiteY3" fmla="*/ 87005 h 974798"/>
              <a:gd name="connsiteX4" fmla="*/ 613671 w 4060011"/>
              <a:gd name="connsiteY4" fmla="*/ 974719 h 974798"/>
              <a:gd name="connsiteX5" fmla="*/ 0 w 4060011"/>
              <a:gd name="connsiteY5" fmla="*/ 851601 h 974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60011" h="974798">
                <a:moveTo>
                  <a:pt x="0" y="0"/>
                </a:moveTo>
                <a:lnTo>
                  <a:pt x="4060011" y="0"/>
                </a:lnTo>
                <a:lnTo>
                  <a:pt x="3972466" y="43746"/>
                </a:lnTo>
                <a:cubicBezTo>
                  <a:pt x="3748483" y="132772"/>
                  <a:pt x="3440244" y="166231"/>
                  <a:pt x="3016104" y="87005"/>
                </a:cubicBezTo>
                <a:cubicBezTo>
                  <a:pt x="1743685" y="-150674"/>
                  <a:pt x="1557070" y="963870"/>
                  <a:pt x="613671" y="974719"/>
                </a:cubicBezTo>
                <a:cubicBezTo>
                  <a:pt x="438967" y="976728"/>
                  <a:pt x="238311" y="940888"/>
                  <a:pt x="0" y="851601"/>
                </a:cubicBezTo>
                <a:close/>
              </a:path>
            </a:pathLst>
          </a:custGeom>
          <a:solidFill>
            <a:srgbClr val="9900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sp>
        <p:nvSpPr>
          <p:cNvPr id="14" name="Picture Placeholder 13">
            <a:extLst>
              <a:ext uri="{FF2B5EF4-FFF2-40B4-BE49-F238E27FC236}">
                <a16:creationId xmlns:a16="http://schemas.microsoft.com/office/drawing/2014/main" id="{6700D12C-4CB3-443A-B3BD-BD4C37F82311}"/>
              </a:ext>
            </a:extLst>
          </p:cNvPr>
          <p:cNvSpPr>
            <a:spLocks noGrp="1"/>
          </p:cNvSpPr>
          <p:nvPr>
            <p:ph type="pic" sz="quarter" idx="16"/>
          </p:nvPr>
        </p:nvSpPr>
        <p:spPr>
          <a:xfrm>
            <a:off x="1158543" y="2034540"/>
            <a:ext cx="4899660" cy="2819400"/>
          </a:xfrm>
          <a:custGeom>
            <a:avLst/>
            <a:gdLst>
              <a:gd name="connsiteX0" fmla="*/ 0 w 4899660"/>
              <a:gd name="connsiteY0" fmla="*/ 0 h 2819400"/>
              <a:gd name="connsiteX1" fmla="*/ 4899660 w 4899660"/>
              <a:gd name="connsiteY1" fmla="*/ 0 h 2819400"/>
              <a:gd name="connsiteX2" fmla="*/ 4899660 w 4899660"/>
              <a:gd name="connsiteY2" fmla="*/ 2819400 h 2819400"/>
              <a:gd name="connsiteX3" fmla="*/ 0 w 4899660"/>
              <a:gd name="connsiteY3" fmla="*/ 2819400 h 2819400"/>
            </a:gdLst>
            <a:ahLst/>
            <a:cxnLst>
              <a:cxn ang="0">
                <a:pos x="connsiteX0" y="connsiteY0"/>
              </a:cxn>
              <a:cxn ang="0">
                <a:pos x="connsiteX1" y="connsiteY1"/>
              </a:cxn>
              <a:cxn ang="0">
                <a:pos x="connsiteX2" y="connsiteY2"/>
              </a:cxn>
              <a:cxn ang="0">
                <a:pos x="connsiteX3" y="connsiteY3"/>
              </a:cxn>
            </a:cxnLst>
            <a:rect l="l" t="t" r="r" b="b"/>
            <a:pathLst>
              <a:path w="4899660" h="2819400">
                <a:moveTo>
                  <a:pt x="0" y="0"/>
                </a:moveTo>
                <a:lnTo>
                  <a:pt x="4899660" y="0"/>
                </a:lnTo>
                <a:lnTo>
                  <a:pt x="4899660" y="2819400"/>
                </a:lnTo>
                <a:lnTo>
                  <a:pt x="0" y="2819400"/>
                </a:lnTo>
                <a:close/>
              </a:path>
            </a:pathLst>
          </a:custGeom>
          <a:pattFill prst="pct5">
            <a:fgClr>
              <a:schemeClr val="accent1"/>
            </a:fgClr>
            <a:bgClr>
              <a:schemeClr val="bg1"/>
            </a:bgClr>
          </a:pattFill>
        </p:spPr>
        <p:txBody>
          <a:bodyPr wrap="square">
            <a:noAutofit/>
          </a:bodyPr>
          <a:lstStyle>
            <a:lvl1pPr>
              <a:defRPr sz="2000"/>
            </a:lvl1pPr>
          </a:lstStyle>
          <a:p>
            <a:endParaRPr lang="en-ID"/>
          </a:p>
        </p:txBody>
      </p:sp>
      <p:grpSp>
        <p:nvGrpSpPr>
          <p:cNvPr id="15" name="Group 14">
            <a:extLst>
              <a:ext uri="{FF2B5EF4-FFF2-40B4-BE49-F238E27FC236}">
                <a16:creationId xmlns:a16="http://schemas.microsoft.com/office/drawing/2014/main" id="{03F47F28-0F51-41AF-A06A-CC07B45E2183}"/>
              </a:ext>
            </a:extLst>
          </p:cNvPr>
          <p:cNvGrpSpPr/>
          <p:nvPr userDrawn="1"/>
        </p:nvGrpSpPr>
        <p:grpSpPr>
          <a:xfrm rot="5400000">
            <a:off x="9183840" y="1183508"/>
            <a:ext cx="923430" cy="1158126"/>
            <a:chOff x="9174480" y="2522220"/>
            <a:chExt cx="1173480" cy="1471728"/>
          </a:xfrm>
          <a:solidFill>
            <a:schemeClr val="bg1">
              <a:lumMod val="95000"/>
            </a:schemeClr>
          </a:solidFill>
        </p:grpSpPr>
        <p:sp>
          <p:nvSpPr>
            <p:cNvPr id="17" name="Oval 16">
              <a:extLst>
                <a:ext uri="{FF2B5EF4-FFF2-40B4-BE49-F238E27FC236}">
                  <a16:creationId xmlns:a16="http://schemas.microsoft.com/office/drawing/2014/main" id="{C09A2E42-1A4F-4C6B-875E-E72017AB66DD}"/>
                </a:ext>
              </a:extLst>
            </p:cNvPr>
            <p:cNvSpPr/>
            <p:nvPr/>
          </p:nvSpPr>
          <p:spPr>
            <a:xfrm>
              <a:off x="9174480" y="2522220"/>
              <a:ext cx="167640" cy="1676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8" name="Oval 17">
              <a:extLst>
                <a:ext uri="{FF2B5EF4-FFF2-40B4-BE49-F238E27FC236}">
                  <a16:creationId xmlns:a16="http://schemas.microsoft.com/office/drawing/2014/main" id="{BCF27B53-760D-4E63-B64A-BB7F5984BDAE}"/>
                </a:ext>
              </a:extLst>
            </p:cNvPr>
            <p:cNvSpPr/>
            <p:nvPr/>
          </p:nvSpPr>
          <p:spPr>
            <a:xfrm>
              <a:off x="9677400" y="2522220"/>
              <a:ext cx="167640" cy="1676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19" name="Oval 18">
              <a:extLst>
                <a:ext uri="{FF2B5EF4-FFF2-40B4-BE49-F238E27FC236}">
                  <a16:creationId xmlns:a16="http://schemas.microsoft.com/office/drawing/2014/main" id="{BD2C8B9B-EDCA-47D0-A47F-DD58DF657C04}"/>
                </a:ext>
              </a:extLst>
            </p:cNvPr>
            <p:cNvSpPr/>
            <p:nvPr/>
          </p:nvSpPr>
          <p:spPr>
            <a:xfrm>
              <a:off x="10180320" y="2522220"/>
              <a:ext cx="167640" cy="1676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0" name="Oval 19">
              <a:extLst>
                <a:ext uri="{FF2B5EF4-FFF2-40B4-BE49-F238E27FC236}">
                  <a16:creationId xmlns:a16="http://schemas.microsoft.com/office/drawing/2014/main" id="{1ED2049B-17D3-4365-B669-00AB52804FDE}"/>
                </a:ext>
              </a:extLst>
            </p:cNvPr>
            <p:cNvSpPr/>
            <p:nvPr/>
          </p:nvSpPr>
          <p:spPr>
            <a:xfrm>
              <a:off x="9174480" y="2956916"/>
              <a:ext cx="167640" cy="1676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1" name="Oval 20">
              <a:extLst>
                <a:ext uri="{FF2B5EF4-FFF2-40B4-BE49-F238E27FC236}">
                  <a16:creationId xmlns:a16="http://schemas.microsoft.com/office/drawing/2014/main" id="{7CE08C2A-4F20-4798-8058-5F382463D6C1}"/>
                </a:ext>
              </a:extLst>
            </p:cNvPr>
            <p:cNvSpPr/>
            <p:nvPr/>
          </p:nvSpPr>
          <p:spPr>
            <a:xfrm>
              <a:off x="9677400" y="2956916"/>
              <a:ext cx="167640" cy="1676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2" name="Oval 21">
              <a:extLst>
                <a:ext uri="{FF2B5EF4-FFF2-40B4-BE49-F238E27FC236}">
                  <a16:creationId xmlns:a16="http://schemas.microsoft.com/office/drawing/2014/main" id="{943326FF-978B-43B7-B412-B82F7FED8132}"/>
                </a:ext>
              </a:extLst>
            </p:cNvPr>
            <p:cNvSpPr/>
            <p:nvPr/>
          </p:nvSpPr>
          <p:spPr>
            <a:xfrm>
              <a:off x="10180320" y="2956916"/>
              <a:ext cx="167640" cy="1676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3" name="Oval 22">
              <a:extLst>
                <a:ext uri="{FF2B5EF4-FFF2-40B4-BE49-F238E27FC236}">
                  <a16:creationId xmlns:a16="http://schemas.microsoft.com/office/drawing/2014/main" id="{8AE3A64A-BBDF-4876-9950-D1C0D75F787D}"/>
                </a:ext>
              </a:extLst>
            </p:cNvPr>
            <p:cNvSpPr/>
            <p:nvPr/>
          </p:nvSpPr>
          <p:spPr>
            <a:xfrm>
              <a:off x="9174480" y="3391612"/>
              <a:ext cx="167640" cy="1676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4" name="Oval 23">
              <a:extLst>
                <a:ext uri="{FF2B5EF4-FFF2-40B4-BE49-F238E27FC236}">
                  <a16:creationId xmlns:a16="http://schemas.microsoft.com/office/drawing/2014/main" id="{F8DACE2C-0F9B-4894-A7C4-C9B574ABAD9A}"/>
                </a:ext>
              </a:extLst>
            </p:cNvPr>
            <p:cNvSpPr/>
            <p:nvPr/>
          </p:nvSpPr>
          <p:spPr>
            <a:xfrm>
              <a:off x="9677400" y="3391612"/>
              <a:ext cx="167640" cy="1676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5" name="Oval 24">
              <a:extLst>
                <a:ext uri="{FF2B5EF4-FFF2-40B4-BE49-F238E27FC236}">
                  <a16:creationId xmlns:a16="http://schemas.microsoft.com/office/drawing/2014/main" id="{F368AF71-E648-49F5-9170-112E2D6903EE}"/>
                </a:ext>
              </a:extLst>
            </p:cNvPr>
            <p:cNvSpPr/>
            <p:nvPr/>
          </p:nvSpPr>
          <p:spPr>
            <a:xfrm>
              <a:off x="10180320" y="3391612"/>
              <a:ext cx="167640" cy="1676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6" name="Oval 25">
              <a:extLst>
                <a:ext uri="{FF2B5EF4-FFF2-40B4-BE49-F238E27FC236}">
                  <a16:creationId xmlns:a16="http://schemas.microsoft.com/office/drawing/2014/main" id="{61ED90F8-4A7D-40DC-9C11-D708B99DEE69}"/>
                </a:ext>
              </a:extLst>
            </p:cNvPr>
            <p:cNvSpPr/>
            <p:nvPr/>
          </p:nvSpPr>
          <p:spPr>
            <a:xfrm>
              <a:off x="9174480" y="3826308"/>
              <a:ext cx="167640" cy="1676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7" name="Oval 26">
              <a:extLst>
                <a:ext uri="{FF2B5EF4-FFF2-40B4-BE49-F238E27FC236}">
                  <a16:creationId xmlns:a16="http://schemas.microsoft.com/office/drawing/2014/main" id="{A5456216-2609-4552-A000-5F301D212141}"/>
                </a:ext>
              </a:extLst>
            </p:cNvPr>
            <p:cNvSpPr/>
            <p:nvPr/>
          </p:nvSpPr>
          <p:spPr>
            <a:xfrm>
              <a:off x="9677400" y="3826308"/>
              <a:ext cx="167640" cy="1676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8" name="Oval 27">
              <a:extLst>
                <a:ext uri="{FF2B5EF4-FFF2-40B4-BE49-F238E27FC236}">
                  <a16:creationId xmlns:a16="http://schemas.microsoft.com/office/drawing/2014/main" id="{AC075C56-5C8D-4174-A8F1-23B294A00E25}"/>
                </a:ext>
              </a:extLst>
            </p:cNvPr>
            <p:cNvSpPr/>
            <p:nvPr/>
          </p:nvSpPr>
          <p:spPr>
            <a:xfrm>
              <a:off x="10180320" y="3826308"/>
              <a:ext cx="167640" cy="1676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Tree>
    <p:extLst>
      <p:ext uri="{BB962C8B-B14F-4D97-AF65-F5344CB8AC3E}">
        <p14:creationId xmlns:p14="http://schemas.microsoft.com/office/powerpoint/2010/main" val="237405911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8_Title Slide">
    <p:spTree>
      <p:nvGrpSpPr>
        <p:cNvPr id="1" name=""/>
        <p:cNvGrpSpPr/>
        <p:nvPr/>
      </p:nvGrpSpPr>
      <p:grpSpPr>
        <a:xfrm>
          <a:off x="0" y="0"/>
          <a:ext cx="0" cy="0"/>
          <a:chOff x="0" y="0"/>
          <a:chExt cx="0" cy="0"/>
        </a:xfrm>
      </p:grpSpPr>
      <p:sp>
        <p:nvSpPr>
          <p:cNvPr id="30" name="Graphic 10">
            <a:extLst>
              <a:ext uri="{FF2B5EF4-FFF2-40B4-BE49-F238E27FC236}">
                <a16:creationId xmlns:a16="http://schemas.microsoft.com/office/drawing/2014/main" id="{2A901AF2-1A88-4F38-B6CA-CB4170C4C3B4}"/>
              </a:ext>
            </a:extLst>
          </p:cNvPr>
          <p:cNvSpPr/>
          <p:nvPr userDrawn="1"/>
        </p:nvSpPr>
        <p:spPr>
          <a:xfrm>
            <a:off x="6547104" y="5735"/>
            <a:ext cx="5644895" cy="6852265"/>
          </a:xfrm>
          <a:custGeom>
            <a:avLst/>
            <a:gdLst>
              <a:gd name="connsiteX0" fmla="*/ 2085497 w 5937042"/>
              <a:gd name="connsiteY0" fmla="*/ 0 h 6228031"/>
              <a:gd name="connsiteX1" fmla="*/ 5937043 w 5937042"/>
              <a:gd name="connsiteY1" fmla="*/ 0 h 6228031"/>
              <a:gd name="connsiteX2" fmla="*/ 5937043 w 5937042"/>
              <a:gd name="connsiteY2" fmla="*/ 6228032 h 6228031"/>
              <a:gd name="connsiteX3" fmla="*/ 20413 w 5937042"/>
              <a:gd name="connsiteY3" fmla="*/ 6228032 h 6228031"/>
              <a:gd name="connsiteX4" fmla="*/ 757943 w 5937042"/>
              <a:gd name="connsiteY4" fmla="*/ 3704040 h 6228031"/>
              <a:gd name="connsiteX5" fmla="*/ 2085497 w 5937042"/>
              <a:gd name="connsiteY5" fmla="*/ 0 h 6228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37042" h="6228031">
                <a:moveTo>
                  <a:pt x="2085497" y="0"/>
                </a:moveTo>
                <a:lnTo>
                  <a:pt x="5937043" y="0"/>
                </a:lnTo>
                <a:lnTo>
                  <a:pt x="5937043" y="6228032"/>
                </a:lnTo>
                <a:lnTo>
                  <a:pt x="20413" y="6228032"/>
                </a:lnTo>
                <a:cubicBezTo>
                  <a:pt x="20413" y="6228032"/>
                  <a:pt x="-192651" y="4916867"/>
                  <a:pt x="757943" y="3704040"/>
                </a:cubicBezTo>
                <a:cubicBezTo>
                  <a:pt x="1708537" y="2491213"/>
                  <a:pt x="2347729" y="1343944"/>
                  <a:pt x="2085497" y="0"/>
                </a:cubicBezTo>
                <a:close/>
              </a:path>
            </a:pathLst>
          </a:custGeom>
          <a:solidFill>
            <a:srgbClr val="00B0F0"/>
          </a:solidFill>
          <a:ln w="11456" cap="flat">
            <a:noFill/>
            <a:prstDash val="solid"/>
            <a:miter/>
          </a:ln>
        </p:spPr>
        <p:txBody>
          <a:bodyPr rtlCol="0" anchor="ctr"/>
          <a:lstStyle/>
          <a:p>
            <a:endParaRPr lang="en-ID"/>
          </a:p>
        </p:txBody>
      </p:sp>
      <p:sp>
        <p:nvSpPr>
          <p:cNvPr id="31" name="Graphic 10">
            <a:extLst>
              <a:ext uri="{FF2B5EF4-FFF2-40B4-BE49-F238E27FC236}">
                <a16:creationId xmlns:a16="http://schemas.microsoft.com/office/drawing/2014/main" id="{0C5A5788-65B6-407B-8C37-216A3097D6F6}"/>
              </a:ext>
            </a:extLst>
          </p:cNvPr>
          <p:cNvSpPr/>
          <p:nvPr userDrawn="1"/>
        </p:nvSpPr>
        <p:spPr>
          <a:xfrm>
            <a:off x="7279228" y="5735"/>
            <a:ext cx="4912771" cy="6852265"/>
          </a:xfrm>
          <a:custGeom>
            <a:avLst/>
            <a:gdLst>
              <a:gd name="connsiteX0" fmla="*/ 2085497 w 5937042"/>
              <a:gd name="connsiteY0" fmla="*/ 0 h 6228031"/>
              <a:gd name="connsiteX1" fmla="*/ 5937043 w 5937042"/>
              <a:gd name="connsiteY1" fmla="*/ 0 h 6228031"/>
              <a:gd name="connsiteX2" fmla="*/ 5937043 w 5937042"/>
              <a:gd name="connsiteY2" fmla="*/ 6228032 h 6228031"/>
              <a:gd name="connsiteX3" fmla="*/ 20413 w 5937042"/>
              <a:gd name="connsiteY3" fmla="*/ 6228032 h 6228031"/>
              <a:gd name="connsiteX4" fmla="*/ 757943 w 5937042"/>
              <a:gd name="connsiteY4" fmla="*/ 3704040 h 6228031"/>
              <a:gd name="connsiteX5" fmla="*/ 2085497 w 5937042"/>
              <a:gd name="connsiteY5" fmla="*/ 0 h 6228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37042" h="6228031">
                <a:moveTo>
                  <a:pt x="2085497" y="0"/>
                </a:moveTo>
                <a:lnTo>
                  <a:pt x="5937043" y="0"/>
                </a:lnTo>
                <a:lnTo>
                  <a:pt x="5937043" y="6228032"/>
                </a:lnTo>
                <a:lnTo>
                  <a:pt x="20413" y="6228032"/>
                </a:lnTo>
                <a:cubicBezTo>
                  <a:pt x="20413" y="6228032"/>
                  <a:pt x="-192651" y="4916867"/>
                  <a:pt x="757943" y="3704040"/>
                </a:cubicBezTo>
                <a:cubicBezTo>
                  <a:pt x="1708537" y="2491213"/>
                  <a:pt x="2347729" y="1343944"/>
                  <a:pt x="2085497" y="0"/>
                </a:cubicBezTo>
                <a:close/>
              </a:path>
            </a:pathLst>
          </a:custGeom>
          <a:solidFill>
            <a:srgbClr val="003399"/>
          </a:solidFill>
          <a:ln w="11456" cap="flat">
            <a:noFill/>
            <a:prstDash val="solid"/>
            <a:miter/>
          </a:ln>
        </p:spPr>
        <p:txBody>
          <a:bodyPr rtlCol="0" anchor="ctr"/>
          <a:lstStyle/>
          <a:p>
            <a:endParaRPr lang="en-ID"/>
          </a:p>
        </p:txBody>
      </p:sp>
      <p:sp>
        <p:nvSpPr>
          <p:cNvPr id="37" name="Picture Placeholder 36">
            <a:extLst>
              <a:ext uri="{FF2B5EF4-FFF2-40B4-BE49-F238E27FC236}">
                <a16:creationId xmlns:a16="http://schemas.microsoft.com/office/drawing/2014/main" id="{D70EB249-5542-43A1-A109-E2D469037F31}"/>
              </a:ext>
            </a:extLst>
          </p:cNvPr>
          <p:cNvSpPr>
            <a:spLocks noGrp="1"/>
          </p:cNvSpPr>
          <p:nvPr>
            <p:ph type="pic" sz="quarter" idx="18"/>
          </p:nvPr>
        </p:nvSpPr>
        <p:spPr>
          <a:xfrm>
            <a:off x="9771868" y="2181421"/>
            <a:ext cx="1473222" cy="1473222"/>
          </a:xfrm>
          <a:custGeom>
            <a:avLst/>
            <a:gdLst>
              <a:gd name="connsiteX0" fmla="*/ 736611 w 1473222"/>
              <a:gd name="connsiteY0" fmla="*/ 0 h 1473222"/>
              <a:gd name="connsiteX1" fmla="*/ 1473222 w 1473222"/>
              <a:gd name="connsiteY1" fmla="*/ 736611 h 1473222"/>
              <a:gd name="connsiteX2" fmla="*/ 736611 w 1473222"/>
              <a:gd name="connsiteY2" fmla="*/ 1473222 h 1473222"/>
              <a:gd name="connsiteX3" fmla="*/ 0 w 1473222"/>
              <a:gd name="connsiteY3" fmla="*/ 736611 h 1473222"/>
              <a:gd name="connsiteX4" fmla="*/ 736611 w 1473222"/>
              <a:gd name="connsiteY4" fmla="*/ 0 h 1473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3222" h="1473222">
                <a:moveTo>
                  <a:pt x="736611" y="0"/>
                </a:moveTo>
                <a:cubicBezTo>
                  <a:pt x="1143430" y="0"/>
                  <a:pt x="1473222" y="329792"/>
                  <a:pt x="1473222" y="736611"/>
                </a:cubicBezTo>
                <a:cubicBezTo>
                  <a:pt x="1473222" y="1143430"/>
                  <a:pt x="1143430" y="1473222"/>
                  <a:pt x="736611" y="1473222"/>
                </a:cubicBezTo>
                <a:cubicBezTo>
                  <a:pt x="329792" y="1473222"/>
                  <a:pt x="0" y="1143430"/>
                  <a:pt x="0" y="736611"/>
                </a:cubicBezTo>
                <a:cubicBezTo>
                  <a:pt x="0" y="329792"/>
                  <a:pt x="329792" y="0"/>
                  <a:pt x="736611" y="0"/>
                </a:cubicBezTo>
                <a:close/>
              </a:path>
            </a:pathLst>
          </a:custGeom>
          <a:pattFill prst="pct5">
            <a:fgClr>
              <a:schemeClr val="accent1"/>
            </a:fgClr>
            <a:bgClr>
              <a:schemeClr val="bg1"/>
            </a:bgClr>
          </a:pattFill>
          <a:ln w="57150">
            <a:solidFill>
              <a:srgbClr val="00B0F0"/>
            </a:solidFill>
          </a:ln>
        </p:spPr>
        <p:txBody>
          <a:bodyPr wrap="square">
            <a:noAutofit/>
          </a:bodyPr>
          <a:lstStyle>
            <a:lvl1pPr>
              <a:defRPr sz="2000"/>
            </a:lvl1pPr>
          </a:lstStyle>
          <a:p>
            <a:endParaRPr lang="en-ID"/>
          </a:p>
        </p:txBody>
      </p:sp>
      <p:sp>
        <p:nvSpPr>
          <p:cNvPr id="36" name="Picture Placeholder 35">
            <a:extLst>
              <a:ext uri="{FF2B5EF4-FFF2-40B4-BE49-F238E27FC236}">
                <a16:creationId xmlns:a16="http://schemas.microsoft.com/office/drawing/2014/main" id="{DB18B340-A0DF-49E1-A3AE-F26D5386E77E}"/>
              </a:ext>
            </a:extLst>
          </p:cNvPr>
          <p:cNvSpPr>
            <a:spLocks noGrp="1"/>
          </p:cNvSpPr>
          <p:nvPr>
            <p:ph type="pic" sz="quarter" idx="17"/>
          </p:nvPr>
        </p:nvSpPr>
        <p:spPr>
          <a:xfrm>
            <a:off x="8033995" y="2181421"/>
            <a:ext cx="1473222" cy="1473222"/>
          </a:xfrm>
          <a:custGeom>
            <a:avLst/>
            <a:gdLst>
              <a:gd name="connsiteX0" fmla="*/ 736611 w 1473222"/>
              <a:gd name="connsiteY0" fmla="*/ 0 h 1473222"/>
              <a:gd name="connsiteX1" fmla="*/ 1473222 w 1473222"/>
              <a:gd name="connsiteY1" fmla="*/ 736611 h 1473222"/>
              <a:gd name="connsiteX2" fmla="*/ 736611 w 1473222"/>
              <a:gd name="connsiteY2" fmla="*/ 1473222 h 1473222"/>
              <a:gd name="connsiteX3" fmla="*/ 0 w 1473222"/>
              <a:gd name="connsiteY3" fmla="*/ 736611 h 1473222"/>
              <a:gd name="connsiteX4" fmla="*/ 736611 w 1473222"/>
              <a:gd name="connsiteY4" fmla="*/ 0 h 1473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3222" h="1473222">
                <a:moveTo>
                  <a:pt x="736611" y="0"/>
                </a:moveTo>
                <a:cubicBezTo>
                  <a:pt x="1143430" y="0"/>
                  <a:pt x="1473222" y="329792"/>
                  <a:pt x="1473222" y="736611"/>
                </a:cubicBezTo>
                <a:cubicBezTo>
                  <a:pt x="1473222" y="1143430"/>
                  <a:pt x="1143430" y="1473222"/>
                  <a:pt x="736611" y="1473222"/>
                </a:cubicBezTo>
                <a:cubicBezTo>
                  <a:pt x="329792" y="1473222"/>
                  <a:pt x="0" y="1143430"/>
                  <a:pt x="0" y="736611"/>
                </a:cubicBezTo>
                <a:cubicBezTo>
                  <a:pt x="0" y="329792"/>
                  <a:pt x="329792" y="0"/>
                  <a:pt x="736611" y="0"/>
                </a:cubicBezTo>
                <a:close/>
              </a:path>
            </a:pathLst>
          </a:custGeom>
          <a:pattFill prst="pct5">
            <a:fgClr>
              <a:schemeClr val="accent1"/>
            </a:fgClr>
            <a:bgClr>
              <a:schemeClr val="bg1"/>
            </a:bgClr>
          </a:pattFill>
          <a:ln w="57150">
            <a:solidFill>
              <a:srgbClr val="00B0F0"/>
            </a:solidFill>
          </a:ln>
        </p:spPr>
        <p:txBody>
          <a:bodyPr wrap="square">
            <a:noAutofit/>
          </a:bodyPr>
          <a:lstStyle>
            <a:lvl1pPr>
              <a:defRPr sz="2000"/>
            </a:lvl1pPr>
          </a:lstStyle>
          <a:p>
            <a:endParaRPr lang="en-ID"/>
          </a:p>
        </p:txBody>
      </p:sp>
      <p:sp>
        <p:nvSpPr>
          <p:cNvPr id="6" name="Slide Number Placeholder 5">
            <a:extLst>
              <a:ext uri="{FF2B5EF4-FFF2-40B4-BE49-F238E27FC236}">
                <a16:creationId xmlns:a16="http://schemas.microsoft.com/office/drawing/2014/main" id="{F0AA873C-9557-4EC2-9437-ED64E0C1E11A}"/>
              </a:ext>
            </a:extLst>
          </p:cNvPr>
          <p:cNvSpPr>
            <a:spLocks noGrp="1"/>
          </p:cNvSpPr>
          <p:nvPr>
            <p:ph type="sldNum" sz="quarter" idx="12"/>
          </p:nvPr>
        </p:nvSpPr>
        <p:spPr>
          <a:xfrm>
            <a:off x="9661793" y="6246564"/>
            <a:ext cx="2286918" cy="397793"/>
          </a:xfrm>
        </p:spPr>
        <p:txBody>
          <a:bodyPr/>
          <a:lstStyle/>
          <a:p>
            <a:fld id="{63E2AEF2-DE30-4869-B3A0-9E4575C7E9B1}" type="slidenum">
              <a:rPr lang="en-ID" smtClean="0"/>
              <a:t>‹#›</a:t>
            </a:fld>
            <a:endParaRPr lang="en-ID"/>
          </a:p>
        </p:txBody>
      </p:sp>
      <p:sp>
        <p:nvSpPr>
          <p:cNvPr id="14" name="Picture Placeholder 13">
            <a:extLst>
              <a:ext uri="{FF2B5EF4-FFF2-40B4-BE49-F238E27FC236}">
                <a16:creationId xmlns:a16="http://schemas.microsoft.com/office/drawing/2014/main" id="{6700D12C-4CB3-443A-B3BD-BD4C37F82311}"/>
              </a:ext>
            </a:extLst>
          </p:cNvPr>
          <p:cNvSpPr>
            <a:spLocks noGrp="1"/>
          </p:cNvSpPr>
          <p:nvPr>
            <p:ph type="pic" sz="quarter" idx="16"/>
          </p:nvPr>
        </p:nvSpPr>
        <p:spPr>
          <a:xfrm>
            <a:off x="3864083" y="1436369"/>
            <a:ext cx="3263136" cy="4434839"/>
          </a:xfrm>
          <a:custGeom>
            <a:avLst/>
            <a:gdLst>
              <a:gd name="connsiteX0" fmla="*/ 0 w 4899660"/>
              <a:gd name="connsiteY0" fmla="*/ 0 h 2819400"/>
              <a:gd name="connsiteX1" fmla="*/ 4899660 w 4899660"/>
              <a:gd name="connsiteY1" fmla="*/ 0 h 2819400"/>
              <a:gd name="connsiteX2" fmla="*/ 4899660 w 4899660"/>
              <a:gd name="connsiteY2" fmla="*/ 2819400 h 2819400"/>
              <a:gd name="connsiteX3" fmla="*/ 0 w 4899660"/>
              <a:gd name="connsiteY3" fmla="*/ 2819400 h 2819400"/>
            </a:gdLst>
            <a:ahLst/>
            <a:cxnLst>
              <a:cxn ang="0">
                <a:pos x="connsiteX0" y="connsiteY0"/>
              </a:cxn>
              <a:cxn ang="0">
                <a:pos x="connsiteX1" y="connsiteY1"/>
              </a:cxn>
              <a:cxn ang="0">
                <a:pos x="connsiteX2" y="connsiteY2"/>
              </a:cxn>
              <a:cxn ang="0">
                <a:pos x="connsiteX3" y="connsiteY3"/>
              </a:cxn>
            </a:cxnLst>
            <a:rect l="l" t="t" r="r" b="b"/>
            <a:pathLst>
              <a:path w="4899660" h="2819400">
                <a:moveTo>
                  <a:pt x="0" y="0"/>
                </a:moveTo>
                <a:lnTo>
                  <a:pt x="4899660" y="0"/>
                </a:lnTo>
                <a:lnTo>
                  <a:pt x="4899660" y="2819400"/>
                </a:lnTo>
                <a:lnTo>
                  <a:pt x="0" y="2819400"/>
                </a:lnTo>
                <a:close/>
              </a:path>
            </a:pathLst>
          </a:custGeom>
          <a:pattFill prst="pct5">
            <a:fgClr>
              <a:schemeClr val="accent1"/>
            </a:fgClr>
            <a:bgClr>
              <a:schemeClr val="bg1"/>
            </a:bgClr>
          </a:pattFill>
        </p:spPr>
        <p:txBody>
          <a:bodyPr wrap="square">
            <a:noAutofit/>
          </a:bodyPr>
          <a:lstStyle>
            <a:lvl1pPr>
              <a:defRPr sz="2000"/>
            </a:lvl1pPr>
          </a:lstStyle>
          <a:p>
            <a:endParaRPr lang="en-ID"/>
          </a:p>
        </p:txBody>
      </p:sp>
    </p:spTree>
    <p:extLst>
      <p:ext uri="{BB962C8B-B14F-4D97-AF65-F5344CB8AC3E}">
        <p14:creationId xmlns:p14="http://schemas.microsoft.com/office/powerpoint/2010/main" val="174840406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30_Title Slide">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802B6693-DE04-4957-A19A-DF6A05EC97E9}"/>
              </a:ext>
            </a:extLst>
          </p:cNvPr>
          <p:cNvSpPr/>
          <p:nvPr userDrawn="1"/>
        </p:nvSpPr>
        <p:spPr>
          <a:xfrm>
            <a:off x="0" y="0"/>
            <a:ext cx="4703294" cy="6858000"/>
          </a:xfrm>
          <a:prstGeom prst="rect">
            <a:avLst/>
          </a:prstGeom>
          <a:solidFill>
            <a:srgbClr val="0033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6" name="Slide Number Placeholder 5">
            <a:extLst>
              <a:ext uri="{FF2B5EF4-FFF2-40B4-BE49-F238E27FC236}">
                <a16:creationId xmlns:a16="http://schemas.microsoft.com/office/drawing/2014/main" id="{F0AA873C-9557-4EC2-9437-ED64E0C1E11A}"/>
              </a:ext>
            </a:extLst>
          </p:cNvPr>
          <p:cNvSpPr>
            <a:spLocks noGrp="1"/>
          </p:cNvSpPr>
          <p:nvPr>
            <p:ph type="sldNum" sz="quarter" idx="12"/>
          </p:nvPr>
        </p:nvSpPr>
        <p:spPr>
          <a:xfrm>
            <a:off x="9661793" y="6246564"/>
            <a:ext cx="2286918" cy="397793"/>
          </a:xfrm>
        </p:spPr>
        <p:txBody>
          <a:bodyPr/>
          <a:lstStyle/>
          <a:p>
            <a:fld id="{63E2AEF2-DE30-4869-B3A0-9E4575C7E9B1}" type="slidenum">
              <a:rPr lang="en-ID" smtClean="0"/>
              <a:t>‹#›</a:t>
            </a:fld>
            <a:endParaRPr lang="en-ID"/>
          </a:p>
        </p:txBody>
      </p:sp>
    </p:spTree>
    <p:extLst>
      <p:ext uri="{BB962C8B-B14F-4D97-AF65-F5344CB8AC3E}">
        <p14:creationId xmlns:p14="http://schemas.microsoft.com/office/powerpoint/2010/main" val="337022859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9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0AA873C-9557-4EC2-9437-ED64E0C1E11A}"/>
              </a:ext>
            </a:extLst>
          </p:cNvPr>
          <p:cNvSpPr>
            <a:spLocks noGrp="1"/>
          </p:cNvSpPr>
          <p:nvPr>
            <p:ph type="sldNum" sz="quarter" idx="12"/>
          </p:nvPr>
        </p:nvSpPr>
        <p:spPr>
          <a:xfrm>
            <a:off x="9661793" y="6246564"/>
            <a:ext cx="2286918" cy="397793"/>
          </a:xfrm>
        </p:spPr>
        <p:txBody>
          <a:bodyPr/>
          <a:lstStyle/>
          <a:p>
            <a:fld id="{63E2AEF2-DE30-4869-B3A0-9E4575C7E9B1}" type="slidenum">
              <a:rPr lang="en-ID" smtClean="0"/>
              <a:t>‹#›</a:t>
            </a:fld>
            <a:endParaRPr lang="en-ID"/>
          </a:p>
        </p:txBody>
      </p:sp>
      <p:sp>
        <p:nvSpPr>
          <p:cNvPr id="3" name="Graphic 2">
            <a:extLst>
              <a:ext uri="{FF2B5EF4-FFF2-40B4-BE49-F238E27FC236}">
                <a16:creationId xmlns:a16="http://schemas.microsoft.com/office/drawing/2014/main" id="{AA56BB2C-9205-4B90-BA1E-9C2A1D6DEF62}"/>
              </a:ext>
            </a:extLst>
          </p:cNvPr>
          <p:cNvSpPr/>
          <p:nvPr userDrawn="1"/>
        </p:nvSpPr>
        <p:spPr>
          <a:xfrm flipH="1">
            <a:off x="4752694" y="0"/>
            <a:ext cx="7439306" cy="6854532"/>
          </a:xfrm>
          <a:custGeom>
            <a:avLst/>
            <a:gdLst>
              <a:gd name="connsiteX0" fmla="*/ 4223173 w 7439306"/>
              <a:gd name="connsiteY0" fmla="*/ 0 h 6854532"/>
              <a:gd name="connsiteX1" fmla="*/ 0 w 7439306"/>
              <a:gd name="connsiteY1" fmla="*/ 0 h 6854532"/>
              <a:gd name="connsiteX2" fmla="*/ 0 w 7439306"/>
              <a:gd name="connsiteY2" fmla="*/ 6854533 h 6854532"/>
              <a:gd name="connsiteX3" fmla="*/ 7439280 w 7439306"/>
              <a:gd name="connsiteY3" fmla="*/ 6854533 h 6854532"/>
              <a:gd name="connsiteX4" fmla="*/ 4223173 w 7439306"/>
              <a:gd name="connsiteY4" fmla="*/ 0 h 68545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9306" h="6854532">
                <a:moveTo>
                  <a:pt x="4223173" y="0"/>
                </a:moveTo>
                <a:lnTo>
                  <a:pt x="0" y="0"/>
                </a:lnTo>
                <a:lnTo>
                  <a:pt x="0" y="6854533"/>
                </a:lnTo>
                <a:lnTo>
                  <a:pt x="7439280" y="6854533"/>
                </a:lnTo>
                <a:cubicBezTo>
                  <a:pt x="7450658" y="3869986"/>
                  <a:pt x="3748384" y="3349043"/>
                  <a:pt x="4223173" y="0"/>
                </a:cubicBezTo>
                <a:close/>
              </a:path>
            </a:pathLst>
          </a:custGeom>
          <a:solidFill>
            <a:schemeClr val="bg1">
              <a:lumMod val="95000"/>
            </a:schemeClr>
          </a:solidFill>
          <a:ln w="4017" cap="flat">
            <a:noFill/>
            <a:prstDash val="solid"/>
            <a:miter/>
          </a:ln>
        </p:spPr>
        <p:txBody>
          <a:bodyPr rtlCol="0" anchor="ctr"/>
          <a:lstStyle/>
          <a:p>
            <a:endParaRPr lang="en-ID" dirty="0"/>
          </a:p>
        </p:txBody>
      </p:sp>
      <p:grpSp>
        <p:nvGrpSpPr>
          <p:cNvPr id="4" name="Group 3">
            <a:extLst>
              <a:ext uri="{FF2B5EF4-FFF2-40B4-BE49-F238E27FC236}">
                <a16:creationId xmlns:a16="http://schemas.microsoft.com/office/drawing/2014/main" id="{258965BF-076D-4439-BC74-E3FB6DD9A0D8}"/>
              </a:ext>
            </a:extLst>
          </p:cNvPr>
          <p:cNvGrpSpPr/>
          <p:nvPr userDrawn="1"/>
        </p:nvGrpSpPr>
        <p:grpSpPr>
          <a:xfrm rot="5400000">
            <a:off x="10192650" y="1078832"/>
            <a:ext cx="923430" cy="1158126"/>
            <a:chOff x="9174480" y="2522220"/>
            <a:chExt cx="1173480" cy="1471728"/>
          </a:xfrm>
          <a:solidFill>
            <a:schemeClr val="bg1"/>
          </a:solidFill>
        </p:grpSpPr>
        <p:sp>
          <p:nvSpPr>
            <p:cNvPr id="5" name="Oval 4">
              <a:extLst>
                <a:ext uri="{FF2B5EF4-FFF2-40B4-BE49-F238E27FC236}">
                  <a16:creationId xmlns:a16="http://schemas.microsoft.com/office/drawing/2014/main" id="{2605499D-D997-4AFC-A9A7-1FDC0755D205}"/>
                </a:ext>
              </a:extLst>
            </p:cNvPr>
            <p:cNvSpPr/>
            <p:nvPr/>
          </p:nvSpPr>
          <p:spPr>
            <a:xfrm>
              <a:off x="9174480" y="2522220"/>
              <a:ext cx="167640" cy="1676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7" name="Oval 6">
              <a:extLst>
                <a:ext uri="{FF2B5EF4-FFF2-40B4-BE49-F238E27FC236}">
                  <a16:creationId xmlns:a16="http://schemas.microsoft.com/office/drawing/2014/main" id="{88F5F454-4414-48A7-9E7B-F92220364318}"/>
                </a:ext>
              </a:extLst>
            </p:cNvPr>
            <p:cNvSpPr/>
            <p:nvPr/>
          </p:nvSpPr>
          <p:spPr>
            <a:xfrm>
              <a:off x="9677400" y="2522220"/>
              <a:ext cx="167640" cy="1676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8" name="Oval 7">
              <a:extLst>
                <a:ext uri="{FF2B5EF4-FFF2-40B4-BE49-F238E27FC236}">
                  <a16:creationId xmlns:a16="http://schemas.microsoft.com/office/drawing/2014/main" id="{50F020B9-CA9D-48C6-BC5F-9EFF99B884D1}"/>
                </a:ext>
              </a:extLst>
            </p:cNvPr>
            <p:cNvSpPr/>
            <p:nvPr/>
          </p:nvSpPr>
          <p:spPr>
            <a:xfrm>
              <a:off x="10180320" y="2522220"/>
              <a:ext cx="167640" cy="1676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9" name="Oval 8">
              <a:extLst>
                <a:ext uri="{FF2B5EF4-FFF2-40B4-BE49-F238E27FC236}">
                  <a16:creationId xmlns:a16="http://schemas.microsoft.com/office/drawing/2014/main" id="{D4DE63B0-32DC-4121-B710-9BCDC1952AC6}"/>
                </a:ext>
              </a:extLst>
            </p:cNvPr>
            <p:cNvSpPr/>
            <p:nvPr/>
          </p:nvSpPr>
          <p:spPr>
            <a:xfrm>
              <a:off x="9174480" y="2956916"/>
              <a:ext cx="167640" cy="1676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0" name="Oval 9">
              <a:extLst>
                <a:ext uri="{FF2B5EF4-FFF2-40B4-BE49-F238E27FC236}">
                  <a16:creationId xmlns:a16="http://schemas.microsoft.com/office/drawing/2014/main" id="{AF3E83E1-DC9B-4256-8A27-7B1F23B49ED0}"/>
                </a:ext>
              </a:extLst>
            </p:cNvPr>
            <p:cNvSpPr/>
            <p:nvPr/>
          </p:nvSpPr>
          <p:spPr>
            <a:xfrm>
              <a:off x="9677400" y="2956916"/>
              <a:ext cx="167640" cy="1676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1" name="Oval 10">
              <a:extLst>
                <a:ext uri="{FF2B5EF4-FFF2-40B4-BE49-F238E27FC236}">
                  <a16:creationId xmlns:a16="http://schemas.microsoft.com/office/drawing/2014/main" id="{7AE9DBD4-1CD7-4EBE-9038-CEAD855BF8F4}"/>
                </a:ext>
              </a:extLst>
            </p:cNvPr>
            <p:cNvSpPr/>
            <p:nvPr/>
          </p:nvSpPr>
          <p:spPr>
            <a:xfrm>
              <a:off x="10180320" y="2956916"/>
              <a:ext cx="167640" cy="1676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2" name="Oval 11">
              <a:extLst>
                <a:ext uri="{FF2B5EF4-FFF2-40B4-BE49-F238E27FC236}">
                  <a16:creationId xmlns:a16="http://schemas.microsoft.com/office/drawing/2014/main" id="{0D39B71E-9CB0-458D-949B-0B8A05CDDF6A}"/>
                </a:ext>
              </a:extLst>
            </p:cNvPr>
            <p:cNvSpPr/>
            <p:nvPr/>
          </p:nvSpPr>
          <p:spPr>
            <a:xfrm>
              <a:off x="9174480" y="3391612"/>
              <a:ext cx="167640" cy="1676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3" name="Oval 12">
              <a:extLst>
                <a:ext uri="{FF2B5EF4-FFF2-40B4-BE49-F238E27FC236}">
                  <a16:creationId xmlns:a16="http://schemas.microsoft.com/office/drawing/2014/main" id="{37018830-489C-44F4-9D4E-B4ECA800EF64}"/>
                </a:ext>
              </a:extLst>
            </p:cNvPr>
            <p:cNvSpPr/>
            <p:nvPr/>
          </p:nvSpPr>
          <p:spPr>
            <a:xfrm>
              <a:off x="9677400" y="3391612"/>
              <a:ext cx="167640" cy="1676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4" name="Oval 13">
              <a:extLst>
                <a:ext uri="{FF2B5EF4-FFF2-40B4-BE49-F238E27FC236}">
                  <a16:creationId xmlns:a16="http://schemas.microsoft.com/office/drawing/2014/main" id="{646FB1F0-52B3-44C0-9696-2FACAC98CCFC}"/>
                </a:ext>
              </a:extLst>
            </p:cNvPr>
            <p:cNvSpPr/>
            <p:nvPr/>
          </p:nvSpPr>
          <p:spPr>
            <a:xfrm>
              <a:off x="10180320" y="3391612"/>
              <a:ext cx="167640" cy="1676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5" name="Oval 14">
              <a:extLst>
                <a:ext uri="{FF2B5EF4-FFF2-40B4-BE49-F238E27FC236}">
                  <a16:creationId xmlns:a16="http://schemas.microsoft.com/office/drawing/2014/main" id="{A730D712-0CDC-4AA2-A65B-C74EFDA72863}"/>
                </a:ext>
              </a:extLst>
            </p:cNvPr>
            <p:cNvSpPr/>
            <p:nvPr/>
          </p:nvSpPr>
          <p:spPr>
            <a:xfrm>
              <a:off x="9174480" y="3826308"/>
              <a:ext cx="167640" cy="1676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6" name="Oval 15">
              <a:extLst>
                <a:ext uri="{FF2B5EF4-FFF2-40B4-BE49-F238E27FC236}">
                  <a16:creationId xmlns:a16="http://schemas.microsoft.com/office/drawing/2014/main" id="{7BF5BF08-565E-466B-A45F-F8CA723FB3B8}"/>
                </a:ext>
              </a:extLst>
            </p:cNvPr>
            <p:cNvSpPr/>
            <p:nvPr/>
          </p:nvSpPr>
          <p:spPr>
            <a:xfrm>
              <a:off x="9677400" y="3826308"/>
              <a:ext cx="167640" cy="1676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7" name="Oval 16">
              <a:extLst>
                <a:ext uri="{FF2B5EF4-FFF2-40B4-BE49-F238E27FC236}">
                  <a16:creationId xmlns:a16="http://schemas.microsoft.com/office/drawing/2014/main" id="{A45A792E-FACD-4E8A-92F3-B4A10C870C0B}"/>
                </a:ext>
              </a:extLst>
            </p:cNvPr>
            <p:cNvSpPr/>
            <p:nvPr/>
          </p:nvSpPr>
          <p:spPr>
            <a:xfrm>
              <a:off x="10180320" y="3826308"/>
              <a:ext cx="167640" cy="1676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grpSp>
        <p:nvGrpSpPr>
          <p:cNvPr id="18" name="Group 17">
            <a:extLst>
              <a:ext uri="{FF2B5EF4-FFF2-40B4-BE49-F238E27FC236}">
                <a16:creationId xmlns:a16="http://schemas.microsoft.com/office/drawing/2014/main" id="{C16580A5-C191-41AF-8A73-9AB2B7FC8F23}"/>
              </a:ext>
            </a:extLst>
          </p:cNvPr>
          <p:cNvGrpSpPr/>
          <p:nvPr userDrawn="1"/>
        </p:nvGrpSpPr>
        <p:grpSpPr>
          <a:xfrm rot="5400000">
            <a:off x="1673145" y="1366984"/>
            <a:ext cx="923430" cy="1158126"/>
            <a:chOff x="9174480" y="2522220"/>
            <a:chExt cx="1173480" cy="1471728"/>
          </a:xfrm>
          <a:solidFill>
            <a:schemeClr val="bg1">
              <a:lumMod val="95000"/>
            </a:schemeClr>
          </a:solidFill>
        </p:grpSpPr>
        <p:sp>
          <p:nvSpPr>
            <p:cNvPr id="19" name="Oval 18">
              <a:extLst>
                <a:ext uri="{FF2B5EF4-FFF2-40B4-BE49-F238E27FC236}">
                  <a16:creationId xmlns:a16="http://schemas.microsoft.com/office/drawing/2014/main" id="{7AF3AD19-0FDE-403E-B6B7-089C09F8B66A}"/>
                </a:ext>
              </a:extLst>
            </p:cNvPr>
            <p:cNvSpPr/>
            <p:nvPr/>
          </p:nvSpPr>
          <p:spPr>
            <a:xfrm>
              <a:off x="9174480" y="2522220"/>
              <a:ext cx="167640" cy="1676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0" name="Oval 19">
              <a:extLst>
                <a:ext uri="{FF2B5EF4-FFF2-40B4-BE49-F238E27FC236}">
                  <a16:creationId xmlns:a16="http://schemas.microsoft.com/office/drawing/2014/main" id="{4B6B4C4A-3055-4A4A-97F8-A2F0E0C38754}"/>
                </a:ext>
              </a:extLst>
            </p:cNvPr>
            <p:cNvSpPr/>
            <p:nvPr/>
          </p:nvSpPr>
          <p:spPr>
            <a:xfrm>
              <a:off x="9677400" y="2522220"/>
              <a:ext cx="167640" cy="1676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21" name="Oval 20">
              <a:extLst>
                <a:ext uri="{FF2B5EF4-FFF2-40B4-BE49-F238E27FC236}">
                  <a16:creationId xmlns:a16="http://schemas.microsoft.com/office/drawing/2014/main" id="{8F0037B0-DC50-4C9C-A7B1-F3474270E8C1}"/>
                </a:ext>
              </a:extLst>
            </p:cNvPr>
            <p:cNvSpPr/>
            <p:nvPr/>
          </p:nvSpPr>
          <p:spPr>
            <a:xfrm>
              <a:off x="10180320" y="2522220"/>
              <a:ext cx="167640" cy="1676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2" name="Oval 21">
              <a:extLst>
                <a:ext uri="{FF2B5EF4-FFF2-40B4-BE49-F238E27FC236}">
                  <a16:creationId xmlns:a16="http://schemas.microsoft.com/office/drawing/2014/main" id="{FAE20471-C701-477E-95E7-69DD0AF72368}"/>
                </a:ext>
              </a:extLst>
            </p:cNvPr>
            <p:cNvSpPr/>
            <p:nvPr/>
          </p:nvSpPr>
          <p:spPr>
            <a:xfrm>
              <a:off x="9174480" y="2956916"/>
              <a:ext cx="167640" cy="1676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3" name="Oval 22">
              <a:extLst>
                <a:ext uri="{FF2B5EF4-FFF2-40B4-BE49-F238E27FC236}">
                  <a16:creationId xmlns:a16="http://schemas.microsoft.com/office/drawing/2014/main" id="{67BD467B-26BB-40E6-AA68-298FA3FD6DB7}"/>
                </a:ext>
              </a:extLst>
            </p:cNvPr>
            <p:cNvSpPr/>
            <p:nvPr/>
          </p:nvSpPr>
          <p:spPr>
            <a:xfrm>
              <a:off x="9677400" y="2956916"/>
              <a:ext cx="167640" cy="1676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4" name="Oval 23">
              <a:extLst>
                <a:ext uri="{FF2B5EF4-FFF2-40B4-BE49-F238E27FC236}">
                  <a16:creationId xmlns:a16="http://schemas.microsoft.com/office/drawing/2014/main" id="{DC7F25C2-3F75-4BC6-ABAB-12847769D10A}"/>
                </a:ext>
              </a:extLst>
            </p:cNvPr>
            <p:cNvSpPr/>
            <p:nvPr/>
          </p:nvSpPr>
          <p:spPr>
            <a:xfrm>
              <a:off x="10180320" y="2956916"/>
              <a:ext cx="167640" cy="1676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5" name="Oval 24">
              <a:extLst>
                <a:ext uri="{FF2B5EF4-FFF2-40B4-BE49-F238E27FC236}">
                  <a16:creationId xmlns:a16="http://schemas.microsoft.com/office/drawing/2014/main" id="{9476D372-1ED6-421B-993D-218D1C66F90C}"/>
                </a:ext>
              </a:extLst>
            </p:cNvPr>
            <p:cNvSpPr/>
            <p:nvPr/>
          </p:nvSpPr>
          <p:spPr>
            <a:xfrm>
              <a:off x="9174480" y="3391612"/>
              <a:ext cx="167640" cy="1676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6" name="Oval 25">
              <a:extLst>
                <a:ext uri="{FF2B5EF4-FFF2-40B4-BE49-F238E27FC236}">
                  <a16:creationId xmlns:a16="http://schemas.microsoft.com/office/drawing/2014/main" id="{F24C2B1C-4F82-404D-8C8E-93544594152F}"/>
                </a:ext>
              </a:extLst>
            </p:cNvPr>
            <p:cNvSpPr/>
            <p:nvPr/>
          </p:nvSpPr>
          <p:spPr>
            <a:xfrm>
              <a:off x="9677400" y="3391612"/>
              <a:ext cx="167640" cy="1676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7" name="Oval 26">
              <a:extLst>
                <a:ext uri="{FF2B5EF4-FFF2-40B4-BE49-F238E27FC236}">
                  <a16:creationId xmlns:a16="http://schemas.microsoft.com/office/drawing/2014/main" id="{9ED2C87E-8A3F-4755-AD20-30E28005EE55}"/>
                </a:ext>
              </a:extLst>
            </p:cNvPr>
            <p:cNvSpPr/>
            <p:nvPr/>
          </p:nvSpPr>
          <p:spPr>
            <a:xfrm>
              <a:off x="10180320" y="3391612"/>
              <a:ext cx="167640" cy="1676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8" name="Oval 27">
              <a:extLst>
                <a:ext uri="{FF2B5EF4-FFF2-40B4-BE49-F238E27FC236}">
                  <a16:creationId xmlns:a16="http://schemas.microsoft.com/office/drawing/2014/main" id="{5CDFCA58-1B67-40DB-AA9E-A11AF9529E76}"/>
                </a:ext>
              </a:extLst>
            </p:cNvPr>
            <p:cNvSpPr/>
            <p:nvPr/>
          </p:nvSpPr>
          <p:spPr>
            <a:xfrm>
              <a:off x="9174480" y="3826308"/>
              <a:ext cx="167640" cy="1676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9" name="Oval 28">
              <a:extLst>
                <a:ext uri="{FF2B5EF4-FFF2-40B4-BE49-F238E27FC236}">
                  <a16:creationId xmlns:a16="http://schemas.microsoft.com/office/drawing/2014/main" id="{A41A9381-41D8-4489-8CEC-80654666AF67}"/>
                </a:ext>
              </a:extLst>
            </p:cNvPr>
            <p:cNvSpPr/>
            <p:nvPr/>
          </p:nvSpPr>
          <p:spPr>
            <a:xfrm>
              <a:off x="9677400" y="3826308"/>
              <a:ext cx="167640" cy="1676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0" name="Oval 29">
              <a:extLst>
                <a:ext uri="{FF2B5EF4-FFF2-40B4-BE49-F238E27FC236}">
                  <a16:creationId xmlns:a16="http://schemas.microsoft.com/office/drawing/2014/main" id="{1EE099A2-2FB4-4603-A59F-D296BA355567}"/>
                </a:ext>
              </a:extLst>
            </p:cNvPr>
            <p:cNvSpPr/>
            <p:nvPr/>
          </p:nvSpPr>
          <p:spPr>
            <a:xfrm>
              <a:off x="10180320" y="3826308"/>
              <a:ext cx="167640" cy="1676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Tree>
    <p:extLst>
      <p:ext uri="{BB962C8B-B14F-4D97-AF65-F5344CB8AC3E}">
        <p14:creationId xmlns:p14="http://schemas.microsoft.com/office/powerpoint/2010/main" val="397988470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54E69688-5424-44C1-AD43-4856DB7BA49F}"/>
              </a:ext>
            </a:extLst>
          </p:cNvPr>
          <p:cNvSpPr>
            <a:spLocks noGrp="1"/>
          </p:cNvSpPr>
          <p:nvPr>
            <p:ph type="pic" sz="quarter" idx="13"/>
          </p:nvPr>
        </p:nvSpPr>
        <p:spPr>
          <a:xfrm>
            <a:off x="0" y="0"/>
            <a:ext cx="12192000" cy="6153149"/>
          </a:xfrm>
        </p:spPr>
        <p:txBody>
          <a:bodyPr>
            <a:normAutofit/>
          </a:bodyPr>
          <a:lstStyle>
            <a:lvl1pPr>
              <a:defRPr sz="2000"/>
            </a:lvl1pPr>
          </a:lstStyle>
          <a:p>
            <a:endParaRPr lang="en-ID"/>
          </a:p>
        </p:txBody>
      </p:sp>
      <p:sp>
        <p:nvSpPr>
          <p:cNvPr id="6" name="Slide Number Placeholder 5">
            <a:extLst>
              <a:ext uri="{FF2B5EF4-FFF2-40B4-BE49-F238E27FC236}">
                <a16:creationId xmlns:a16="http://schemas.microsoft.com/office/drawing/2014/main" id="{F0AA873C-9557-4EC2-9437-ED64E0C1E11A}"/>
              </a:ext>
            </a:extLst>
          </p:cNvPr>
          <p:cNvSpPr>
            <a:spLocks noGrp="1"/>
          </p:cNvSpPr>
          <p:nvPr>
            <p:ph type="sldNum" sz="quarter" idx="12"/>
          </p:nvPr>
        </p:nvSpPr>
        <p:spPr>
          <a:xfrm>
            <a:off x="9661793" y="6246564"/>
            <a:ext cx="2286918" cy="397793"/>
          </a:xfrm>
        </p:spPr>
        <p:txBody>
          <a:bodyPr/>
          <a:lstStyle/>
          <a:p>
            <a:fld id="{63E2AEF2-DE30-4869-B3A0-9E4575C7E9B1}" type="slidenum">
              <a:rPr lang="en-ID" smtClean="0"/>
              <a:t>‹#›</a:t>
            </a:fld>
            <a:endParaRPr lang="en-ID"/>
          </a:p>
        </p:txBody>
      </p:sp>
    </p:spTree>
    <p:extLst>
      <p:ext uri="{BB962C8B-B14F-4D97-AF65-F5344CB8AC3E}">
        <p14:creationId xmlns:p14="http://schemas.microsoft.com/office/powerpoint/2010/main" val="367749039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4_Title Slide">
    <p:bg>
      <p:bgPr>
        <a:solidFill>
          <a:srgbClr val="570E94"/>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27AC1DF2-3D22-4F36-8F1B-95CFF324A1F5}"/>
              </a:ext>
            </a:extLst>
          </p:cNvPr>
          <p:cNvSpPr>
            <a:spLocks noGrp="1"/>
          </p:cNvSpPr>
          <p:nvPr>
            <p:ph type="pic" sz="quarter" idx="13"/>
          </p:nvPr>
        </p:nvSpPr>
        <p:spPr>
          <a:xfrm>
            <a:off x="1970097" y="1768405"/>
            <a:ext cx="2685030" cy="2685030"/>
          </a:xfrm>
          <a:custGeom>
            <a:avLst/>
            <a:gdLst>
              <a:gd name="connsiteX0" fmla="*/ 447514 w 2685030"/>
              <a:gd name="connsiteY0" fmla="*/ 0 h 2685030"/>
              <a:gd name="connsiteX1" fmla="*/ 2237516 w 2685030"/>
              <a:gd name="connsiteY1" fmla="*/ 0 h 2685030"/>
              <a:gd name="connsiteX2" fmla="*/ 2685030 w 2685030"/>
              <a:gd name="connsiteY2" fmla="*/ 447514 h 2685030"/>
              <a:gd name="connsiteX3" fmla="*/ 2685030 w 2685030"/>
              <a:gd name="connsiteY3" fmla="*/ 2237516 h 2685030"/>
              <a:gd name="connsiteX4" fmla="*/ 2237516 w 2685030"/>
              <a:gd name="connsiteY4" fmla="*/ 2685030 h 2685030"/>
              <a:gd name="connsiteX5" fmla="*/ 447514 w 2685030"/>
              <a:gd name="connsiteY5" fmla="*/ 2685030 h 2685030"/>
              <a:gd name="connsiteX6" fmla="*/ 0 w 2685030"/>
              <a:gd name="connsiteY6" fmla="*/ 2237516 h 2685030"/>
              <a:gd name="connsiteX7" fmla="*/ 0 w 2685030"/>
              <a:gd name="connsiteY7" fmla="*/ 447514 h 2685030"/>
              <a:gd name="connsiteX8" fmla="*/ 447514 w 2685030"/>
              <a:gd name="connsiteY8" fmla="*/ 0 h 2685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85030" h="2685030">
                <a:moveTo>
                  <a:pt x="447514" y="0"/>
                </a:moveTo>
                <a:lnTo>
                  <a:pt x="2237516" y="0"/>
                </a:lnTo>
                <a:cubicBezTo>
                  <a:pt x="2484671" y="0"/>
                  <a:pt x="2685030" y="200359"/>
                  <a:pt x="2685030" y="447514"/>
                </a:cubicBezTo>
                <a:lnTo>
                  <a:pt x="2685030" y="2237516"/>
                </a:lnTo>
                <a:cubicBezTo>
                  <a:pt x="2685030" y="2484671"/>
                  <a:pt x="2484671" y="2685030"/>
                  <a:pt x="2237516" y="2685030"/>
                </a:cubicBezTo>
                <a:lnTo>
                  <a:pt x="447514" y="2685030"/>
                </a:lnTo>
                <a:cubicBezTo>
                  <a:pt x="200359" y="2685030"/>
                  <a:pt x="0" y="2484671"/>
                  <a:pt x="0" y="2237516"/>
                </a:cubicBezTo>
                <a:lnTo>
                  <a:pt x="0" y="447514"/>
                </a:lnTo>
                <a:cubicBezTo>
                  <a:pt x="0" y="200359"/>
                  <a:pt x="200359" y="0"/>
                  <a:pt x="447514" y="0"/>
                </a:cubicBezTo>
                <a:close/>
              </a:path>
            </a:pathLst>
          </a:custGeom>
          <a:pattFill prst="pct5">
            <a:fgClr>
              <a:schemeClr val="accent1"/>
            </a:fgClr>
            <a:bgClr>
              <a:schemeClr val="bg1"/>
            </a:bgClr>
          </a:pattFill>
          <a:ln w="85725">
            <a:solidFill>
              <a:srgbClr val="FF9900"/>
            </a:solidFill>
          </a:ln>
        </p:spPr>
        <p:txBody>
          <a:bodyPr wrap="square">
            <a:noAutofit/>
          </a:bodyPr>
          <a:lstStyle>
            <a:lvl1pPr>
              <a:defRPr sz="2000"/>
            </a:lvl1pPr>
          </a:lstStyle>
          <a:p>
            <a:endParaRPr lang="en-ID"/>
          </a:p>
        </p:txBody>
      </p:sp>
      <p:sp>
        <p:nvSpPr>
          <p:cNvPr id="6" name="Slide Number Placeholder 5">
            <a:extLst>
              <a:ext uri="{FF2B5EF4-FFF2-40B4-BE49-F238E27FC236}">
                <a16:creationId xmlns:a16="http://schemas.microsoft.com/office/drawing/2014/main" id="{F0AA873C-9557-4EC2-9437-ED64E0C1E11A}"/>
              </a:ext>
            </a:extLst>
          </p:cNvPr>
          <p:cNvSpPr>
            <a:spLocks noGrp="1"/>
          </p:cNvSpPr>
          <p:nvPr>
            <p:ph type="sldNum" sz="quarter" idx="12"/>
          </p:nvPr>
        </p:nvSpPr>
        <p:spPr>
          <a:xfrm>
            <a:off x="9661793" y="6246564"/>
            <a:ext cx="2286918" cy="397793"/>
          </a:xfrm>
        </p:spPr>
        <p:txBody>
          <a:bodyPr/>
          <a:lstStyle/>
          <a:p>
            <a:fld id="{63E2AEF2-DE30-4869-B3A0-9E4575C7E9B1}" type="slidenum">
              <a:rPr lang="en-ID" smtClean="0"/>
              <a:t>‹#›</a:t>
            </a:fld>
            <a:endParaRPr lang="en-ID"/>
          </a:p>
        </p:txBody>
      </p:sp>
      <p:sp>
        <p:nvSpPr>
          <p:cNvPr id="3" name="Rectangle: Rounded Corners 2">
            <a:extLst>
              <a:ext uri="{FF2B5EF4-FFF2-40B4-BE49-F238E27FC236}">
                <a16:creationId xmlns:a16="http://schemas.microsoft.com/office/drawing/2014/main" id="{4241CC6B-5616-483D-8C4E-A6C8C2BBF1B9}"/>
              </a:ext>
            </a:extLst>
          </p:cNvPr>
          <p:cNvSpPr/>
          <p:nvPr userDrawn="1"/>
        </p:nvSpPr>
        <p:spPr>
          <a:xfrm>
            <a:off x="6370592" y="914401"/>
            <a:ext cx="7390678" cy="4978400"/>
          </a:xfrm>
          <a:prstGeom prst="roundRect">
            <a:avLst/>
          </a:prstGeom>
          <a:noFill/>
          <a:ln w="25400">
            <a:solidFill>
              <a:srgbClr val="99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Tree>
    <p:extLst>
      <p:ext uri="{BB962C8B-B14F-4D97-AF65-F5344CB8AC3E}">
        <p14:creationId xmlns:p14="http://schemas.microsoft.com/office/powerpoint/2010/main" val="34972364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6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0AA873C-9557-4EC2-9437-ED64E0C1E11A}"/>
              </a:ext>
            </a:extLst>
          </p:cNvPr>
          <p:cNvSpPr>
            <a:spLocks noGrp="1"/>
          </p:cNvSpPr>
          <p:nvPr>
            <p:ph type="sldNum" sz="quarter" idx="12"/>
          </p:nvPr>
        </p:nvSpPr>
        <p:spPr>
          <a:xfrm>
            <a:off x="9661793" y="6246564"/>
            <a:ext cx="2286918" cy="397793"/>
          </a:xfrm>
        </p:spPr>
        <p:txBody>
          <a:bodyPr/>
          <a:lstStyle/>
          <a:p>
            <a:fld id="{63E2AEF2-DE30-4869-B3A0-9E4575C7E9B1}" type="slidenum">
              <a:rPr lang="en-ID" smtClean="0"/>
              <a:t>‹#›</a:t>
            </a:fld>
            <a:endParaRPr lang="en-ID"/>
          </a:p>
        </p:txBody>
      </p:sp>
      <p:sp>
        <p:nvSpPr>
          <p:cNvPr id="4" name="Freeform: Shape 3">
            <a:extLst>
              <a:ext uri="{FF2B5EF4-FFF2-40B4-BE49-F238E27FC236}">
                <a16:creationId xmlns:a16="http://schemas.microsoft.com/office/drawing/2014/main" id="{DC2B2982-E2BF-4FA2-B452-DB9405639087}"/>
              </a:ext>
            </a:extLst>
          </p:cNvPr>
          <p:cNvSpPr/>
          <p:nvPr userDrawn="1"/>
        </p:nvSpPr>
        <p:spPr>
          <a:xfrm>
            <a:off x="7443358" y="0"/>
            <a:ext cx="4748643" cy="6858000"/>
          </a:xfrm>
          <a:custGeom>
            <a:avLst/>
            <a:gdLst>
              <a:gd name="connsiteX0" fmla="*/ 2073047 w 4748643"/>
              <a:gd name="connsiteY0" fmla="*/ 0 h 6858000"/>
              <a:gd name="connsiteX1" fmla="*/ 4748643 w 4748643"/>
              <a:gd name="connsiteY1" fmla="*/ 0 h 6858000"/>
              <a:gd name="connsiteX2" fmla="*/ 4748643 w 4748643"/>
              <a:gd name="connsiteY2" fmla="*/ 6858000 h 6858000"/>
              <a:gd name="connsiteX3" fmla="*/ 384157 w 4748643"/>
              <a:gd name="connsiteY3" fmla="*/ 6858000 h 6858000"/>
              <a:gd name="connsiteX4" fmla="*/ 383775 w 4748643"/>
              <a:gd name="connsiteY4" fmla="*/ 6857030 h 6858000"/>
              <a:gd name="connsiteX5" fmla="*/ 0 w 4748643"/>
              <a:gd name="connsiteY5" fmla="*/ 4682420 h 6858000"/>
              <a:gd name="connsiteX6" fmla="*/ 2072081 w 4748643"/>
              <a:gd name="connsiteY6" fmla="*/ 83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48643" h="6858000">
                <a:moveTo>
                  <a:pt x="2073047" y="0"/>
                </a:moveTo>
                <a:lnTo>
                  <a:pt x="4748643" y="0"/>
                </a:lnTo>
                <a:lnTo>
                  <a:pt x="4748643" y="6858000"/>
                </a:lnTo>
                <a:lnTo>
                  <a:pt x="384157" y="6858000"/>
                </a:lnTo>
                <a:lnTo>
                  <a:pt x="383775" y="6857030"/>
                </a:lnTo>
                <a:cubicBezTo>
                  <a:pt x="135497" y="6178952"/>
                  <a:pt x="0" y="5446510"/>
                  <a:pt x="0" y="4682420"/>
                </a:cubicBezTo>
                <a:cubicBezTo>
                  <a:pt x="0" y="2826775"/>
                  <a:pt x="799158" y="1157782"/>
                  <a:pt x="2072081" y="837"/>
                </a:cubicBezTo>
                <a:close/>
              </a:path>
            </a:pathLst>
          </a:cu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sp>
        <p:nvSpPr>
          <p:cNvPr id="5" name="Oval 4">
            <a:extLst>
              <a:ext uri="{FF2B5EF4-FFF2-40B4-BE49-F238E27FC236}">
                <a16:creationId xmlns:a16="http://schemas.microsoft.com/office/drawing/2014/main" id="{858C95C3-A3C8-4A8F-AD86-45C295B1D81A}"/>
              </a:ext>
            </a:extLst>
          </p:cNvPr>
          <p:cNvSpPr/>
          <p:nvPr userDrawn="1"/>
        </p:nvSpPr>
        <p:spPr>
          <a:xfrm>
            <a:off x="6657111" y="1179576"/>
            <a:ext cx="3379919" cy="3379919"/>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pic>
        <p:nvPicPr>
          <p:cNvPr id="2" name="Picture 1"/>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234315" y="190500"/>
            <a:ext cx="2263429" cy="522732"/>
          </a:xfrm>
          <a:prstGeom prst="rect">
            <a:avLst/>
          </a:prstGeom>
        </p:spPr>
      </p:pic>
    </p:spTree>
    <p:extLst>
      <p:ext uri="{BB962C8B-B14F-4D97-AF65-F5344CB8AC3E}">
        <p14:creationId xmlns:p14="http://schemas.microsoft.com/office/powerpoint/2010/main" val="332559910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54E69688-5424-44C1-AD43-4856DB7BA49F}"/>
              </a:ext>
            </a:extLst>
          </p:cNvPr>
          <p:cNvSpPr>
            <a:spLocks noGrp="1"/>
          </p:cNvSpPr>
          <p:nvPr>
            <p:ph type="pic" sz="quarter" idx="13"/>
          </p:nvPr>
        </p:nvSpPr>
        <p:spPr>
          <a:xfrm>
            <a:off x="6212114" y="0"/>
            <a:ext cx="5979886" cy="6858000"/>
          </a:xfrm>
          <a:pattFill prst="pct5">
            <a:fgClr>
              <a:schemeClr val="accent1"/>
            </a:fgClr>
            <a:bgClr>
              <a:schemeClr val="bg1"/>
            </a:bgClr>
          </a:pattFill>
        </p:spPr>
        <p:txBody>
          <a:bodyPr>
            <a:normAutofit/>
          </a:bodyPr>
          <a:lstStyle>
            <a:lvl1pPr>
              <a:defRPr sz="2000"/>
            </a:lvl1pPr>
          </a:lstStyle>
          <a:p>
            <a:endParaRPr lang="en-ID"/>
          </a:p>
        </p:txBody>
      </p:sp>
      <p:sp>
        <p:nvSpPr>
          <p:cNvPr id="6" name="Slide Number Placeholder 5">
            <a:extLst>
              <a:ext uri="{FF2B5EF4-FFF2-40B4-BE49-F238E27FC236}">
                <a16:creationId xmlns:a16="http://schemas.microsoft.com/office/drawing/2014/main" id="{F0AA873C-9557-4EC2-9437-ED64E0C1E11A}"/>
              </a:ext>
            </a:extLst>
          </p:cNvPr>
          <p:cNvSpPr>
            <a:spLocks noGrp="1"/>
          </p:cNvSpPr>
          <p:nvPr>
            <p:ph type="sldNum" sz="quarter" idx="12"/>
          </p:nvPr>
        </p:nvSpPr>
        <p:spPr>
          <a:xfrm>
            <a:off x="9661793" y="6246564"/>
            <a:ext cx="2286918" cy="397793"/>
          </a:xfrm>
        </p:spPr>
        <p:txBody>
          <a:bodyPr/>
          <a:lstStyle/>
          <a:p>
            <a:fld id="{63E2AEF2-DE30-4869-B3A0-9E4575C7E9B1}" type="slidenum">
              <a:rPr lang="en-ID" smtClean="0"/>
              <a:t>‹#›</a:t>
            </a:fld>
            <a:endParaRPr lang="en-ID"/>
          </a:p>
        </p:txBody>
      </p:sp>
    </p:spTree>
    <p:extLst>
      <p:ext uri="{BB962C8B-B14F-4D97-AF65-F5344CB8AC3E}">
        <p14:creationId xmlns:p14="http://schemas.microsoft.com/office/powerpoint/2010/main" val="285303687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54E69688-5424-44C1-AD43-4856DB7BA49F}"/>
              </a:ext>
            </a:extLst>
          </p:cNvPr>
          <p:cNvSpPr>
            <a:spLocks noGrp="1"/>
          </p:cNvSpPr>
          <p:nvPr>
            <p:ph type="pic" sz="quarter" idx="13"/>
          </p:nvPr>
        </p:nvSpPr>
        <p:spPr>
          <a:xfrm>
            <a:off x="0" y="0"/>
            <a:ext cx="12192000" cy="6858000"/>
          </a:xfrm>
        </p:spPr>
        <p:txBody>
          <a:bodyPr>
            <a:normAutofit/>
          </a:bodyPr>
          <a:lstStyle>
            <a:lvl1pPr>
              <a:defRPr sz="2000"/>
            </a:lvl1pPr>
          </a:lstStyle>
          <a:p>
            <a:endParaRPr lang="en-ID"/>
          </a:p>
        </p:txBody>
      </p:sp>
      <p:sp>
        <p:nvSpPr>
          <p:cNvPr id="6" name="Slide Number Placeholder 5">
            <a:extLst>
              <a:ext uri="{FF2B5EF4-FFF2-40B4-BE49-F238E27FC236}">
                <a16:creationId xmlns:a16="http://schemas.microsoft.com/office/drawing/2014/main" id="{F0AA873C-9557-4EC2-9437-ED64E0C1E11A}"/>
              </a:ext>
            </a:extLst>
          </p:cNvPr>
          <p:cNvSpPr>
            <a:spLocks noGrp="1"/>
          </p:cNvSpPr>
          <p:nvPr>
            <p:ph type="sldNum" sz="quarter" idx="12"/>
          </p:nvPr>
        </p:nvSpPr>
        <p:spPr>
          <a:xfrm>
            <a:off x="9661793" y="6246564"/>
            <a:ext cx="2286918" cy="397793"/>
          </a:xfrm>
        </p:spPr>
        <p:txBody>
          <a:bodyPr/>
          <a:lstStyle/>
          <a:p>
            <a:fld id="{63E2AEF2-DE30-4869-B3A0-9E4575C7E9B1}" type="slidenum">
              <a:rPr lang="en-ID" smtClean="0"/>
              <a:t>‹#›</a:t>
            </a:fld>
            <a:endParaRPr lang="en-ID"/>
          </a:p>
        </p:txBody>
      </p:sp>
    </p:spTree>
    <p:extLst>
      <p:ext uri="{BB962C8B-B14F-4D97-AF65-F5344CB8AC3E}">
        <p14:creationId xmlns:p14="http://schemas.microsoft.com/office/powerpoint/2010/main" val="13071247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7_Title Slide">
    <p:spTree>
      <p:nvGrpSpPr>
        <p:cNvPr id="1" name=""/>
        <p:cNvGrpSpPr/>
        <p:nvPr/>
      </p:nvGrpSpPr>
      <p:grpSpPr>
        <a:xfrm>
          <a:off x="0" y="0"/>
          <a:ext cx="0" cy="0"/>
          <a:chOff x="0" y="0"/>
          <a:chExt cx="0" cy="0"/>
        </a:xfrm>
      </p:grpSpPr>
      <p:sp>
        <p:nvSpPr>
          <p:cNvPr id="7" name="Oval 6">
            <a:extLst>
              <a:ext uri="{FF2B5EF4-FFF2-40B4-BE49-F238E27FC236}">
                <a16:creationId xmlns:a16="http://schemas.microsoft.com/office/drawing/2014/main" id="{62E7FF52-4475-4AEF-8B3E-2CDE93525F7F}"/>
              </a:ext>
            </a:extLst>
          </p:cNvPr>
          <p:cNvSpPr/>
          <p:nvPr userDrawn="1"/>
        </p:nvSpPr>
        <p:spPr>
          <a:xfrm>
            <a:off x="7169495" y="643956"/>
            <a:ext cx="4007004" cy="4007004"/>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6" name="Slide Number Placeholder 5">
            <a:extLst>
              <a:ext uri="{FF2B5EF4-FFF2-40B4-BE49-F238E27FC236}">
                <a16:creationId xmlns:a16="http://schemas.microsoft.com/office/drawing/2014/main" id="{F0AA873C-9557-4EC2-9437-ED64E0C1E11A}"/>
              </a:ext>
            </a:extLst>
          </p:cNvPr>
          <p:cNvSpPr>
            <a:spLocks noGrp="1"/>
          </p:cNvSpPr>
          <p:nvPr>
            <p:ph type="sldNum" sz="quarter" idx="12"/>
          </p:nvPr>
        </p:nvSpPr>
        <p:spPr>
          <a:xfrm>
            <a:off x="9661793" y="6246564"/>
            <a:ext cx="2286918" cy="397793"/>
          </a:xfrm>
        </p:spPr>
        <p:txBody>
          <a:bodyPr/>
          <a:lstStyle/>
          <a:p>
            <a:fld id="{63E2AEF2-DE30-4869-B3A0-9E4575C7E9B1}" type="slidenum">
              <a:rPr lang="en-ID" smtClean="0"/>
              <a:t>‹#›</a:t>
            </a:fld>
            <a:endParaRPr lang="en-ID"/>
          </a:p>
        </p:txBody>
      </p:sp>
      <p:sp>
        <p:nvSpPr>
          <p:cNvPr id="10" name="Picture Placeholder 9">
            <a:extLst>
              <a:ext uri="{FF2B5EF4-FFF2-40B4-BE49-F238E27FC236}">
                <a16:creationId xmlns:a16="http://schemas.microsoft.com/office/drawing/2014/main" id="{F0340E1A-A9DA-46B2-ABF7-0BACC8C2F125}"/>
              </a:ext>
            </a:extLst>
          </p:cNvPr>
          <p:cNvSpPr>
            <a:spLocks noGrp="1"/>
          </p:cNvSpPr>
          <p:nvPr>
            <p:ph type="pic" sz="quarter" idx="13"/>
          </p:nvPr>
        </p:nvSpPr>
        <p:spPr>
          <a:xfrm>
            <a:off x="7095025" y="643956"/>
            <a:ext cx="3707806" cy="3707806"/>
          </a:xfrm>
          <a:custGeom>
            <a:avLst/>
            <a:gdLst>
              <a:gd name="connsiteX0" fmla="*/ 1853903 w 3707806"/>
              <a:gd name="connsiteY0" fmla="*/ 0 h 3707806"/>
              <a:gd name="connsiteX1" fmla="*/ 3707806 w 3707806"/>
              <a:gd name="connsiteY1" fmla="*/ 1853903 h 3707806"/>
              <a:gd name="connsiteX2" fmla="*/ 1853903 w 3707806"/>
              <a:gd name="connsiteY2" fmla="*/ 3707806 h 3707806"/>
              <a:gd name="connsiteX3" fmla="*/ 0 w 3707806"/>
              <a:gd name="connsiteY3" fmla="*/ 1853903 h 3707806"/>
              <a:gd name="connsiteX4" fmla="*/ 1853903 w 3707806"/>
              <a:gd name="connsiteY4" fmla="*/ 0 h 37078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07806" h="3707806">
                <a:moveTo>
                  <a:pt x="1853903" y="0"/>
                </a:moveTo>
                <a:cubicBezTo>
                  <a:pt x="2877785" y="0"/>
                  <a:pt x="3707806" y="830021"/>
                  <a:pt x="3707806" y="1853903"/>
                </a:cubicBezTo>
                <a:cubicBezTo>
                  <a:pt x="3707806" y="2877785"/>
                  <a:pt x="2877785" y="3707806"/>
                  <a:pt x="1853903" y="3707806"/>
                </a:cubicBezTo>
                <a:cubicBezTo>
                  <a:pt x="830021" y="3707806"/>
                  <a:pt x="0" y="2877785"/>
                  <a:pt x="0" y="1853903"/>
                </a:cubicBezTo>
                <a:cubicBezTo>
                  <a:pt x="0" y="830021"/>
                  <a:pt x="830021" y="0"/>
                  <a:pt x="1853903" y="0"/>
                </a:cubicBezTo>
                <a:close/>
              </a:path>
            </a:pathLst>
          </a:custGeom>
          <a:pattFill prst="pct5">
            <a:fgClr>
              <a:schemeClr val="accent1"/>
            </a:fgClr>
            <a:bgClr>
              <a:schemeClr val="bg1"/>
            </a:bgClr>
          </a:pattFill>
          <a:ln w="82550">
            <a:noFill/>
          </a:ln>
        </p:spPr>
        <p:txBody>
          <a:bodyPr wrap="square">
            <a:noAutofit/>
          </a:bodyPr>
          <a:lstStyle>
            <a:lvl1pPr>
              <a:defRPr sz="2000"/>
            </a:lvl1pPr>
          </a:lstStyle>
          <a:p>
            <a:endParaRPr lang="en-ID"/>
          </a:p>
        </p:txBody>
      </p:sp>
      <p:pic>
        <p:nvPicPr>
          <p:cNvPr id="9" name="Picture 8"/>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234315" y="190500"/>
            <a:ext cx="2263429" cy="522732"/>
          </a:xfrm>
          <a:prstGeom prst="rect">
            <a:avLst/>
          </a:prstGeom>
        </p:spPr>
      </p:pic>
    </p:spTree>
    <p:extLst>
      <p:ext uri="{BB962C8B-B14F-4D97-AF65-F5344CB8AC3E}">
        <p14:creationId xmlns:p14="http://schemas.microsoft.com/office/powerpoint/2010/main" val="13487306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8_Title Slide">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1AAB396D-5A2C-4F45-AE81-E005ABF81045}"/>
              </a:ext>
            </a:extLst>
          </p:cNvPr>
          <p:cNvSpPr>
            <a:spLocks noGrp="1"/>
          </p:cNvSpPr>
          <p:nvPr>
            <p:ph type="pic" sz="quarter" idx="13"/>
          </p:nvPr>
        </p:nvSpPr>
        <p:spPr>
          <a:xfrm>
            <a:off x="858979" y="1052946"/>
            <a:ext cx="5735783" cy="2770909"/>
          </a:xfrm>
          <a:custGeom>
            <a:avLst/>
            <a:gdLst>
              <a:gd name="connsiteX0" fmla="*/ 223502 w 5735783"/>
              <a:gd name="connsiteY0" fmla="*/ 0 h 2770909"/>
              <a:gd name="connsiteX1" fmla="*/ 5512281 w 5735783"/>
              <a:gd name="connsiteY1" fmla="*/ 0 h 2770909"/>
              <a:gd name="connsiteX2" fmla="*/ 5735783 w 5735783"/>
              <a:gd name="connsiteY2" fmla="*/ 223502 h 2770909"/>
              <a:gd name="connsiteX3" fmla="*/ 5735783 w 5735783"/>
              <a:gd name="connsiteY3" fmla="*/ 2547407 h 2770909"/>
              <a:gd name="connsiteX4" fmla="*/ 5512281 w 5735783"/>
              <a:gd name="connsiteY4" fmla="*/ 2770909 h 2770909"/>
              <a:gd name="connsiteX5" fmla="*/ 223502 w 5735783"/>
              <a:gd name="connsiteY5" fmla="*/ 2770909 h 2770909"/>
              <a:gd name="connsiteX6" fmla="*/ 0 w 5735783"/>
              <a:gd name="connsiteY6" fmla="*/ 2547407 h 2770909"/>
              <a:gd name="connsiteX7" fmla="*/ 0 w 5735783"/>
              <a:gd name="connsiteY7" fmla="*/ 223502 h 2770909"/>
              <a:gd name="connsiteX8" fmla="*/ 223502 w 5735783"/>
              <a:gd name="connsiteY8" fmla="*/ 0 h 2770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35783" h="2770909">
                <a:moveTo>
                  <a:pt x="223502" y="0"/>
                </a:moveTo>
                <a:lnTo>
                  <a:pt x="5512281" y="0"/>
                </a:lnTo>
                <a:cubicBezTo>
                  <a:pt x="5635718" y="0"/>
                  <a:pt x="5735783" y="100065"/>
                  <a:pt x="5735783" y="223502"/>
                </a:cubicBezTo>
                <a:lnTo>
                  <a:pt x="5735783" y="2547407"/>
                </a:lnTo>
                <a:cubicBezTo>
                  <a:pt x="5735783" y="2670844"/>
                  <a:pt x="5635718" y="2770909"/>
                  <a:pt x="5512281" y="2770909"/>
                </a:cubicBezTo>
                <a:lnTo>
                  <a:pt x="223502" y="2770909"/>
                </a:lnTo>
                <a:cubicBezTo>
                  <a:pt x="100065" y="2770909"/>
                  <a:pt x="0" y="2670844"/>
                  <a:pt x="0" y="2547407"/>
                </a:cubicBezTo>
                <a:lnTo>
                  <a:pt x="0" y="223502"/>
                </a:lnTo>
                <a:cubicBezTo>
                  <a:pt x="0" y="100065"/>
                  <a:pt x="100065" y="0"/>
                  <a:pt x="223502" y="0"/>
                </a:cubicBezTo>
                <a:close/>
              </a:path>
            </a:pathLst>
          </a:custGeom>
          <a:pattFill prst="pct5">
            <a:fgClr>
              <a:schemeClr val="accent1"/>
            </a:fgClr>
            <a:bgClr>
              <a:schemeClr val="bg1"/>
            </a:bgClr>
          </a:pattFill>
        </p:spPr>
        <p:txBody>
          <a:bodyPr wrap="square">
            <a:noAutofit/>
          </a:bodyPr>
          <a:lstStyle>
            <a:lvl1pPr>
              <a:defRPr sz="2000"/>
            </a:lvl1pPr>
          </a:lstStyle>
          <a:p>
            <a:endParaRPr lang="en-ID"/>
          </a:p>
        </p:txBody>
      </p:sp>
      <p:sp>
        <p:nvSpPr>
          <p:cNvPr id="6" name="Slide Number Placeholder 5">
            <a:extLst>
              <a:ext uri="{FF2B5EF4-FFF2-40B4-BE49-F238E27FC236}">
                <a16:creationId xmlns:a16="http://schemas.microsoft.com/office/drawing/2014/main" id="{F0AA873C-9557-4EC2-9437-ED64E0C1E11A}"/>
              </a:ext>
            </a:extLst>
          </p:cNvPr>
          <p:cNvSpPr>
            <a:spLocks noGrp="1"/>
          </p:cNvSpPr>
          <p:nvPr>
            <p:ph type="sldNum" sz="quarter" idx="12"/>
          </p:nvPr>
        </p:nvSpPr>
        <p:spPr>
          <a:xfrm>
            <a:off x="9661793" y="6246564"/>
            <a:ext cx="2286918" cy="397793"/>
          </a:xfrm>
        </p:spPr>
        <p:txBody>
          <a:bodyPr/>
          <a:lstStyle/>
          <a:p>
            <a:fld id="{63E2AEF2-DE30-4869-B3A0-9E4575C7E9B1}" type="slidenum">
              <a:rPr lang="en-ID" smtClean="0"/>
              <a:t>‹#›</a:t>
            </a:fld>
            <a:endParaRPr lang="en-ID"/>
          </a:p>
        </p:txBody>
      </p:sp>
      <p:sp>
        <p:nvSpPr>
          <p:cNvPr id="3" name="Freeform: Shape 2">
            <a:extLst>
              <a:ext uri="{FF2B5EF4-FFF2-40B4-BE49-F238E27FC236}">
                <a16:creationId xmlns:a16="http://schemas.microsoft.com/office/drawing/2014/main" id="{AD9A67C6-E496-460A-9749-0550A2D47DAD}"/>
              </a:ext>
            </a:extLst>
          </p:cNvPr>
          <p:cNvSpPr/>
          <p:nvPr userDrawn="1"/>
        </p:nvSpPr>
        <p:spPr>
          <a:xfrm>
            <a:off x="10086106" y="0"/>
            <a:ext cx="2105895" cy="3144982"/>
          </a:xfrm>
          <a:custGeom>
            <a:avLst/>
            <a:gdLst>
              <a:gd name="connsiteX0" fmla="*/ 0 w 2105895"/>
              <a:gd name="connsiteY0" fmla="*/ 0 h 3144982"/>
              <a:gd name="connsiteX1" fmla="*/ 2105895 w 2105895"/>
              <a:gd name="connsiteY1" fmla="*/ 0 h 3144982"/>
              <a:gd name="connsiteX2" fmla="*/ 2105895 w 2105895"/>
              <a:gd name="connsiteY2" fmla="*/ 3144982 h 3144982"/>
              <a:gd name="connsiteX3" fmla="*/ 317741 w 2105895"/>
              <a:gd name="connsiteY3" fmla="*/ 3144982 h 3144982"/>
              <a:gd name="connsiteX4" fmla="*/ 0 w 2105895"/>
              <a:gd name="connsiteY4" fmla="*/ 2827241 h 31449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05895" h="3144982">
                <a:moveTo>
                  <a:pt x="0" y="0"/>
                </a:moveTo>
                <a:lnTo>
                  <a:pt x="2105895" y="0"/>
                </a:lnTo>
                <a:lnTo>
                  <a:pt x="2105895" y="3144982"/>
                </a:lnTo>
                <a:lnTo>
                  <a:pt x="317741" y="3144982"/>
                </a:lnTo>
                <a:cubicBezTo>
                  <a:pt x="142257" y="3144982"/>
                  <a:pt x="0" y="3002725"/>
                  <a:pt x="0" y="2827241"/>
                </a:cubicBezTo>
                <a:close/>
              </a:path>
            </a:pathLst>
          </a:custGeom>
          <a:solidFill>
            <a:srgbClr val="00339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spTree>
    <p:extLst>
      <p:ext uri="{BB962C8B-B14F-4D97-AF65-F5344CB8AC3E}">
        <p14:creationId xmlns:p14="http://schemas.microsoft.com/office/powerpoint/2010/main" val="17524146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9_Title Slide">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CFDF437B-3AD7-4702-AE96-9797CA56DBCB}"/>
              </a:ext>
            </a:extLst>
          </p:cNvPr>
          <p:cNvSpPr>
            <a:spLocks noGrp="1"/>
          </p:cNvSpPr>
          <p:nvPr>
            <p:ph type="pic" sz="quarter" idx="15"/>
          </p:nvPr>
        </p:nvSpPr>
        <p:spPr>
          <a:xfrm>
            <a:off x="6879289" y="1926556"/>
            <a:ext cx="1676400" cy="1676400"/>
          </a:xfrm>
          <a:custGeom>
            <a:avLst/>
            <a:gdLst>
              <a:gd name="connsiteX0" fmla="*/ 838200 w 1676400"/>
              <a:gd name="connsiteY0" fmla="*/ 0 h 1676400"/>
              <a:gd name="connsiteX1" fmla="*/ 1676400 w 1676400"/>
              <a:gd name="connsiteY1" fmla="*/ 838200 h 1676400"/>
              <a:gd name="connsiteX2" fmla="*/ 838200 w 1676400"/>
              <a:gd name="connsiteY2" fmla="*/ 1676400 h 1676400"/>
              <a:gd name="connsiteX3" fmla="*/ 0 w 1676400"/>
              <a:gd name="connsiteY3" fmla="*/ 838200 h 1676400"/>
              <a:gd name="connsiteX4" fmla="*/ 838200 w 1676400"/>
              <a:gd name="connsiteY4" fmla="*/ 0 h 1676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6400" h="1676400">
                <a:moveTo>
                  <a:pt x="838200" y="0"/>
                </a:moveTo>
                <a:cubicBezTo>
                  <a:pt x="1301125" y="0"/>
                  <a:pt x="1676400" y="375275"/>
                  <a:pt x="1676400" y="838200"/>
                </a:cubicBezTo>
                <a:cubicBezTo>
                  <a:pt x="1676400" y="1301125"/>
                  <a:pt x="1301125" y="1676400"/>
                  <a:pt x="838200" y="1676400"/>
                </a:cubicBezTo>
                <a:cubicBezTo>
                  <a:pt x="375275" y="1676400"/>
                  <a:pt x="0" y="1301125"/>
                  <a:pt x="0" y="838200"/>
                </a:cubicBezTo>
                <a:cubicBezTo>
                  <a:pt x="0" y="375275"/>
                  <a:pt x="375275" y="0"/>
                  <a:pt x="838200" y="0"/>
                </a:cubicBezTo>
                <a:close/>
              </a:path>
            </a:pathLst>
          </a:custGeom>
          <a:pattFill prst="pct5">
            <a:fgClr>
              <a:schemeClr val="accent1"/>
            </a:fgClr>
            <a:bgClr>
              <a:schemeClr val="bg1"/>
            </a:bgClr>
          </a:pattFill>
        </p:spPr>
        <p:txBody>
          <a:bodyPr wrap="square">
            <a:noAutofit/>
          </a:bodyPr>
          <a:lstStyle>
            <a:lvl1pPr>
              <a:defRPr sz="2000"/>
            </a:lvl1pPr>
          </a:lstStyle>
          <a:p>
            <a:endParaRPr lang="en-ID"/>
          </a:p>
        </p:txBody>
      </p:sp>
      <p:sp>
        <p:nvSpPr>
          <p:cNvPr id="16" name="Picture Placeholder 15">
            <a:extLst>
              <a:ext uri="{FF2B5EF4-FFF2-40B4-BE49-F238E27FC236}">
                <a16:creationId xmlns:a16="http://schemas.microsoft.com/office/drawing/2014/main" id="{EBE9D899-A0D8-4E49-B14A-ED33C5814D3B}"/>
              </a:ext>
            </a:extLst>
          </p:cNvPr>
          <p:cNvSpPr>
            <a:spLocks noGrp="1"/>
          </p:cNvSpPr>
          <p:nvPr>
            <p:ph type="pic" sz="quarter" idx="14"/>
          </p:nvPr>
        </p:nvSpPr>
        <p:spPr>
          <a:xfrm>
            <a:off x="9165133" y="1926556"/>
            <a:ext cx="1676400" cy="1676400"/>
          </a:xfrm>
          <a:custGeom>
            <a:avLst/>
            <a:gdLst>
              <a:gd name="connsiteX0" fmla="*/ 838200 w 1676400"/>
              <a:gd name="connsiteY0" fmla="*/ 0 h 1676400"/>
              <a:gd name="connsiteX1" fmla="*/ 1676400 w 1676400"/>
              <a:gd name="connsiteY1" fmla="*/ 838200 h 1676400"/>
              <a:gd name="connsiteX2" fmla="*/ 838200 w 1676400"/>
              <a:gd name="connsiteY2" fmla="*/ 1676400 h 1676400"/>
              <a:gd name="connsiteX3" fmla="*/ 0 w 1676400"/>
              <a:gd name="connsiteY3" fmla="*/ 838200 h 1676400"/>
              <a:gd name="connsiteX4" fmla="*/ 838200 w 1676400"/>
              <a:gd name="connsiteY4" fmla="*/ 0 h 1676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6400" h="1676400">
                <a:moveTo>
                  <a:pt x="838200" y="0"/>
                </a:moveTo>
                <a:cubicBezTo>
                  <a:pt x="1301125" y="0"/>
                  <a:pt x="1676400" y="375275"/>
                  <a:pt x="1676400" y="838200"/>
                </a:cubicBezTo>
                <a:cubicBezTo>
                  <a:pt x="1676400" y="1301125"/>
                  <a:pt x="1301125" y="1676400"/>
                  <a:pt x="838200" y="1676400"/>
                </a:cubicBezTo>
                <a:cubicBezTo>
                  <a:pt x="375275" y="1676400"/>
                  <a:pt x="0" y="1301125"/>
                  <a:pt x="0" y="838200"/>
                </a:cubicBezTo>
                <a:cubicBezTo>
                  <a:pt x="0" y="375275"/>
                  <a:pt x="375275" y="0"/>
                  <a:pt x="838200" y="0"/>
                </a:cubicBezTo>
                <a:close/>
              </a:path>
            </a:pathLst>
          </a:custGeom>
          <a:pattFill prst="pct5">
            <a:fgClr>
              <a:schemeClr val="accent1"/>
            </a:fgClr>
            <a:bgClr>
              <a:schemeClr val="bg1"/>
            </a:bgClr>
          </a:pattFill>
        </p:spPr>
        <p:txBody>
          <a:bodyPr wrap="square">
            <a:noAutofit/>
          </a:bodyPr>
          <a:lstStyle>
            <a:lvl1pPr>
              <a:defRPr sz="2000"/>
            </a:lvl1pPr>
          </a:lstStyle>
          <a:p>
            <a:endParaRPr lang="en-ID"/>
          </a:p>
        </p:txBody>
      </p:sp>
      <p:sp>
        <p:nvSpPr>
          <p:cNvPr id="5" name="Graphic 6">
            <a:extLst>
              <a:ext uri="{FF2B5EF4-FFF2-40B4-BE49-F238E27FC236}">
                <a16:creationId xmlns:a16="http://schemas.microsoft.com/office/drawing/2014/main" id="{17A4E186-670C-4B99-A5DB-15F77845E35A}"/>
              </a:ext>
            </a:extLst>
          </p:cNvPr>
          <p:cNvSpPr/>
          <p:nvPr userDrawn="1"/>
        </p:nvSpPr>
        <p:spPr>
          <a:xfrm>
            <a:off x="0" y="0"/>
            <a:ext cx="8072054" cy="3829050"/>
          </a:xfrm>
          <a:custGeom>
            <a:avLst/>
            <a:gdLst>
              <a:gd name="connsiteX0" fmla="*/ 0 w 8191500"/>
              <a:gd name="connsiteY0" fmla="*/ 3537857 h 3595635"/>
              <a:gd name="connsiteX1" fmla="*/ 0 w 8191500"/>
              <a:gd name="connsiteY1" fmla="*/ 0 h 3595635"/>
              <a:gd name="connsiteX2" fmla="*/ 8191500 w 8191500"/>
              <a:gd name="connsiteY2" fmla="*/ 0 h 3595635"/>
              <a:gd name="connsiteX3" fmla="*/ 5769429 w 8191500"/>
              <a:gd name="connsiteY3" fmla="*/ 1741714 h 3595635"/>
              <a:gd name="connsiteX4" fmla="*/ 2340428 w 8191500"/>
              <a:gd name="connsiteY4" fmla="*/ 3143250 h 3595635"/>
              <a:gd name="connsiteX5" fmla="*/ 0 w 8191500"/>
              <a:gd name="connsiteY5" fmla="*/ 3537857 h 3595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91500" h="3595635">
                <a:moveTo>
                  <a:pt x="0" y="3537857"/>
                </a:moveTo>
                <a:lnTo>
                  <a:pt x="0" y="0"/>
                </a:lnTo>
                <a:lnTo>
                  <a:pt x="8191500" y="0"/>
                </a:lnTo>
                <a:cubicBezTo>
                  <a:pt x="8191500" y="0"/>
                  <a:pt x="8027847" y="1784689"/>
                  <a:pt x="5769429" y="1741714"/>
                </a:cubicBezTo>
                <a:cubicBezTo>
                  <a:pt x="3456192" y="1697696"/>
                  <a:pt x="3226900" y="2525562"/>
                  <a:pt x="2340428" y="3143250"/>
                </a:cubicBezTo>
                <a:cubicBezTo>
                  <a:pt x="1371541" y="3818365"/>
                  <a:pt x="0" y="3537857"/>
                  <a:pt x="0" y="3537857"/>
                </a:cubicBezTo>
                <a:close/>
              </a:path>
            </a:pathLst>
          </a:custGeom>
          <a:solidFill>
            <a:srgbClr val="00B0F0"/>
          </a:solidFill>
          <a:ln w="9525" cap="flat">
            <a:noFill/>
            <a:prstDash val="solid"/>
            <a:miter/>
          </a:ln>
        </p:spPr>
        <p:txBody>
          <a:bodyPr rtlCol="0" anchor="ctr"/>
          <a:lstStyle/>
          <a:p>
            <a:endParaRPr lang="en-ID"/>
          </a:p>
        </p:txBody>
      </p:sp>
      <p:sp>
        <p:nvSpPr>
          <p:cNvPr id="15" name="Picture Placeholder 14">
            <a:extLst>
              <a:ext uri="{FF2B5EF4-FFF2-40B4-BE49-F238E27FC236}">
                <a16:creationId xmlns:a16="http://schemas.microsoft.com/office/drawing/2014/main" id="{7FB9D460-6956-4CAF-98AC-8051C2AA1396}"/>
              </a:ext>
            </a:extLst>
          </p:cNvPr>
          <p:cNvSpPr>
            <a:spLocks noGrp="1"/>
          </p:cNvSpPr>
          <p:nvPr>
            <p:ph type="pic" sz="quarter" idx="13"/>
          </p:nvPr>
        </p:nvSpPr>
        <p:spPr>
          <a:xfrm>
            <a:off x="0" y="0"/>
            <a:ext cx="7420835" cy="3595635"/>
          </a:xfrm>
          <a:custGeom>
            <a:avLst/>
            <a:gdLst>
              <a:gd name="connsiteX0" fmla="*/ 0 w 7420835"/>
              <a:gd name="connsiteY0" fmla="*/ 0 h 3595635"/>
              <a:gd name="connsiteX1" fmla="*/ 7420835 w 7420835"/>
              <a:gd name="connsiteY1" fmla="*/ 0 h 3595635"/>
              <a:gd name="connsiteX2" fmla="*/ 5226635 w 7420835"/>
              <a:gd name="connsiteY2" fmla="*/ 1741714 h 3595635"/>
              <a:gd name="connsiteX3" fmla="*/ 2120238 w 7420835"/>
              <a:gd name="connsiteY3" fmla="*/ 3143250 h 3595635"/>
              <a:gd name="connsiteX4" fmla="*/ 0 w 7420835"/>
              <a:gd name="connsiteY4" fmla="*/ 3537857 h 3595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20835" h="3595635">
                <a:moveTo>
                  <a:pt x="0" y="0"/>
                </a:moveTo>
                <a:lnTo>
                  <a:pt x="7420835" y="0"/>
                </a:lnTo>
                <a:cubicBezTo>
                  <a:pt x="7420835" y="0"/>
                  <a:pt x="7272579" y="1784689"/>
                  <a:pt x="5226635" y="1741714"/>
                </a:cubicBezTo>
                <a:cubicBezTo>
                  <a:pt x="3131030" y="1697696"/>
                  <a:pt x="2923310" y="2525562"/>
                  <a:pt x="2120238" y="3143250"/>
                </a:cubicBezTo>
                <a:cubicBezTo>
                  <a:pt x="1242505" y="3818365"/>
                  <a:pt x="0" y="3537857"/>
                  <a:pt x="0" y="3537857"/>
                </a:cubicBezTo>
                <a:close/>
              </a:path>
            </a:pathLst>
          </a:custGeom>
          <a:pattFill prst="pct5">
            <a:fgClr>
              <a:schemeClr val="accent1"/>
            </a:fgClr>
            <a:bgClr>
              <a:schemeClr val="bg1"/>
            </a:bgClr>
          </a:pattFill>
        </p:spPr>
        <p:txBody>
          <a:bodyPr wrap="square">
            <a:noAutofit/>
          </a:bodyPr>
          <a:lstStyle>
            <a:lvl1pPr>
              <a:defRPr sz="2000"/>
            </a:lvl1pPr>
          </a:lstStyle>
          <a:p>
            <a:endParaRPr lang="en-ID"/>
          </a:p>
        </p:txBody>
      </p:sp>
      <p:sp>
        <p:nvSpPr>
          <p:cNvPr id="6" name="Slide Number Placeholder 5">
            <a:extLst>
              <a:ext uri="{FF2B5EF4-FFF2-40B4-BE49-F238E27FC236}">
                <a16:creationId xmlns:a16="http://schemas.microsoft.com/office/drawing/2014/main" id="{F0AA873C-9557-4EC2-9437-ED64E0C1E11A}"/>
              </a:ext>
            </a:extLst>
          </p:cNvPr>
          <p:cNvSpPr>
            <a:spLocks noGrp="1"/>
          </p:cNvSpPr>
          <p:nvPr>
            <p:ph type="sldNum" sz="quarter" idx="12"/>
          </p:nvPr>
        </p:nvSpPr>
        <p:spPr>
          <a:xfrm>
            <a:off x="9661793" y="6246564"/>
            <a:ext cx="2286918" cy="397793"/>
          </a:xfrm>
        </p:spPr>
        <p:txBody>
          <a:bodyPr/>
          <a:lstStyle/>
          <a:p>
            <a:fld id="{63E2AEF2-DE30-4869-B3A0-9E4575C7E9B1}" type="slidenum">
              <a:rPr lang="en-ID" smtClean="0"/>
              <a:t>‹#›</a:t>
            </a:fld>
            <a:endParaRPr lang="en-ID"/>
          </a:p>
        </p:txBody>
      </p:sp>
      <p:sp>
        <p:nvSpPr>
          <p:cNvPr id="11" name="Freeform: Shape 10">
            <a:extLst>
              <a:ext uri="{FF2B5EF4-FFF2-40B4-BE49-F238E27FC236}">
                <a16:creationId xmlns:a16="http://schemas.microsoft.com/office/drawing/2014/main" id="{90A68483-DDCB-4774-A5D6-0084831BA767}"/>
              </a:ext>
            </a:extLst>
          </p:cNvPr>
          <p:cNvSpPr/>
          <p:nvPr userDrawn="1"/>
        </p:nvSpPr>
        <p:spPr>
          <a:xfrm rot="10800000">
            <a:off x="8131989" y="5817838"/>
            <a:ext cx="4060011" cy="1040162"/>
          </a:xfrm>
          <a:custGeom>
            <a:avLst/>
            <a:gdLst>
              <a:gd name="connsiteX0" fmla="*/ 0 w 4060011"/>
              <a:gd name="connsiteY0" fmla="*/ 0 h 974798"/>
              <a:gd name="connsiteX1" fmla="*/ 4060011 w 4060011"/>
              <a:gd name="connsiteY1" fmla="*/ 0 h 974798"/>
              <a:gd name="connsiteX2" fmla="*/ 3972466 w 4060011"/>
              <a:gd name="connsiteY2" fmla="*/ 43746 h 974798"/>
              <a:gd name="connsiteX3" fmla="*/ 3016104 w 4060011"/>
              <a:gd name="connsiteY3" fmla="*/ 87005 h 974798"/>
              <a:gd name="connsiteX4" fmla="*/ 613671 w 4060011"/>
              <a:gd name="connsiteY4" fmla="*/ 974719 h 974798"/>
              <a:gd name="connsiteX5" fmla="*/ 0 w 4060011"/>
              <a:gd name="connsiteY5" fmla="*/ 851601 h 974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60011" h="974798">
                <a:moveTo>
                  <a:pt x="0" y="0"/>
                </a:moveTo>
                <a:lnTo>
                  <a:pt x="4060011" y="0"/>
                </a:lnTo>
                <a:lnTo>
                  <a:pt x="3972466" y="43746"/>
                </a:lnTo>
                <a:cubicBezTo>
                  <a:pt x="3748483" y="132772"/>
                  <a:pt x="3440244" y="166231"/>
                  <a:pt x="3016104" y="87005"/>
                </a:cubicBezTo>
                <a:cubicBezTo>
                  <a:pt x="1743685" y="-150674"/>
                  <a:pt x="1557070" y="963870"/>
                  <a:pt x="613671" y="974719"/>
                </a:cubicBezTo>
                <a:cubicBezTo>
                  <a:pt x="438967" y="976728"/>
                  <a:pt x="238311" y="940888"/>
                  <a:pt x="0" y="851601"/>
                </a:cubicBezTo>
                <a:close/>
              </a:path>
            </a:pathLst>
          </a:cu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spTree>
    <p:extLst>
      <p:ext uri="{BB962C8B-B14F-4D97-AF65-F5344CB8AC3E}">
        <p14:creationId xmlns:p14="http://schemas.microsoft.com/office/powerpoint/2010/main" val="42239194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0_Title Slide">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8A2C64C5-FBC3-42EC-A0EC-0657E880A8F9}"/>
              </a:ext>
            </a:extLst>
          </p:cNvPr>
          <p:cNvSpPr>
            <a:spLocks noGrp="1"/>
          </p:cNvSpPr>
          <p:nvPr>
            <p:ph type="pic" sz="quarter" idx="13"/>
          </p:nvPr>
        </p:nvSpPr>
        <p:spPr>
          <a:xfrm>
            <a:off x="5086350" y="1123950"/>
            <a:ext cx="7105650" cy="5734050"/>
          </a:xfrm>
          <a:custGeom>
            <a:avLst/>
            <a:gdLst>
              <a:gd name="connsiteX0" fmla="*/ 606434 w 7105650"/>
              <a:gd name="connsiteY0" fmla="*/ 0 h 5734050"/>
              <a:gd name="connsiteX1" fmla="*/ 7105650 w 7105650"/>
              <a:gd name="connsiteY1" fmla="*/ 0 h 5734050"/>
              <a:gd name="connsiteX2" fmla="*/ 7105650 w 7105650"/>
              <a:gd name="connsiteY2" fmla="*/ 5734050 h 5734050"/>
              <a:gd name="connsiteX3" fmla="*/ 0 w 7105650"/>
              <a:gd name="connsiteY3" fmla="*/ 5734050 h 5734050"/>
              <a:gd name="connsiteX4" fmla="*/ 0 w 7105650"/>
              <a:gd name="connsiteY4" fmla="*/ 606434 h 5734050"/>
              <a:gd name="connsiteX5" fmla="*/ 606434 w 7105650"/>
              <a:gd name="connsiteY5" fmla="*/ 0 h 5734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05650" h="5734050">
                <a:moveTo>
                  <a:pt x="606434" y="0"/>
                </a:moveTo>
                <a:lnTo>
                  <a:pt x="7105650" y="0"/>
                </a:lnTo>
                <a:lnTo>
                  <a:pt x="7105650" y="5734050"/>
                </a:lnTo>
                <a:lnTo>
                  <a:pt x="0" y="5734050"/>
                </a:lnTo>
                <a:lnTo>
                  <a:pt x="0" y="606434"/>
                </a:lnTo>
                <a:cubicBezTo>
                  <a:pt x="0" y="271510"/>
                  <a:pt x="271510" y="0"/>
                  <a:pt x="606434" y="0"/>
                </a:cubicBezTo>
                <a:close/>
              </a:path>
            </a:pathLst>
          </a:custGeom>
          <a:pattFill prst="pct5">
            <a:fgClr>
              <a:schemeClr val="accent1"/>
            </a:fgClr>
            <a:bgClr>
              <a:schemeClr val="bg1"/>
            </a:bgClr>
          </a:pattFill>
        </p:spPr>
        <p:txBody>
          <a:bodyPr wrap="square">
            <a:noAutofit/>
          </a:bodyPr>
          <a:lstStyle>
            <a:lvl1pPr>
              <a:defRPr sz="2000"/>
            </a:lvl1pPr>
          </a:lstStyle>
          <a:p>
            <a:endParaRPr lang="en-ID"/>
          </a:p>
        </p:txBody>
      </p:sp>
      <p:sp>
        <p:nvSpPr>
          <p:cNvPr id="6" name="Slide Number Placeholder 5">
            <a:extLst>
              <a:ext uri="{FF2B5EF4-FFF2-40B4-BE49-F238E27FC236}">
                <a16:creationId xmlns:a16="http://schemas.microsoft.com/office/drawing/2014/main" id="{F0AA873C-9557-4EC2-9437-ED64E0C1E11A}"/>
              </a:ext>
            </a:extLst>
          </p:cNvPr>
          <p:cNvSpPr>
            <a:spLocks noGrp="1"/>
          </p:cNvSpPr>
          <p:nvPr>
            <p:ph type="sldNum" sz="quarter" idx="12"/>
          </p:nvPr>
        </p:nvSpPr>
        <p:spPr>
          <a:xfrm>
            <a:off x="9661793" y="6246564"/>
            <a:ext cx="2286918" cy="397793"/>
          </a:xfrm>
        </p:spPr>
        <p:txBody>
          <a:bodyPr/>
          <a:lstStyle/>
          <a:p>
            <a:fld id="{63E2AEF2-DE30-4869-B3A0-9E4575C7E9B1}" type="slidenum">
              <a:rPr lang="en-ID" smtClean="0"/>
              <a:t>‹#›</a:t>
            </a:fld>
            <a:endParaRPr lang="en-ID"/>
          </a:p>
        </p:txBody>
      </p:sp>
    </p:spTree>
    <p:extLst>
      <p:ext uri="{BB962C8B-B14F-4D97-AF65-F5344CB8AC3E}">
        <p14:creationId xmlns:p14="http://schemas.microsoft.com/office/powerpoint/2010/main" val="14683620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9_Title Slide">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54E69688-5424-44C1-AD43-4856DB7BA49F}"/>
              </a:ext>
            </a:extLst>
          </p:cNvPr>
          <p:cNvSpPr>
            <a:spLocks noGrp="1"/>
          </p:cNvSpPr>
          <p:nvPr>
            <p:ph type="pic" sz="quarter" idx="13"/>
          </p:nvPr>
        </p:nvSpPr>
        <p:spPr>
          <a:xfrm>
            <a:off x="0" y="0"/>
            <a:ext cx="12192000" cy="6858000"/>
          </a:xfrm>
          <a:pattFill prst="pct5">
            <a:fgClr>
              <a:schemeClr val="accent1"/>
            </a:fgClr>
            <a:bgClr>
              <a:schemeClr val="bg1"/>
            </a:bgClr>
          </a:pattFill>
        </p:spPr>
        <p:txBody>
          <a:bodyPr>
            <a:normAutofit/>
          </a:bodyPr>
          <a:lstStyle>
            <a:lvl1pPr>
              <a:defRPr sz="2000"/>
            </a:lvl1pPr>
          </a:lstStyle>
          <a:p>
            <a:endParaRPr lang="en-ID"/>
          </a:p>
        </p:txBody>
      </p:sp>
      <p:sp>
        <p:nvSpPr>
          <p:cNvPr id="6" name="Slide Number Placeholder 5">
            <a:extLst>
              <a:ext uri="{FF2B5EF4-FFF2-40B4-BE49-F238E27FC236}">
                <a16:creationId xmlns:a16="http://schemas.microsoft.com/office/drawing/2014/main" id="{F0AA873C-9557-4EC2-9437-ED64E0C1E11A}"/>
              </a:ext>
            </a:extLst>
          </p:cNvPr>
          <p:cNvSpPr>
            <a:spLocks noGrp="1"/>
          </p:cNvSpPr>
          <p:nvPr>
            <p:ph type="sldNum" sz="quarter" idx="12"/>
          </p:nvPr>
        </p:nvSpPr>
        <p:spPr>
          <a:xfrm>
            <a:off x="9661793" y="6246564"/>
            <a:ext cx="2286918" cy="397793"/>
          </a:xfrm>
        </p:spPr>
        <p:txBody>
          <a:bodyPr/>
          <a:lstStyle/>
          <a:p>
            <a:fld id="{63E2AEF2-DE30-4869-B3A0-9E4575C7E9B1}" type="slidenum">
              <a:rPr lang="en-ID" smtClean="0"/>
              <a:t>‹#›</a:t>
            </a:fld>
            <a:endParaRPr lang="en-ID"/>
          </a:p>
        </p:txBody>
      </p:sp>
    </p:spTree>
    <p:extLst>
      <p:ext uri="{BB962C8B-B14F-4D97-AF65-F5344CB8AC3E}">
        <p14:creationId xmlns:p14="http://schemas.microsoft.com/office/powerpoint/2010/main" val="42665658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0_Title Slide">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BD192FDD-19E2-4AF3-9750-14E4C95D33AA}"/>
              </a:ext>
            </a:extLst>
          </p:cNvPr>
          <p:cNvSpPr>
            <a:spLocks noGrp="1"/>
          </p:cNvSpPr>
          <p:nvPr>
            <p:ph type="pic" sz="quarter" idx="13"/>
          </p:nvPr>
        </p:nvSpPr>
        <p:spPr>
          <a:xfrm>
            <a:off x="3548418" y="895350"/>
            <a:ext cx="8643582" cy="3503146"/>
          </a:xfrm>
          <a:custGeom>
            <a:avLst/>
            <a:gdLst>
              <a:gd name="connsiteX0" fmla="*/ 0 w 8643582"/>
              <a:gd name="connsiteY0" fmla="*/ 0 h 3503146"/>
              <a:gd name="connsiteX1" fmla="*/ 8643582 w 8643582"/>
              <a:gd name="connsiteY1" fmla="*/ 0 h 3503146"/>
              <a:gd name="connsiteX2" fmla="*/ 8643582 w 8643582"/>
              <a:gd name="connsiteY2" fmla="*/ 3503146 h 3503146"/>
              <a:gd name="connsiteX3" fmla="*/ 0 w 8643582"/>
              <a:gd name="connsiteY3" fmla="*/ 3503146 h 3503146"/>
            </a:gdLst>
            <a:ahLst/>
            <a:cxnLst>
              <a:cxn ang="0">
                <a:pos x="connsiteX0" y="connsiteY0"/>
              </a:cxn>
              <a:cxn ang="0">
                <a:pos x="connsiteX1" y="connsiteY1"/>
              </a:cxn>
              <a:cxn ang="0">
                <a:pos x="connsiteX2" y="connsiteY2"/>
              </a:cxn>
              <a:cxn ang="0">
                <a:pos x="connsiteX3" y="connsiteY3"/>
              </a:cxn>
            </a:cxnLst>
            <a:rect l="l" t="t" r="r" b="b"/>
            <a:pathLst>
              <a:path w="8643582" h="3503146">
                <a:moveTo>
                  <a:pt x="0" y="0"/>
                </a:moveTo>
                <a:lnTo>
                  <a:pt x="8643582" y="0"/>
                </a:lnTo>
                <a:lnTo>
                  <a:pt x="8643582" y="3503146"/>
                </a:lnTo>
                <a:lnTo>
                  <a:pt x="0" y="3503146"/>
                </a:lnTo>
                <a:close/>
              </a:path>
            </a:pathLst>
          </a:custGeom>
          <a:pattFill prst="pct5">
            <a:fgClr>
              <a:schemeClr val="accent1"/>
            </a:fgClr>
            <a:bgClr>
              <a:schemeClr val="bg1"/>
            </a:bgClr>
          </a:pattFill>
        </p:spPr>
        <p:txBody>
          <a:bodyPr wrap="square">
            <a:noAutofit/>
          </a:bodyPr>
          <a:lstStyle>
            <a:lvl1pPr>
              <a:defRPr sz="2000"/>
            </a:lvl1pPr>
          </a:lstStyle>
          <a:p>
            <a:endParaRPr lang="en-ID"/>
          </a:p>
        </p:txBody>
      </p:sp>
      <p:sp>
        <p:nvSpPr>
          <p:cNvPr id="6" name="Slide Number Placeholder 5">
            <a:extLst>
              <a:ext uri="{FF2B5EF4-FFF2-40B4-BE49-F238E27FC236}">
                <a16:creationId xmlns:a16="http://schemas.microsoft.com/office/drawing/2014/main" id="{F0AA873C-9557-4EC2-9437-ED64E0C1E11A}"/>
              </a:ext>
            </a:extLst>
          </p:cNvPr>
          <p:cNvSpPr>
            <a:spLocks noGrp="1"/>
          </p:cNvSpPr>
          <p:nvPr>
            <p:ph type="sldNum" sz="quarter" idx="12"/>
          </p:nvPr>
        </p:nvSpPr>
        <p:spPr>
          <a:xfrm>
            <a:off x="9661793" y="6246564"/>
            <a:ext cx="2286918" cy="397793"/>
          </a:xfrm>
        </p:spPr>
        <p:txBody>
          <a:bodyPr/>
          <a:lstStyle/>
          <a:p>
            <a:fld id="{63E2AEF2-DE30-4869-B3A0-9E4575C7E9B1}" type="slidenum">
              <a:rPr lang="en-ID" smtClean="0"/>
              <a:t>‹#›</a:t>
            </a:fld>
            <a:endParaRPr lang="en-ID"/>
          </a:p>
        </p:txBody>
      </p:sp>
      <p:sp>
        <p:nvSpPr>
          <p:cNvPr id="3" name="Freeform: Shape 2">
            <a:extLst>
              <a:ext uri="{FF2B5EF4-FFF2-40B4-BE49-F238E27FC236}">
                <a16:creationId xmlns:a16="http://schemas.microsoft.com/office/drawing/2014/main" id="{F3329F1E-C6A7-4184-A35D-6A0BCF1933BC}"/>
              </a:ext>
            </a:extLst>
          </p:cNvPr>
          <p:cNvSpPr/>
          <p:nvPr userDrawn="1"/>
        </p:nvSpPr>
        <p:spPr>
          <a:xfrm>
            <a:off x="1" y="0"/>
            <a:ext cx="5672802" cy="6858000"/>
          </a:xfrm>
          <a:custGeom>
            <a:avLst/>
            <a:gdLst>
              <a:gd name="connsiteX0" fmla="*/ 0 w 6371922"/>
              <a:gd name="connsiteY0" fmla="*/ 0 h 6858000"/>
              <a:gd name="connsiteX1" fmla="*/ 2927497 w 6371922"/>
              <a:gd name="connsiteY1" fmla="*/ 0 h 6858000"/>
              <a:gd name="connsiteX2" fmla="*/ 3023542 w 6371922"/>
              <a:gd name="connsiteY2" fmla="*/ 32498 h 6858000"/>
              <a:gd name="connsiteX3" fmla="*/ 6371922 w 6371922"/>
              <a:gd name="connsiteY3" fmla="*/ 4825796 h 6858000"/>
              <a:gd name="connsiteX4" fmla="*/ 5970908 w 6371922"/>
              <a:gd name="connsiteY4" fmla="*/ 6812092 h 6858000"/>
              <a:gd name="connsiteX5" fmla="*/ 5950153 w 6371922"/>
              <a:gd name="connsiteY5" fmla="*/ 6858000 h 6858000"/>
              <a:gd name="connsiteX6" fmla="*/ 0 w 637192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71922" h="6858000">
                <a:moveTo>
                  <a:pt x="0" y="0"/>
                </a:moveTo>
                <a:lnTo>
                  <a:pt x="2927497" y="0"/>
                </a:lnTo>
                <a:lnTo>
                  <a:pt x="3023542" y="32498"/>
                </a:lnTo>
                <a:cubicBezTo>
                  <a:pt x="4977473" y="747928"/>
                  <a:pt x="6371922" y="2624017"/>
                  <a:pt x="6371922" y="4825796"/>
                </a:cubicBezTo>
                <a:cubicBezTo>
                  <a:pt x="6371922" y="5530366"/>
                  <a:pt x="6229131" y="6201584"/>
                  <a:pt x="5970908" y="6812092"/>
                </a:cubicBezTo>
                <a:lnTo>
                  <a:pt x="5950153" y="6858000"/>
                </a:lnTo>
                <a:lnTo>
                  <a:pt x="0" y="6858000"/>
                </a:lnTo>
                <a:close/>
              </a:path>
            </a:pathLst>
          </a:cu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spTree>
    <p:extLst>
      <p:ext uri="{BB962C8B-B14F-4D97-AF65-F5344CB8AC3E}">
        <p14:creationId xmlns:p14="http://schemas.microsoft.com/office/powerpoint/2010/main" val="6068405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16E049F-0D50-4FEF-B3BC-5FA41744087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D"/>
          </a:p>
        </p:txBody>
      </p:sp>
      <p:sp>
        <p:nvSpPr>
          <p:cNvPr id="3" name="Text Placeholder 2">
            <a:extLst>
              <a:ext uri="{FF2B5EF4-FFF2-40B4-BE49-F238E27FC236}">
                <a16:creationId xmlns:a16="http://schemas.microsoft.com/office/drawing/2014/main" id="{C965BFA4-4198-44A5-9BCA-50677C78BC2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Date Placeholder 3">
            <a:extLst>
              <a:ext uri="{FF2B5EF4-FFF2-40B4-BE49-F238E27FC236}">
                <a16:creationId xmlns:a16="http://schemas.microsoft.com/office/drawing/2014/main" id="{5A203C8A-C789-4B22-94A4-0A83C7D1873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Arial" panose="020B0604020202020204" pitchFamily="34" charset="0"/>
                <a:cs typeface="Arial" panose="020B0604020202020204" pitchFamily="34" charset="0"/>
              </a:defRPr>
            </a:lvl1pPr>
          </a:lstStyle>
          <a:p>
            <a:fld id="{90A719C3-B159-45F6-91D0-E218C8ADE82E}" type="datetimeFigureOut">
              <a:rPr lang="en-ID" smtClean="0"/>
              <a:pPr/>
              <a:t>13/01/2024</a:t>
            </a:fld>
            <a:endParaRPr lang="en-ID"/>
          </a:p>
        </p:txBody>
      </p:sp>
      <p:sp>
        <p:nvSpPr>
          <p:cNvPr id="5" name="Footer Placeholder 4">
            <a:extLst>
              <a:ext uri="{FF2B5EF4-FFF2-40B4-BE49-F238E27FC236}">
                <a16:creationId xmlns:a16="http://schemas.microsoft.com/office/drawing/2014/main" id="{5DC4829D-7670-4F68-87CC-F8E85C8EC4F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Arial" panose="020B0604020202020204" pitchFamily="34" charset="0"/>
                <a:cs typeface="Arial" panose="020B0604020202020204" pitchFamily="34" charset="0"/>
              </a:defRPr>
            </a:lvl1pPr>
          </a:lstStyle>
          <a:p>
            <a:endParaRPr lang="en-ID"/>
          </a:p>
        </p:txBody>
      </p:sp>
      <p:sp>
        <p:nvSpPr>
          <p:cNvPr id="6" name="Slide Number Placeholder 5">
            <a:extLst>
              <a:ext uri="{FF2B5EF4-FFF2-40B4-BE49-F238E27FC236}">
                <a16:creationId xmlns:a16="http://schemas.microsoft.com/office/drawing/2014/main" id="{96A88470-AB0A-46C0-8CD3-D3C2EAE9330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cs typeface="Arial" panose="020B0604020202020204" pitchFamily="34" charset="0"/>
              </a:defRPr>
            </a:lvl1pPr>
          </a:lstStyle>
          <a:p>
            <a:fld id="{63E2AEF2-DE30-4869-B3A0-9E4575C7E9B1}" type="slidenum">
              <a:rPr lang="en-ID" smtClean="0"/>
              <a:pPr/>
              <a:t>‹#›</a:t>
            </a:fld>
            <a:endParaRPr lang="en-ID"/>
          </a:p>
        </p:txBody>
      </p:sp>
    </p:spTree>
    <p:extLst>
      <p:ext uri="{BB962C8B-B14F-4D97-AF65-F5344CB8AC3E}">
        <p14:creationId xmlns:p14="http://schemas.microsoft.com/office/powerpoint/2010/main" val="3026591479"/>
      </p:ext>
    </p:extLst>
  </p:cSld>
  <p:clrMap bg1="lt1" tx1="dk1" bg2="lt2" tx2="dk2" accent1="accent1" accent2="accent2" accent3="accent3" accent4="accent4" accent5="accent5" accent6="accent6" hlink="hlink" folHlink="folHlink"/>
  <p:sldLayoutIdLst>
    <p:sldLayoutId id="2147483649" r:id="rId1"/>
    <p:sldLayoutId id="2147483654" r:id="rId2"/>
    <p:sldLayoutId id="2147483655" r:id="rId3"/>
    <p:sldLayoutId id="2147483656" r:id="rId4"/>
    <p:sldLayoutId id="2147483657" r:id="rId5"/>
    <p:sldLayoutId id="2147483658" r:id="rId6"/>
    <p:sldLayoutId id="2147483659" r:id="rId7"/>
    <p:sldLayoutId id="2147483668" r:id="rId8"/>
    <p:sldLayoutId id="2147483669" r:id="rId9"/>
    <p:sldLayoutId id="2147483661" r:id="rId10"/>
    <p:sldLayoutId id="2147483660" r:id="rId11"/>
    <p:sldLayoutId id="2147483662" r:id="rId12"/>
    <p:sldLayoutId id="2147483663" r:id="rId13"/>
    <p:sldLayoutId id="2147483664" r:id="rId14"/>
    <p:sldLayoutId id="2147483665" r:id="rId15"/>
    <p:sldLayoutId id="2147483666" r:id="rId16"/>
    <p:sldLayoutId id="2147483667" r:id="rId17"/>
    <p:sldLayoutId id="2147483670" r:id="rId18"/>
    <p:sldLayoutId id="2147483671" r:id="rId19"/>
    <p:sldLayoutId id="2147483672" r:id="rId20"/>
    <p:sldLayoutId id="2147483673" r:id="rId21"/>
    <p:sldLayoutId id="2147483674" r:id="rId22"/>
    <p:sldLayoutId id="2147483675" r:id="rId23"/>
    <p:sldLayoutId id="2147483676" r:id="rId24"/>
    <p:sldLayoutId id="2147483677" r:id="rId25"/>
    <p:sldLayoutId id="2147483679" r:id="rId26"/>
    <p:sldLayoutId id="2147483678" r:id="rId27"/>
    <p:sldLayoutId id="2147483650" r:id="rId28"/>
    <p:sldLayoutId id="2147483653" r:id="rId29"/>
    <p:sldLayoutId id="2147483652" r:id="rId30"/>
    <p:sldLayoutId id="2147483651" r:id="rId31"/>
  </p:sldLayoutIdLst>
  <p:txStyles>
    <p:titleStyle>
      <a:lvl1pPr algn="l" defTabSz="914400" rtl="0" eaLnBrk="1" latinLnBrk="0" hangingPunct="1">
        <a:lnSpc>
          <a:spcPct val="90000"/>
        </a:lnSpc>
        <a:spcBef>
          <a:spcPct val="0"/>
        </a:spcBef>
        <a:buNone/>
        <a:defRPr sz="4400"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8.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Layout" Target="../slideLayouts/slideLayout15.xml"/><Relationship Id="rId4" Type="http://schemas.openxmlformats.org/officeDocument/2006/relationships/image" Target="../media/image7.png"/></Relationships>
</file>

<file path=ppt/slides/_rels/slide2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3" Type="http://schemas.openxmlformats.org/officeDocument/2006/relationships/hyperlink" Target="https://www.wolframalpha.com/calculators/integral-calculator/" TargetMode="External"/><Relationship Id="rId2" Type="http://schemas.openxmlformats.org/officeDocument/2006/relationships/hyperlink" Target="https://www.integral-calculator.com/" TargetMode="External"/><Relationship Id="rId1" Type="http://schemas.openxmlformats.org/officeDocument/2006/relationships/slideLayout" Target="../slideLayouts/slideLayout15.xml"/><Relationship Id="rId4" Type="http://schemas.openxmlformats.org/officeDocument/2006/relationships/image" Target="../media/image12.png"/></Relationships>
</file>

<file path=ppt/slides/_rels/slide3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5.xml"/></Relationships>
</file>

<file path=ppt/slides/_rels/slide5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5.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5.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5.xml"/></Relationships>
</file>

<file path=ppt/slides/_rels/slide6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5.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5.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5.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5.xml"/></Relationships>
</file>

<file path=ppt/slides/_rels/slide7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5.xml"/></Relationships>
</file>

<file path=ppt/slides/_rels/slide8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5.xml"/></Relationships>
</file>

<file path=ppt/slides/_rels/slide8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5.xml"/></Relationships>
</file>

<file path=ppt/slides/_rels/slide8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5.xml"/></Relationships>
</file>

<file path=ppt/slides/_rels/slide8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5.xml"/></Relationships>
</file>

<file path=ppt/slides/_rels/slide8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7.xml.rels><?xml version="1.0" encoding="UTF-8" standalone="yes"?>
<Relationships xmlns="http://schemas.openxmlformats.org/package/2006/relationships"><Relationship Id="rId2" Type="http://schemas.openxmlformats.org/officeDocument/2006/relationships/hyperlink" Target="http://www.alanfielding.co.uk/multivar/crt/dt_example_03.htm" TargetMode="External"/><Relationship Id="rId1" Type="http://schemas.openxmlformats.org/officeDocument/2006/relationships/slideLayout" Target="../slideLayouts/slideLayout15.xml"/></Relationships>
</file>

<file path=ppt/slides/_rels/slide8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5.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5.xml"/></Relationships>
</file>

<file path=ppt/slides/_rels/slide9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5.xml"/></Relationships>
</file>

<file path=ppt/slides/_rels/slide9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5.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descr="https://www.freecodecamp.org/news/content/images/2021/12/chris-ried-ieic5Tq8YMk-unsplash.jpg"/>
          <p:cNvPicPr>
            <a:picLocks noGrp="1" noChangeAspect="1" noChangeArrowheads="1"/>
          </p:cNvPicPr>
          <p:nvPr>
            <p:ph type="pic" sz="quarter" idx="13"/>
          </p:nvPr>
        </p:nvPicPr>
        <p:blipFill>
          <a:blip r:embed="rId2">
            <a:extLst>
              <a:ext uri="{28A0092B-C50C-407E-A947-70E740481C1C}">
                <a14:useLocalDpi xmlns:a14="http://schemas.microsoft.com/office/drawing/2010/main" val="0"/>
              </a:ext>
            </a:extLst>
          </a:blip>
          <a:srcRect t="12207" b="12207"/>
          <a:stretch>
            <a:fillRect/>
          </a:stretch>
        </p:blipFill>
        <p:spPr bwMode="auto">
          <a:xfrm>
            <a:off x="0" y="3038"/>
            <a:ext cx="12215492" cy="6165006"/>
          </a:xfrm>
          <a:prstGeom prst="rect">
            <a:avLst/>
          </a:prstGeom>
          <a:noFill/>
          <a:extLst>
            <a:ext uri="{909E8E84-426E-40DD-AFC4-6F175D3DCCD1}">
              <a14:hiddenFill xmlns:a14="http://schemas.microsoft.com/office/drawing/2010/main">
                <a:solidFill>
                  <a:srgbClr val="FFFFFF"/>
                </a:solidFill>
              </a14:hiddenFill>
            </a:ext>
          </a:extLst>
        </p:spPr>
      </p:pic>
      <p:sp>
        <p:nvSpPr>
          <p:cNvPr id="11" name="Graphic 7">
            <a:extLst>
              <a:ext uri="{FF2B5EF4-FFF2-40B4-BE49-F238E27FC236}">
                <a16:creationId xmlns:a16="http://schemas.microsoft.com/office/drawing/2014/main" id="{20F6A07C-A1C5-4961-BB22-EA51F66690D8}"/>
              </a:ext>
            </a:extLst>
          </p:cNvPr>
          <p:cNvSpPr/>
          <p:nvPr/>
        </p:nvSpPr>
        <p:spPr>
          <a:xfrm rot="10800000">
            <a:off x="0" y="350877"/>
            <a:ext cx="12215492" cy="5968482"/>
          </a:xfrm>
          <a:custGeom>
            <a:avLst/>
            <a:gdLst>
              <a:gd name="connsiteX0" fmla="*/ 0 w 12182856"/>
              <a:gd name="connsiteY0" fmla="*/ 4617143 h 4967020"/>
              <a:gd name="connsiteX1" fmla="*/ 0 w 12182856"/>
              <a:gd name="connsiteY1" fmla="*/ 0 h 4967020"/>
              <a:gd name="connsiteX2" fmla="*/ 12182856 w 12182856"/>
              <a:gd name="connsiteY2" fmla="*/ 0 h 4967020"/>
              <a:gd name="connsiteX3" fmla="*/ 8045714 w 12182856"/>
              <a:gd name="connsiteY3" fmla="*/ 2445714 h 4967020"/>
              <a:gd name="connsiteX4" fmla="*/ 0 w 12182856"/>
              <a:gd name="connsiteY4" fmla="*/ 4617143 h 49670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82856" h="4967020">
                <a:moveTo>
                  <a:pt x="0" y="4617143"/>
                </a:moveTo>
                <a:lnTo>
                  <a:pt x="0" y="0"/>
                </a:lnTo>
                <a:lnTo>
                  <a:pt x="12182856" y="0"/>
                </a:lnTo>
                <a:cubicBezTo>
                  <a:pt x="12182856" y="0"/>
                  <a:pt x="12068571" y="3245714"/>
                  <a:pt x="8045714" y="2445714"/>
                </a:cubicBezTo>
                <a:cubicBezTo>
                  <a:pt x="4022857" y="1645714"/>
                  <a:pt x="4068571" y="6240000"/>
                  <a:pt x="0" y="4617143"/>
                </a:cubicBezTo>
                <a:close/>
              </a:path>
            </a:pathLst>
          </a:custGeom>
          <a:solidFill>
            <a:srgbClr val="00B0F0"/>
          </a:solidFill>
          <a:ln w="8000" cap="flat">
            <a:noFill/>
            <a:prstDash val="solid"/>
            <a:miter/>
          </a:ln>
        </p:spPr>
        <p:txBody>
          <a:bodyPr rtlCol="0" anchor="ctr"/>
          <a:lstStyle/>
          <a:p>
            <a:pPr algn="just"/>
            <a:endParaRPr lang="en-ID" dirty="0"/>
          </a:p>
        </p:txBody>
      </p:sp>
      <p:grpSp>
        <p:nvGrpSpPr>
          <p:cNvPr id="2" name="Group 1">
            <a:extLst>
              <a:ext uri="{FF2B5EF4-FFF2-40B4-BE49-F238E27FC236}">
                <a16:creationId xmlns:a16="http://schemas.microsoft.com/office/drawing/2014/main" id="{777EB2DC-3F58-4349-989A-D9C0BD56A1E1}"/>
              </a:ext>
            </a:extLst>
          </p:cNvPr>
          <p:cNvGrpSpPr/>
          <p:nvPr/>
        </p:nvGrpSpPr>
        <p:grpSpPr>
          <a:xfrm>
            <a:off x="0" y="1027066"/>
            <a:ext cx="12215492" cy="5848351"/>
            <a:chOff x="0" y="1009649"/>
            <a:chExt cx="12192000" cy="5848351"/>
          </a:xfrm>
          <a:solidFill>
            <a:srgbClr val="003399"/>
          </a:solidFill>
        </p:grpSpPr>
        <p:sp>
          <p:nvSpPr>
            <p:cNvPr id="9" name="Graphic 7">
              <a:extLst>
                <a:ext uri="{FF2B5EF4-FFF2-40B4-BE49-F238E27FC236}">
                  <a16:creationId xmlns:a16="http://schemas.microsoft.com/office/drawing/2014/main" id="{C0478F68-5D8C-46EB-AC5D-04941F327B1C}"/>
                </a:ext>
              </a:extLst>
            </p:cNvPr>
            <p:cNvSpPr/>
            <p:nvPr/>
          </p:nvSpPr>
          <p:spPr>
            <a:xfrm rot="10800000">
              <a:off x="0" y="1009649"/>
              <a:ext cx="12192000" cy="5309709"/>
            </a:xfrm>
            <a:custGeom>
              <a:avLst/>
              <a:gdLst>
                <a:gd name="connsiteX0" fmla="*/ 0 w 12182856"/>
                <a:gd name="connsiteY0" fmla="*/ 4617143 h 4967020"/>
                <a:gd name="connsiteX1" fmla="*/ 0 w 12182856"/>
                <a:gd name="connsiteY1" fmla="*/ 0 h 4967020"/>
                <a:gd name="connsiteX2" fmla="*/ 12182856 w 12182856"/>
                <a:gd name="connsiteY2" fmla="*/ 0 h 4967020"/>
                <a:gd name="connsiteX3" fmla="*/ 8045714 w 12182856"/>
                <a:gd name="connsiteY3" fmla="*/ 2445714 h 4967020"/>
                <a:gd name="connsiteX4" fmla="*/ 0 w 12182856"/>
                <a:gd name="connsiteY4" fmla="*/ 4617143 h 49670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82856" h="4967020">
                  <a:moveTo>
                    <a:pt x="0" y="4617143"/>
                  </a:moveTo>
                  <a:lnTo>
                    <a:pt x="0" y="0"/>
                  </a:lnTo>
                  <a:lnTo>
                    <a:pt x="12182856" y="0"/>
                  </a:lnTo>
                  <a:cubicBezTo>
                    <a:pt x="12182856" y="0"/>
                    <a:pt x="12068571" y="3245714"/>
                    <a:pt x="8045714" y="2445714"/>
                  </a:cubicBezTo>
                  <a:cubicBezTo>
                    <a:pt x="4022857" y="1645714"/>
                    <a:pt x="4068571" y="6240000"/>
                    <a:pt x="0" y="4617143"/>
                  </a:cubicBezTo>
                  <a:close/>
                </a:path>
              </a:pathLst>
            </a:custGeom>
            <a:grpFill/>
            <a:ln w="8000" cap="flat">
              <a:noFill/>
              <a:prstDash val="solid"/>
              <a:miter/>
            </a:ln>
          </p:spPr>
          <p:txBody>
            <a:bodyPr rtlCol="0" anchor="ctr"/>
            <a:lstStyle/>
            <a:p>
              <a:pPr algn="just"/>
              <a:endParaRPr lang="en-ID" dirty="0"/>
            </a:p>
          </p:txBody>
        </p:sp>
        <p:sp>
          <p:nvSpPr>
            <p:cNvPr id="10" name="Rectangle 9">
              <a:extLst>
                <a:ext uri="{FF2B5EF4-FFF2-40B4-BE49-F238E27FC236}">
                  <a16:creationId xmlns:a16="http://schemas.microsoft.com/office/drawing/2014/main" id="{57C3591B-FEC7-4053-BAF9-3A218D5915A6}"/>
                </a:ext>
              </a:extLst>
            </p:cNvPr>
            <p:cNvSpPr/>
            <p:nvPr/>
          </p:nvSpPr>
          <p:spPr>
            <a:xfrm>
              <a:off x="0" y="6029162"/>
              <a:ext cx="12192000" cy="82883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13" name="TextBox 12">
            <a:extLst>
              <a:ext uri="{FF2B5EF4-FFF2-40B4-BE49-F238E27FC236}">
                <a16:creationId xmlns:a16="http://schemas.microsoft.com/office/drawing/2014/main" id="{DFFE26B9-364D-4174-B93F-FB98A6662492}"/>
              </a:ext>
            </a:extLst>
          </p:cNvPr>
          <p:cNvSpPr txBox="1"/>
          <p:nvPr/>
        </p:nvSpPr>
        <p:spPr>
          <a:xfrm>
            <a:off x="2201321" y="4960583"/>
            <a:ext cx="5354149" cy="830997"/>
          </a:xfrm>
          <a:prstGeom prst="rect">
            <a:avLst/>
          </a:prstGeom>
          <a:noFill/>
        </p:spPr>
        <p:txBody>
          <a:bodyPr wrap="square" rtlCol="0">
            <a:spAutoFit/>
          </a:bodyPr>
          <a:lstStyle/>
          <a:p>
            <a:r>
              <a:rPr lang="en-GB" sz="4800" b="1" dirty="0">
                <a:solidFill>
                  <a:schemeClr val="bg1"/>
                </a:solidFill>
                <a:latin typeface="Trebuchet MS" panose="020B0603020202020204" pitchFamily="34" charset="0"/>
              </a:rPr>
              <a:t>AI for Managers</a:t>
            </a:r>
          </a:p>
        </p:txBody>
      </p:sp>
      <p:grpSp>
        <p:nvGrpSpPr>
          <p:cNvPr id="29" name="Group 28">
            <a:extLst>
              <a:ext uri="{FF2B5EF4-FFF2-40B4-BE49-F238E27FC236}">
                <a16:creationId xmlns:a16="http://schemas.microsoft.com/office/drawing/2014/main" id="{4A321265-5319-40FC-8087-D4C1290C4161}"/>
              </a:ext>
            </a:extLst>
          </p:cNvPr>
          <p:cNvGrpSpPr/>
          <p:nvPr/>
        </p:nvGrpSpPr>
        <p:grpSpPr>
          <a:xfrm>
            <a:off x="10188150" y="2136618"/>
            <a:ext cx="923430" cy="1158126"/>
            <a:chOff x="9174480" y="2522220"/>
            <a:chExt cx="1173480" cy="1471728"/>
          </a:xfrm>
          <a:solidFill>
            <a:schemeClr val="bg1">
              <a:alpha val="34000"/>
            </a:schemeClr>
          </a:solidFill>
        </p:grpSpPr>
        <p:sp>
          <p:nvSpPr>
            <p:cNvPr id="14" name="Oval 13">
              <a:extLst>
                <a:ext uri="{FF2B5EF4-FFF2-40B4-BE49-F238E27FC236}">
                  <a16:creationId xmlns:a16="http://schemas.microsoft.com/office/drawing/2014/main" id="{C8DE40BE-3DD3-4A7A-B4FA-4C5C665A1A7E}"/>
                </a:ext>
              </a:extLst>
            </p:cNvPr>
            <p:cNvSpPr/>
            <p:nvPr/>
          </p:nvSpPr>
          <p:spPr>
            <a:xfrm>
              <a:off x="9174480" y="2522220"/>
              <a:ext cx="167640" cy="1676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5" name="Oval 14">
              <a:extLst>
                <a:ext uri="{FF2B5EF4-FFF2-40B4-BE49-F238E27FC236}">
                  <a16:creationId xmlns:a16="http://schemas.microsoft.com/office/drawing/2014/main" id="{36114600-A1AD-4850-AFA0-DF1166E26092}"/>
                </a:ext>
              </a:extLst>
            </p:cNvPr>
            <p:cNvSpPr/>
            <p:nvPr/>
          </p:nvSpPr>
          <p:spPr>
            <a:xfrm>
              <a:off x="9677400" y="2522220"/>
              <a:ext cx="167640" cy="1676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6" name="Oval 15">
              <a:extLst>
                <a:ext uri="{FF2B5EF4-FFF2-40B4-BE49-F238E27FC236}">
                  <a16:creationId xmlns:a16="http://schemas.microsoft.com/office/drawing/2014/main" id="{26D93627-B17F-4703-B8CC-7EEEC657EE72}"/>
                </a:ext>
              </a:extLst>
            </p:cNvPr>
            <p:cNvSpPr/>
            <p:nvPr/>
          </p:nvSpPr>
          <p:spPr>
            <a:xfrm>
              <a:off x="10180320" y="2522220"/>
              <a:ext cx="167640" cy="1676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0" name="Oval 19">
              <a:extLst>
                <a:ext uri="{FF2B5EF4-FFF2-40B4-BE49-F238E27FC236}">
                  <a16:creationId xmlns:a16="http://schemas.microsoft.com/office/drawing/2014/main" id="{48A8C431-A096-4DF9-9CD5-2EAC3120380F}"/>
                </a:ext>
              </a:extLst>
            </p:cNvPr>
            <p:cNvSpPr/>
            <p:nvPr/>
          </p:nvSpPr>
          <p:spPr>
            <a:xfrm>
              <a:off x="9174480" y="2956916"/>
              <a:ext cx="167640" cy="1676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1" name="Oval 20">
              <a:extLst>
                <a:ext uri="{FF2B5EF4-FFF2-40B4-BE49-F238E27FC236}">
                  <a16:creationId xmlns:a16="http://schemas.microsoft.com/office/drawing/2014/main" id="{CFC1EA0C-EC21-439F-9EEA-F035751D8C5D}"/>
                </a:ext>
              </a:extLst>
            </p:cNvPr>
            <p:cNvSpPr/>
            <p:nvPr/>
          </p:nvSpPr>
          <p:spPr>
            <a:xfrm>
              <a:off x="9677400" y="2956916"/>
              <a:ext cx="167640" cy="1676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2" name="Oval 21">
              <a:extLst>
                <a:ext uri="{FF2B5EF4-FFF2-40B4-BE49-F238E27FC236}">
                  <a16:creationId xmlns:a16="http://schemas.microsoft.com/office/drawing/2014/main" id="{0970CA9B-0966-4722-A430-BEF3AA71E8D0}"/>
                </a:ext>
              </a:extLst>
            </p:cNvPr>
            <p:cNvSpPr/>
            <p:nvPr/>
          </p:nvSpPr>
          <p:spPr>
            <a:xfrm>
              <a:off x="10180320" y="2956916"/>
              <a:ext cx="167640" cy="1676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3" name="Oval 22">
              <a:extLst>
                <a:ext uri="{FF2B5EF4-FFF2-40B4-BE49-F238E27FC236}">
                  <a16:creationId xmlns:a16="http://schemas.microsoft.com/office/drawing/2014/main" id="{0FCB3A2B-3F3E-43B8-AA12-1F4882573C06}"/>
                </a:ext>
              </a:extLst>
            </p:cNvPr>
            <p:cNvSpPr/>
            <p:nvPr/>
          </p:nvSpPr>
          <p:spPr>
            <a:xfrm>
              <a:off x="9174480" y="3391612"/>
              <a:ext cx="167640" cy="1676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4" name="Oval 23">
              <a:extLst>
                <a:ext uri="{FF2B5EF4-FFF2-40B4-BE49-F238E27FC236}">
                  <a16:creationId xmlns:a16="http://schemas.microsoft.com/office/drawing/2014/main" id="{28FAA5B8-067A-44C9-A983-58FAEB836596}"/>
                </a:ext>
              </a:extLst>
            </p:cNvPr>
            <p:cNvSpPr/>
            <p:nvPr/>
          </p:nvSpPr>
          <p:spPr>
            <a:xfrm>
              <a:off x="9677400" y="3391612"/>
              <a:ext cx="167640" cy="1676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5" name="Oval 24">
              <a:extLst>
                <a:ext uri="{FF2B5EF4-FFF2-40B4-BE49-F238E27FC236}">
                  <a16:creationId xmlns:a16="http://schemas.microsoft.com/office/drawing/2014/main" id="{D9B9796D-4938-4CCB-BE46-6EE0A0E0BB5F}"/>
                </a:ext>
              </a:extLst>
            </p:cNvPr>
            <p:cNvSpPr/>
            <p:nvPr/>
          </p:nvSpPr>
          <p:spPr>
            <a:xfrm>
              <a:off x="10180320" y="3391612"/>
              <a:ext cx="167640" cy="1676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6" name="Oval 25">
              <a:extLst>
                <a:ext uri="{FF2B5EF4-FFF2-40B4-BE49-F238E27FC236}">
                  <a16:creationId xmlns:a16="http://schemas.microsoft.com/office/drawing/2014/main" id="{D23207F6-1DEE-47BD-B47C-74FA5D027125}"/>
                </a:ext>
              </a:extLst>
            </p:cNvPr>
            <p:cNvSpPr/>
            <p:nvPr/>
          </p:nvSpPr>
          <p:spPr>
            <a:xfrm>
              <a:off x="9174480" y="3826308"/>
              <a:ext cx="167640" cy="1676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7" name="Oval 26">
              <a:extLst>
                <a:ext uri="{FF2B5EF4-FFF2-40B4-BE49-F238E27FC236}">
                  <a16:creationId xmlns:a16="http://schemas.microsoft.com/office/drawing/2014/main" id="{59635165-CB05-41F0-B90A-C17D2A4675B8}"/>
                </a:ext>
              </a:extLst>
            </p:cNvPr>
            <p:cNvSpPr/>
            <p:nvPr/>
          </p:nvSpPr>
          <p:spPr>
            <a:xfrm>
              <a:off x="9677400" y="3826308"/>
              <a:ext cx="167640" cy="1676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8" name="Oval 27">
              <a:extLst>
                <a:ext uri="{FF2B5EF4-FFF2-40B4-BE49-F238E27FC236}">
                  <a16:creationId xmlns:a16="http://schemas.microsoft.com/office/drawing/2014/main" id="{B43E790D-F5A2-4D3C-90B1-49FD35FA9BAD}"/>
                </a:ext>
              </a:extLst>
            </p:cNvPr>
            <p:cNvSpPr/>
            <p:nvPr/>
          </p:nvSpPr>
          <p:spPr>
            <a:xfrm>
              <a:off x="10180320" y="3826308"/>
              <a:ext cx="167640" cy="1676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35" name="TextBox 34">
            <a:extLst>
              <a:ext uri="{FF2B5EF4-FFF2-40B4-BE49-F238E27FC236}">
                <a16:creationId xmlns:a16="http://schemas.microsoft.com/office/drawing/2014/main" id="{8DFC2F39-70AA-4B10-8838-4DE735B6A66C}"/>
              </a:ext>
            </a:extLst>
          </p:cNvPr>
          <p:cNvSpPr txBox="1"/>
          <p:nvPr/>
        </p:nvSpPr>
        <p:spPr>
          <a:xfrm>
            <a:off x="8670030" y="4556869"/>
            <a:ext cx="2441549" cy="872483"/>
          </a:xfrm>
          <a:prstGeom prst="rect">
            <a:avLst/>
          </a:prstGeom>
          <a:noFill/>
        </p:spPr>
        <p:txBody>
          <a:bodyPr wrap="square" rtlCol="0">
            <a:spAutoFit/>
          </a:bodyPr>
          <a:lstStyle/>
          <a:p>
            <a:pPr algn="just">
              <a:lnSpc>
                <a:spcPct val="150000"/>
              </a:lnSpc>
            </a:pPr>
            <a:r>
              <a:rPr lang="en-US" b="1" dirty="0">
                <a:solidFill>
                  <a:srgbClr val="00B0F0"/>
                </a:solidFill>
                <a:latin typeface="Trebuchet MS" panose="020B0603020202020204" pitchFamily="34" charset="0"/>
                <a:ea typeface="Roboto" panose="02000000000000000000" pitchFamily="2" charset="0"/>
                <a:sym typeface="Arial"/>
              </a:rPr>
              <a:t>By: </a:t>
            </a:r>
          </a:p>
          <a:p>
            <a:pPr algn="just">
              <a:lnSpc>
                <a:spcPct val="150000"/>
              </a:lnSpc>
            </a:pPr>
            <a:r>
              <a:rPr lang="en-US" b="1" dirty="0">
                <a:solidFill>
                  <a:srgbClr val="00B0F0"/>
                </a:solidFill>
                <a:latin typeface="Trebuchet MS" panose="020B0603020202020204" pitchFamily="34" charset="0"/>
                <a:ea typeface="Roboto" panose="02000000000000000000" pitchFamily="2" charset="0"/>
                <a:sym typeface="Arial"/>
              </a:rPr>
              <a:t>Nitin Saraswat</a:t>
            </a:r>
            <a:endParaRPr lang="id-ID" dirty="0">
              <a:solidFill>
                <a:srgbClr val="00B0F0"/>
              </a:solidFill>
              <a:latin typeface="Trebuchet MS" panose="020B0603020202020204" pitchFamily="34" charset="0"/>
            </a:endParaRPr>
          </a:p>
        </p:txBody>
      </p:sp>
      <p:cxnSp>
        <p:nvCxnSpPr>
          <p:cNvPr id="62" name="Straight Connector 61">
            <a:extLst>
              <a:ext uri="{FF2B5EF4-FFF2-40B4-BE49-F238E27FC236}">
                <a16:creationId xmlns:a16="http://schemas.microsoft.com/office/drawing/2014/main" id="{C386206F-A988-4C34-827F-92766F17F9B6}"/>
              </a:ext>
            </a:extLst>
          </p:cNvPr>
          <p:cNvCxnSpPr>
            <a:cxnSpLocks/>
          </p:cNvCxnSpPr>
          <p:nvPr/>
        </p:nvCxnSpPr>
        <p:spPr>
          <a:xfrm>
            <a:off x="8112750" y="3605970"/>
            <a:ext cx="0" cy="2082799"/>
          </a:xfrm>
          <a:prstGeom prst="line">
            <a:avLst/>
          </a:prstGeom>
          <a:ln w="38100">
            <a:solidFill>
              <a:srgbClr val="E6E6E6">
                <a:alpha val="5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376121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2FE60C5-3726-4F7A-B1EE-3E41F1236ED8}"/>
              </a:ext>
            </a:extLst>
          </p:cNvPr>
          <p:cNvSpPr txBox="1"/>
          <p:nvPr/>
        </p:nvSpPr>
        <p:spPr>
          <a:xfrm>
            <a:off x="841188" y="854887"/>
            <a:ext cx="7754172" cy="1200329"/>
          </a:xfrm>
          <a:prstGeom prst="rect">
            <a:avLst/>
          </a:prstGeom>
          <a:noFill/>
        </p:spPr>
        <p:txBody>
          <a:bodyPr wrap="square" rtlCol="0">
            <a:spAutoFit/>
          </a:bodyPr>
          <a:lstStyle/>
          <a:p>
            <a:r>
              <a:rPr lang="en-US" sz="3600" b="1" i="1" dirty="0">
                <a:solidFill>
                  <a:srgbClr val="003399"/>
                </a:solidFill>
                <a:latin typeface="Trebuchet MS" panose="020B0603020202020204" pitchFamily="34" charset="0"/>
              </a:rPr>
              <a:t>Data Mining, Predictive Modeling, Machine Learning ..</a:t>
            </a:r>
            <a:r>
              <a:rPr lang="en-US" sz="3600" b="1" i="1" dirty="0" err="1">
                <a:solidFill>
                  <a:srgbClr val="003399"/>
                </a:solidFill>
                <a:latin typeface="Trebuchet MS" panose="020B0603020202020204" pitchFamily="34" charset="0"/>
              </a:rPr>
              <a:t>Arrgh</a:t>
            </a:r>
            <a:r>
              <a:rPr lang="en-US" sz="3600" b="1" i="1" dirty="0">
                <a:solidFill>
                  <a:srgbClr val="003399"/>
                </a:solidFill>
                <a:latin typeface="Trebuchet MS" panose="020B0603020202020204" pitchFamily="34" charset="0"/>
              </a:rPr>
              <a:t>!</a:t>
            </a:r>
          </a:p>
        </p:txBody>
      </p:sp>
      <p:sp>
        <p:nvSpPr>
          <p:cNvPr id="21" name="Google Shape;82;p4"/>
          <p:cNvSpPr txBox="1"/>
          <p:nvPr/>
        </p:nvSpPr>
        <p:spPr>
          <a:xfrm>
            <a:off x="841188" y="2184622"/>
            <a:ext cx="10932801" cy="4478109"/>
          </a:xfrm>
          <a:prstGeom prst="rect">
            <a:avLst/>
          </a:prstGeom>
          <a:noFill/>
          <a:ln>
            <a:noFill/>
          </a:ln>
        </p:spPr>
        <p:txBody>
          <a:bodyPr spcFirstLastPara="1" wrap="square" lIns="91425" tIns="45700" rIns="91425" bIns="45700" anchor="t" anchorCtr="0">
            <a:spAutoFit/>
          </a:bodyPr>
          <a:lstStyle/>
          <a:p>
            <a:pPr marL="457200" indent="-457200">
              <a:buFont typeface="Arial" panose="020B0604020202020204" pitchFamily="34" charset="0"/>
              <a:buChar char="•"/>
            </a:pPr>
            <a:r>
              <a:rPr lang="en-IN" sz="1500" b="1" spc="-1" dirty="0">
                <a:solidFill>
                  <a:srgbClr val="000000"/>
                </a:solidFill>
                <a:uFill>
                  <a:solidFill>
                    <a:srgbClr val="FFFFFF"/>
                  </a:solidFill>
                </a:uFill>
                <a:latin typeface="Source Sans"/>
                <a:ea typeface="Open Sans"/>
              </a:rPr>
              <a:t>Data Mining </a:t>
            </a:r>
            <a:r>
              <a:rPr lang="en-IN" sz="1500" spc="-1" dirty="0">
                <a:solidFill>
                  <a:srgbClr val="000000"/>
                </a:solidFill>
                <a:uFill>
                  <a:solidFill>
                    <a:srgbClr val="FFFFFF"/>
                  </a:solidFill>
                </a:uFill>
                <a:latin typeface="Source Sans"/>
                <a:ea typeface="Open Sans"/>
              </a:rPr>
              <a:t>	- </a:t>
            </a:r>
            <a:r>
              <a:rPr lang="en-US" sz="1500" spc="-1" dirty="0">
                <a:solidFill>
                  <a:srgbClr val="000000"/>
                </a:solidFill>
                <a:uFill>
                  <a:solidFill>
                    <a:srgbClr val="FFFFFF"/>
                  </a:solidFill>
                </a:uFill>
                <a:latin typeface="Source Sans"/>
                <a:ea typeface="Open Sans"/>
              </a:rPr>
              <a:t>Finding new information in a lot of data. Usually done  in databases where lots of data is housed. Walmart mining its POS transactions data</a:t>
            </a:r>
          </a:p>
          <a:p>
            <a:pPr marL="457200" indent="-457200">
              <a:buFont typeface="Arial" panose="020B0604020202020204" pitchFamily="34" charset="0"/>
              <a:buChar char="•"/>
            </a:pPr>
            <a:endParaRPr lang="en-US" sz="1500" spc="-1" dirty="0">
              <a:solidFill>
                <a:srgbClr val="000000"/>
              </a:solidFill>
              <a:uFill>
                <a:solidFill>
                  <a:srgbClr val="FFFFFF"/>
                </a:solidFill>
              </a:uFill>
              <a:latin typeface="Source Sans"/>
              <a:ea typeface="Open Sans"/>
            </a:endParaRPr>
          </a:p>
          <a:p>
            <a:pPr marL="457200" indent="-457200">
              <a:buFont typeface="Arial" panose="020B0604020202020204" pitchFamily="34" charset="0"/>
              <a:buChar char="•"/>
            </a:pPr>
            <a:r>
              <a:rPr lang="en-US" sz="1500" b="1" spc="-1" dirty="0">
                <a:solidFill>
                  <a:srgbClr val="000000"/>
                </a:solidFill>
                <a:uFill>
                  <a:solidFill>
                    <a:srgbClr val="FFFFFF"/>
                  </a:solidFill>
                </a:uFill>
                <a:latin typeface="Source Sans"/>
                <a:ea typeface="Open Sans"/>
              </a:rPr>
              <a:t>Predictive Modeling/Statistical Modeling  </a:t>
            </a:r>
            <a:r>
              <a:rPr lang="en-US" sz="1500" spc="-1" dirty="0">
                <a:solidFill>
                  <a:srgbClr val="000000"/>
                </a:solidFill>
                <a:uFill>
                  <a:solidFill>
                    <a:srgbClr val="FFFFFF"/>
                  </a:solidFill>
                </a:uFill>
                <a:latin typeface="Source Sans"/>
                <a:ea typeface="Open Sans"/>
              </a:rPr>
              <a:t>– Taking into account some mathematical/statistical assumptions about the data, apply some statistical modeling technique and come up with some predictions. </a:t>
            </a:r>
            <a:r>
              <a:rPr lang="en-US" sz="1500" spc="-1" dirty="0" err="1">
                <a:solidFill>
                  <a:srgbClr val="000000"/>
                </a:solidFill>
                <a:uFill>
                  <a:solidFill>
                    <a:srgbClr val="FFFFFF"/>
                  </a:solidFill>
                </a:uFill>
                <a:latin typeface="Source Sans"/>
                <a:ea typeface="Open Sans"/>
              </a:rPr>
              <a:t>Eg.</a:t>
            </a:r>
            <a:r>
              <a:rPr lang="en-US" sz="1500" spc="-1" dirty="0">
                <a:solidFill>
                  <a:srgbClr val="000000"/>
                </a:solidFill>
                <a:uFill>
                  <a:solidFill>
                    <a:srgbClr val="FFFFFF"/>
                  </a:solidFill>
                </a:uFill>
                <a:latin typeface="Source Sans"/>
                <a:ea typeface="Open Sans"/>
              </a:rPr>
              <a:t> Building Credit Risk Model</a:t>
            </a:r>
          </a:p>
          <a:p>
            <a:pPr marL="457200" indent="-457200">
              <a:buFont typeface="Arial" panose="020B0604020202020204" pitchFamily="34" charset="0"/>
              <a:buChar char="•"/>
            </a:pPr>
            <a:endParaRPr lang="en-IN" sz="1500" spc="-1" dirty="0">
              <a:solidFill>
                <a:srgbClr val="000000"/>
              </a:solidFill>
              <a:uFill>
                <a:solidFill>
                  <a:srgbClr val="FFFFFF"/>
                </a:solidFill>
              </a:uFill>
              <a:latin typeface="Source Sans"/>
              <a:ea typeface="Open Sans"/>
            </a:endParaRPr>
          </a:p>
          <a:p>
            <a:pPr marL="457200" indent="-457200">
              <a:buFont typeface="Arial" panose="020B0604020202020204" pitchFamily="34" charset="0"/>
              <a:buChar char="•"/>
            </a:pPr>
            <a:r>
              <a:rPr lang="en-IN" sz="1500" b="1" spc="-1" dirty="0">
                <a:solidFill>
                  <a:srgbClr val="000000"/>
                </a:solidFill>
                <a:uFill>
                  <a:solidFill>
                    <a:srgbClr val="FFFFFF"/>
                  </a:solidFill>
                </a:uFill>
                <a:latin typeface="Source Sans"/>
                <a:ea typeface="Open Sans"/>
              </a:rPr>
              <a:t>Machine Learning </a:t>
            </a:r>
            <a:r>
              <a:rPr lang="en-IN" sz="1500" spc="-1" dirty="0">
                <a:solidFill>
                  <a:srgbClr val="000000"/>
                </a:solidFill>
                <a:uFill>
                  <a:solidFill>
                    <a:srgbClr val="FFFFFF"/>
                  </a:solidFill>
                </a:uFill>
                <a:latin typeface="Source Sans"/>
                <a:ea typeface="Open Sans"/>
              </a:rPr>
              <a:t>– Does not rely on data and algorithm assumptions and is more of an automated task once it is setup.</a:t>
            </a:r>
          </a:p>
          <a:p>
            <a:pPr marL="457200" indent="-457200">
              <a:buFont typeface="Arial" panose="020B0604020202020204" pitchFamily="34" charset="0"/>
              <a:buChar char="•"/>
            </a:pPr>
            <a:endParaRPr lang="en-IN" sz="1500" spc="-1" dirty="0">
              <a:solidFill>
                <a:srgbClr val="000000"/>
              </a:solidFill>
              <a:uFill>
                <a:solidFill>
                  <a:srgbClr val="FFFFFF"/>
                </a:solidFill>
              </a:uFill>
              <a:latin typeface="Source Sans"/>
              <a:ea typeface="Open Sans"/>
            </a:endParaRPr>
          </a:p>
          <a:p>
            <a:pPr marL="457200" indent="-457200">
              <a:buFont typeface="Arial" panose="020B0604020202020204" pitchFamily="34" charset="0"/>
              <a:buChar char="•"/>
            </a:pPr>
            <a:r>
              <a:rPr lang="en-IN" sz="1500" b="1" spc="-1" dirty="0">
                <a:solidFill>
                  <a:srgbClr val="000000"/>
                </a:solidFill>
                <a:uFill>
                  <a:solidFill>
                    <a:srgbClr val="FFFFFF"/>
                  </a:solidFill>
                </a:uFill>
                <a:latin typeface="Source Sans"/>
                <a:ea typeface="Open Sans"/>
              </a:rPr>
              <a:t>Data Science </a:t>
            </a:r>
            <a:r>
              <a:rPr lang="en-IN" sz="1500" spc="-1" dirty="0">
                <a:solidFill>
                  <a:srgbClr val="000000"/>
                </a:solidFill>
                <a:uFill>
                  <a:solidFill>
                    <a:srgbClr val="FFFFFF"/>
                  </a:solidFill>
                </a:uFill>
                <a:latin typeface="Source Sans"/>
                <a:ea typeface="Open Sans"/>
              </a:rPr>
              <a:t>– is the big daddy of all – it encompasses everything . A Data Scientist is expected to do everything, right from </a:t>
            </a:r>
          </a:p>
          <a:p>
            <a:pPr lvl="1"/>
            <a:r>
              <a:rPr lang="en-IN" sz="1500" spc="-1" dirty="0">
                <a:solidFill>
                  <a:srgbClr val="000000"/>
                </a:solidFill>
                <a:uFill>
                  <a:solidFill>
                    <a:srgbClr val="FFFFFF"/>
                  </a:solidFill>
                </a:uFill>
                <a:latin typeface="Source Sans"/>
                <a:ea typeface="Open Sans"/>
              </a:rPr>
              <a:t>data extraction, data munging, implementing algorithms and even be decent with visualization. Now this is too much to ask for     from a human being. So the idea is to be excellent at understanding algorithms, very good at data munging/extraction, good at visualization and for anything else he will be a part of some team (right </a:t>
            </a:r>
            <a:r>
              <a:rPr lang="en-IN" sz="1500" spc="-1" dirty="0">
                <a:solidFill>
                  <a:srgbClr val="000000"/>
                </a:solidFill>
                <a:uFill>
                  <a:solidFill>
                    <a:srgbClr val="FFFFFF"/>
                  </a:solidFill>
                </a:uFill>
                <a:latin typeface="Source Sans"/>
                <a:ea typeface="Open Sans"/>
                <a:sym typeface="Wingdings" panose="05000000000000000000" pitchFamily="2" charset="2"/>
              </a:rPr>
              <a:t> )!</a:t>
            </a:r>
            <a:endParaRPr lang="en-IN" sz="1500" spc="-1" dirty="0">
              <a:solidFill>
                <a:srgbClr val="000000"/>
              </a:solidFill>
              <a:uFill>
                <a:solidFill>
                  <a:srgbClr val="FFFFFF"/>
                </a:solidFill>
              </a:uFill>
              <a:latin typeface="Source Sans"/>
              <a:ea typeface="Open Sans"/>
            </a:endParaRPr>
          </a:p>
          <a:p>
            <a:pPr marL="457200" indent="-457200">
              <a:buFont typeface="Arial" panose="020B0604020202020204" pitchFamily="34" charset="0"/>
              <a:buChar char="•"/>
            </a:pPr>
            <a:endParaRPr lang="en-IN" sz="1500" spc="-1" dirty="0">
              <a:solidFill>
                <a:srgbClr val="000000"/>
              </a:solidFill>
              <a:uFill>
                <a:solidFill>
                  <a:srgbClr val="FFFFFF"/>
                </a:solidFill>
              </a:uFill>
              <a:latin typeface="Source Sans"/>
              <a:ea typeface="Open Sans"/>
            </a:endParaRPr>
          </a:p>
          <a:p>
            <a:pPr marL="457200" indent="-457200">
              <a:buFont typeface="Arial" panose="020B0604020202020204" pitchFamily="34" charset="0"/>
              <a:buChar char="•"/>
            </a:pPr>
            <a:r>
              <a:rPr lang="en-IN" sz="1500" b="1" spc="-1" dirty="0">
                <a:solidFill>
                  <a:srgbClr val="000000"/>
                </a:solidFill>
                <a:uFill>
                  <a:solidFill>
                    <a:srgbClr val="FFFFFF"/>
                  </a:solidFill>
                </a:uFill>
                <a:latin typeface="Source Sans"/>
                <a:ea typeface="Open Sans"/>
              </a:rPr>
              <a:t>Bottom Line </a:t>
            </a:r>
            <a:r>
              <a:rPr lang="en-IN" sz="1500" spc="-1" dirty="0">
                <a:solidFill>
                  <a:srgbClr val="000000"/>
                </a:solidFill>
                <a:uFill>
                  <a:solidFill>
                    <a:srgbClr val="FFFFFF"/>
                  </a:solidFill>
                </a:uFill>
                <a:latin typeface="Source Sans"/>
                <a:ea typeface="Open Sans"/>
              </a:rPr>
              <a:t>-  You have some data collected about the process. Now all you need is curiosity and right tools to ask the right questions and find out the relevant answers. Remember - It’s not just about how complex algorithm has been fitted and how complex technology stack has been used – rather it is about were you able to solve the business problem</a:t>
            </a:r>
          </a:p>
          <a:p>
            <a:pPr marL="457200" indent="-457200">
              <a:buFont typeface="Arial" panose="020B0604020202020204" pitchFamily="34" charset="0"/>
              <a:buChar char="•"/>
            </a:pPr>
            <a:endParaRPr lang="en-IN" sz="1500" b="0" strike="noStrike" spc="-1" dirty="0">
              <a:solidFill>
                <a:srgbClr val="000000"/>
              </a:solidFill>
              <a:uFill>
                <a:solidFill>
                  <a:srgbClr val="FFFFFF"/>
                </a:solidFill>
              </a:uFill>
              <a:latin typeface="Source Sans"/>
              <a:ea typeface="Open Sans"/>
            </a:endParaRPr>
          </a:p>
          <a:p>
            <a:pPr marL="457200" indent="-457200">
              <a:buFont typeface="Arial" panose="020B0604020202020204" pitchFamily="34" charset="0"/>
              <a:buChar char="•"/>
            </a:pPr>
            <a:endParaRPr lang="en-IN" sz="1500" spc="-1" dirty="0">
              <a:solidFill>
                <a:srgbClr val="000000"/>
              </a:solidFill>
              <a:uFill>
                <a:solidFill>
                  <a:srgbClr val="FFFFFF"/>
                </a:solidFill>
              </a:uFill>
              <a:latin typeface="Source Sans"/>
              <a:ea typeface="Open Sans"/>
            </a:endParaRPr>
          </a:p>
          <a:p>
            <a:endParaRPr lang="en-IN" sz="1500" b="0" strike="noStrike" spc="-1" dirty="0">
              <a:solidFill>
                <a:srgbClr val="000000"/>
              </a:solidFill>
              <a:uFill>
                <a:solidFill>
                  <a:srgbClr val="FFFFFF"/>
                </a:solidFill>
              </a:uFill>
              <a:latin typeface="Arial"/>
            </a:endParaRPr>
          </a:p>
        </p:txBody>
      </p:sp>
      <p:cxnSp>
        <p:nvCxnSpPr>
          <p:cNvPr id="35" name="Straight Connector 34">
            <a:extLst>
              <a:ext uri="{FF2B5EF4-FFF2-40B4-BE49-F238E27FC236}">
                <a16:creationId xmlns:a16="http://schemas.microsoft.com/office/drawing/2014/main" id="{7D75DB6A-4A40-4211-8994-1445F5ACDBD4}"/>
              </a:ext>
            </a:extLst>
          </p:cNvPr>
          <p:cNvCxnSpPr/>
          <p:nvPr/>
        </p:nvCxnSpPr>
        <p:spPr>
          <a:xfrm>
            <a:off x="959427" y="1925809"/>
            <a:ext cx="939800" cy="0"/>
          </a:xfrm>
          <a:prstGeom prst="line">
            <a:avLst/>
          </a:prstGeom>
          <a:ln w="47625">
            <a:solidFill>
              <a:srgbClr val="FF993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930282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2FE60C5-3726-4F7A-B1EE-3E41F1236ED8}"/>
              </a:ext>
            </a:extLst>
          </p:cNvPr>
          <p:cNvSpPr txBox="1"/>
          <p:nvPr/>
        </p:nvSpPr>
        <p:spPr>
          <a:xfrm>
            <a:off x="841188" y="854887"/>
            <a:ext cx="7754172" cy="646331"/>
          </a:xfrm>
          <a:prstGeom prst="rect">
            <a:avLst/>
          </a:prstGeom>
          <a:noFill/>
        </p:spPr>
        <p:txBody>
          <a:bodyPr wrap="square" rtlCol="0">
            <a:spAutoFit/>
          </a:bodyPr>
          <a:lstStyle/>
          <a:p>
            <a:r>
              <a:rPr lang="en-US" sz="3600" b="1" i="1" dirty="0">
                <a:solidFill>
                  <a:srgbClr val="003399"/>
                </a:solidFill>
                <a:latin typeface="Trebuchet MS" panose="020B0603020202020204" pitchFamily="34" charset="0"/>
              </a:rPr>
              <a:t>Is Data Science something new ?</a:t>
            </a:r>
          </a:p>
        </p:txBody>
      </p:sp>
      <p:sp>
        <p:nvSpPr>
          <p:cNvPr id="21" name="Google Shape;82;p4"/>
          <p:cNvSpPr txBox="1"/>
          <p:nvPr/>
        </p:nvSpPr>
        <p:spPr>
          <a:xfrm>
            <a:off x="841188" y="2184622"/>
            <a:ext cx="10932801" cy="3293169"/>
          </a:xfrm>
          <a:prstGeom prst="rect">
            <a:avLst/>
          </a:prstGeom>
          <a:noFill/>
          <a:ln>
            <a:noFill/>
          </a:ln>
        </p:spPr>
        <p:txBody>
          <a:bodyPr spcFirstLastPara="1" wrap="square" lIns="91425" tIns="45700" rIns="91425" bIns="45700" anchor="t" anchorCtr="0">
            <a:spAutoFit/>
          </a:bodyPr>
          <a:lstStyle/>
          <a:p>
            <a:pPr marL="457200" indent="-457200">
              <a:buFont typeface="Arial" panose="020B0604020202020204" pitchFamily="34" charset="0"/>
              <a:buChar char="•"/>
            </a:pPr>
            <a:r>
              <a:rPr lang="en-US" sz="1600" spc="-1" dirty="0">
                <a:solidFill>
                  <a:srgbClr val="000000"/>
                </a:solidFill>
                <a:uFill>
                  <a:solidFill>
                    <a:srgbClr val="FFFFFF"/>
                  </a:solidFill>
                </a:uFill>
                <a:latin typeface="Source Sans"/>
                <a:ea typeface="Open Sans"/>
              </a:rPr>
              <a:t>Data Science is like Consulting with the Technology Component added  to it</a:t>
            </a:r>
            <a:br>
              <a:rPr lang="en-US" sz="1600" spc="-1" dirty="0">
                <a:solidFill>
                  <a:srgbClr val="000000"/>
                </a:solidFill>
                <a:uFill>
                  <a:solidFill>
                    <a:srgbClr val="FFFFFF"/>
                  </a:solidFill>
                </a:uFill>
                <a:latin typeface="Source Sans"/>
                <a:ea typeface="Open Sans"/>
              </a:rPr>
            </a:br>
            <a:endParaRPr lang="en-US" sz="1600" spc="-1" dirty="0">
              <a:solidFill>
                <a:srgbClr val="000000"/>
              </a:solidFill>
              <a:uFill>
                <a:solidFill>
                  <a:srgbClr val="FFFFFF"/>
                </a:solidFill>
              </a:uFill>
              <a:latin typeface="Source Sans"/>
              <a:ea typeface="Open Sans"/>
            </a:endParaRPr>
          </a:p>
          <a:p>
            <a:pPr marL="457200" indent="-457200">
              <a:buFont typeface="Arial" panose="020B0604020202020204" pitchFamily="34" charset="0"/>
              <a:buChar char="•"/>
            </a:pPr>
            <a:r>
              <a:rPr lang="en-US" sz="1600" spc="-1" dirty="0">
                <a:solidFill>
                  <a:srgbClr val="000000"/>
                </a:solidFill>
                <a:uFill>
                  <a:solidFill>
                    <a:srgbClr val="FFFFFF"/>
                  </a:solidFill>
                </a:uFill>
                <a:latin typeface="Source Sans"/>
                <a:ea typeface="Open Sans"/>
              </a:rPr>
              <a:t>For me it is 60 -40 (though I  would love it to be 20-80 , biased towards Technology) </a:t>
            </a:r>
            <a:br>
              <a:rPr lang="en-US" sz="1600" spc="-1" dirty="0">
                <a:solidFill>
                  <a:srgbClr val="000000"/>
                </a:solidFill>
                <a:uFill>
                  <a:solidFill>
                    <a:srgbClr val="FFFFFF"/>
                  </a:solidFill>
                </a:uFill>
                <a:latin typeface="Source Sans"/>
                <a:ea typeface="Open Sans"/>
              </a:rPr>
            </a:br>
            <a:br>
              <a:rPr lang="en-US" sz="1600" spc="-1" dirty="0">
                <a:solidFill>
                  <a:srgbClr val="000000"/>
                </a:solidFill>
                <a:uFill>
                  <a:solidFill>
                    <a:srgbClr val="FFFFFF"/>
                  </a:solidFill>
                </a:uFill>
                <a:latin typeface="Source Sans"/>
                <a:ea typeface="Open Sans"/>
              </a:rPr>
            </a:br>
            <a:r>
              <a:rPr lang="en-US" sz="1600" spc="-1" dirty="0">
                <a:solidFill>
                  <a:srgbClr val="000000"/>
                </a:solidFill>
                <a:uFill>
                  <a:solidFill>
                    <a:srgbClr val="FFFFFF"/>
                  </a:solidFill>
                </a:uFill>
                <a:latin typeface="Source Sans"/>
                <a:ea typeface="Open Sans"/>
              </a:rPr>
              <a:t>The hype around Data Science is not new. It has always been there - since Consultants have always been there. </a:t>
            </a:r>
          </a:p>
          <a:p>
            <a:pPr marL="457200" indent="-457200">
              <a:buFont typeface="Arial" panose="020B0604020202020204" pitchFamily="34" charset="0"/>
              <a:buChar char="•"/>
            </a:pPr>
            <a:endParaRPr lang="en-US" sz="1600" spc="-1" dirty="0">
              <a:solidFill>
                <a:srgbClr val="000000"/>
              </a:solidFill>
              <a:uFill>
                <a:solidFill>
                  <a:srgbClr val="FFFFFF"/>
                </a:solidFill>
              </a:uFill>
              <a:latin typeface="Source Sans"/>
              <a:ea typeface="Open Sans"/>
            </a:endParaRPr>
          </a:p>
          <a:p>
            <a:pPr marL="457200" indent="-457200">
              <a:buFont typeface="Arial" panose="020B0604020202020204" pitchFamily="34" charset="0"/>
              <a:buChar char="•"/>
            </a:pPr>
            <a:r>
              <a:rPr lang="en-US" sz="1600" spc="-1" dirty="0">
                <a:solidFill>
                  <a:srgbClr val="000000"/>
                </a:solidFill>
                <a:uFill>
                  <a:solidFill>
                    <a:srgbClr val="FFFFFF"/>
                  </a:solidFill>
                </a:uFill>
                <a:latin typeface="Source Sans"/>
                <a:ea typeface="Open Sans"/>
              </a:rPr>
              <a:t>Its just that, now it is in the open and has the ever strong support of Technology and cutting edge advancements in Machine Learning </a:t>
            </a:r>
          </a:p>
          <a:p>
            <a:endParaRPr lang="en-US" sz="1600" spc="-1" dirty="0">
              <a:solidFill>
                <a:srgbClr val="000000"/>
              </a:solidFill>
              <a:uFill>
                <a:solidFill>
                  <a:srgbClr val="FFFFFF"/>
                </a:solidFill>
              </a:uFill>
              <a:latin typeface="Source Sans"/>
              <a:ea typeface="Open Sans"/>
            </a:endParaRPr>
          </a:p>
          <a:p>
            <a:pPr marL="457200" indent="-457200">
              <a:buFont typeface="Arial" panose="020B0604020202020204" pitchFamily="34" charset="0"/>
              <a:buChar char="•"/>
            </a:pPr>
            <a:r>
              <a:rPr lang="en-US" sz="1600" spc="-1" dirty="0">
                <a:solidFill>
                  <a:srgbClr val="000000"/>
                </a:solidFill>
                <a:uFill>
                  <a:solidFill>
                    <a:srgbClr val="FFFFFF"/>
                  </a:solidFill>
                </a:uFill>
                <a:latin typeface="Source Sans"/>
                <a:ea typeface="Open Sans"/>
              </a:rPr>
              <a:t>To be a good Data Scientist - you should be super curious and question the status quo, kind of individual. </a:t>
            </a:r>
          </a:p>
          <a:p>
            <a:pPr marL="457200" indent="-457200">
              <a:buFont typeface="Arial" panose="020B0604020202020204" pitchFamily="34" charset="0"/>
              <a:buChar char="•"/>
            </a:pPr>
            <a:endParaRPr lang="en-US" sz="1600" spc="-1" dirty="0">
              <a:solidFill>
                <a:srgbClr val="000000"/>
              </a:solidFill>
              <a:uFill>
                <a:solidFill>
                  <a:srgbClr val="FFFFFF"/>
                </a:solidFill>
              </a:uFill>
              <a:latin typeface="Source Sans"/>
              <a:ea typeface="Open Sans"/>
            </a:endParaRPr>
          </a:p>
          <a:p>
            <a:pPr marL="457200" indent="-457200">
              <a:buFont typeface="Arial" panose="020B0604020202020204" pitchFamily="34" charset="0"/>
              <a:buChar char="•"/>
            </a:pPr>
            <a:r>
              <a:rPr lang="en-US" sz="1600" spc="-1" dirty="0">
                <a:solidFill>
                  <a:srgbClr val="000000"/>
                </a:solidFill>
                <a:uFill>
                  <a:solidFill>
                    <a:srgbClr val="FFFFFF"/>
                  </a:solidFill>
                </a:uFill>
                <a:latin typeface="Source Sans"/>
                <a:ea typeface="Open Sans"/>
              </a:rPr>
              <a:t>Unless you have lateral thinking and can think from different angles you wont  be great at Data Exploration, Data pre-processing and finally applying algorithms.</a:t>
            </a:r>
          </a:p>
        </p:txBody>
      </p:sp>
      <p:cxnSp>
        <p:nvCxnSpPr>
          <p:cNvPr id="35" name="Straight Connector 34">
            <a:extLst>
              <a:ext uri="{FF2B5EF4-FFF2-40B4-BE49-F238E27FC236}">
                <a16:creationId xmlns:a16="http://schemas.microsoft.com/office/drawing/2014/main" id="{7D75DB6A-4A40-4211-8994-1445F5ACDBD4}"/>
              </a:ext>
            </a:extLst>
          </p:cNvPr>
          <p:cNvCxnSpPr/>
          <p:nvPr/>
        </p:nvCxnSpPr>
        <p:spPr>
          <a:xfrm>
            <a:off x="959427" y="1925809"/>
            <a:ext cx="939800" cy="0"/>
          </a:xfrm>
          <a:prstGeom prst="line">
            <a:avLst/>
          </a:prstGeom>
          <a:ln w="47625">
            <a:solidFill>
              <a:srgbClr val="FF993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30822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2FE60C5-3726-4F7A-B1EE-3E41F1236ED8}"/>
              </a:ext>
            </a:extLst>
          </p:cNvPr>
          <p:cNvSpPr txBox="1"/>
          <p:nvPr/>
        </p:nvSpPr>
        <p:spPr>
          <a:xfrm>
            <a:off x="841187" y="854887"/>
            <a:ext cx="9321715" cy="646331"/>
          </a:xfrm>
          <a:prstGeom prst="rect">
            <a:avLst/>
          </a:prstGeom>
          <a:noFill/>
        </p:spPr>
        <p:txBody>
          <a:bodyPr wrap="square" rtlCol="0">
            <a:spAutoFit/>
          </a:bodyPr>
          <a:lstStyle/>
          <a:p>
            <a:r>
              <a:rPr lang="en-US" sz="3600" b="1" i="1" dirty="0">
                <a:solidFill>
                  <a:srgbClr val="003399"/>
                </a:solidFill>
                <a:latin typeface="Trebuchet MS" panose="020B0603020202020204" pitchFamily="34" charset="0"/>
              </a:rPr>
              <a:t>Predictive Modeling vs Machine Learning </a:t>
            </a:r>
          </a:p>
        </p:txBody>
      </p:sp>
      <p:sp>
        <p:nvSpPr>
          <p:cNvPr id="21" name="Google Shape;82;p4"/>
          <p:cNvSpPr txBox="1"/>
          <p:nvPr/>
        </p:nvSpPr>
        <p:spPr>
          <a:xfrm>
            <a:off x="841187" y="1521065"/>
            <a:ext cx="10932801" cy="4524275"/>
          </a:xfrm>
          <a:prstGeom prst="rect">
            <a:avLst/>
          </a:prstGeom>
          <a:noFill/>
          <a:ln>
            <a:noFill/>
          </a:ln>
        </p:spPr>
        <p:txBody>
          <a:bodyPr spcFirstLastPara="1" wrap="square" lIns="91425" tIns="45700" rIns="91425" bIns="45700" anchor="t" anchorCtr="0">
            <a:spAutoFit/>
          </a:bodyPr>
          <a:lstStyle/>
          <a:p>
            <a:pPr marL="457200" indent="-457200">
              <a:buFont typeface="Arial" panose="020B0604020202020204" pitchFamily="34" charset="0"/>
              <a:buChar char="•"/>
            </a:pPr>
            <a:endParaRPr lang="en-US" sz="1600" spc="-1" dirty="0">
              <a:solidFill>
                <a:srgbClr val="000000"/>
              </a:solidFill>
              <a:uFill>
                <a:solidFill>
                  <a:srgbClr val="FFFFFF"/>
                </a:solidFill>
              </a:uFill>
              <a:latin typeface="Source Sans"/>
              <a:ea typeface="Open Sans"/>
            </a:endParaRPr>
          </a:p>
          <a:p>
            <a:pPr marL="457200" indent="-457200">
              <a:buFont typeface="Arial" panose="020B0604020202020204" pitchFamily="34" charset="0"/>
              <a:buChar char="•"/>
            </a:pPr>
            <a:r>
              <a:rPr lang="en-US" sz="1600" spc="-1" dirty="0">
                <a:solidFill>
                  <a:srgbClr val="000000"/>
                </a:solidFill>
                <a:uFill>
                  <a:solidFill>
                    <a:srgbClr val="FFFFFF"/>
                  </a:solidFill>
                </a:uFill>
                <a:latin typeface="Source Sans"/>
                <a:ea typeface="Open Sans"/>
              </a:rPr>
              <a:t>The main difference between the two techniques are the assumptions of the data generation process.</a:t>
            </a:r>
          </a:p>
          <a:p>
            <a:pPr marL="457200" indent="-457200">
              <a:buFont typeface="Arial" panose="020B0604020202020204" pitchFamily="34" charset="0"/>
              <a:buChar char="•"/>
            </a:pPr>
            <a:endParaRPr lang="en-US" sz="1600" spc="-1" dirty="0">
              <a:solidFill>
                <a:srgbClr val="000000"/>
              </a:solidFill>
              <a:uFill>
                <a:solidFill>
                  <a:srgbClr val="FFFFFF"/>
                </a:solidFill>
              </a:uFill>
              <a:latin typeface="Source Sans"/>
              <a:ea typeface="Open Sans"/>
            </a:endParaRPr>
          </a:p>
          <a:p>
            <a:pPr marL="457200" indent="-457200">
              <a:buFont typeface="Arial" panose="020B0604020202020204" pitchFamily="34" charset="0"/>
              <a:buChar char="•"/>
            </a:pPr>
            <a:r>
              <a:rPr lang="en-US" sz="1600" spc="-1" dirty="0">
                <a:solidFill>
                  <a:srgbClr val="000000"/>
                </a:solidFill>
                <a:uFill>
                  <a:solidFill>
                    <a:srgbClr val="FFFFFF"/>
                  </a:solidFill>
                </a:uFill>
                <a:latin typeface="Source Sans"/>
                <a:ea typeface="Open Sans"/>
              </a:rPr>
              <a:t>In the Predictive Modelling approach  - assumption is that data is generated from a consistent but random data generation process. Hence the term 'modelling the data', and assuming various distributions etc. </a:t>
            </a:r>
          </a:p>
          <a:p>
            <a:pPr marL="457200" indent="-457200">
              <a:buFont typeface="Arial" panose="020B0604020202020204" pitchFamily="34" charset="0"/>
              <a:buChar char="•"/>
            </a:pPr>
            <a:endParaRPr lang="en-US" sz="1600" spc="-1" dirty="0">
              <a:solidFill>
                <a:srgbClr val="000000"/>
              </a:solidFill>
              <a:uFill>
                <a:solidFill>
                  <a:srgbClr val="FFFFFF"/>
                </a:solidFill>
              </a:uFill>
              <a:latin typeface="Source Sans"/>
              <a:ea typeface="Open Sans"/>
            </a:endParaRPr>
          </a:p>
          <a:p>
            <a:pPr marL="285750" indent="-285750">
              <a:buFont typeface="Arial" panose="020B0604020202020204" pitchFamily="34" charset="0"/>
              <a:buChar char="•"/>
            </a:pPr>
            <a:r>
              <a:rPr lang="en-US" sz="1600" spc="-1" dirty="0">
                <a:solidFill>
                  <a:srgbClr val="000000"/>
                </a:solidFill>
                <a:uFill>
                  <a:solidFill>
                    <a:srgbClr val="FFFFFF"/>
                  </a:solidFill>
                </a:uFill>
                <a:latin typeface="Source Sans"/>
                <a:ea typeface="Open Sans"/>
              </a:rPr>
              <a:t>   In machine learning, the is no such assumption. The data generating process is a black box.</a:t>
            </a:r>
          </a:p>
          <a:p>
            <a:pPr marL="457200" indent="-457200">
              <a:buFont typeface="Arial" panose="020B0604020202020204" pitchFamily="34" charset="0"/>
              <a:buChar char="•"/>
            </a:pPr>
            <a:endParaRPr lang="en-US" sz="1600" spc="-1" dirty="0">
              <a:solidFill>
                <a:srgbClr val="000000"/>
              </a:solidFill>
              <a:uFill>
                <a:solidFill>
                  <a:srgbClr val="FFFFFF"/>
                </a:solidFill>
              </a:uFill>
              <a:latin typeface="Source Sans"/>
              <a:ea typeface="Open Sans"/>
            </a:endParaRPr>
          </a:p>
          <a:p>
            <a:pPr marL="457200" indent="-457200">
              <a:buFont typeface="Arial" panose="020B0604020202020204" pitchFamily="34" charset="0"/>
              <a:buChar char="•"/>
            </a:pPr>
            <a:r>
              <a:rPr lang="en-US" sz="1600" spc="-1" dirty="0">
                <a:solidFill>
                  <a:srgbClr val="000000"/>
                </a:solidFill>
                <a:uFill>
                  <a:solidFill>
                    <a:srgbClr val="FFFFFF"/>
                  </a:solidFill>
                </a:uFill>
                <a:latin typeface="Source Sans"/>
                <a:ea typeface="Open Sans"/>
              </a:rPr>
              <a:t>Machine learning algorithms can broadly be segmented into </a:t>
            </a:r>
          </a:p>
          <a:p>
            <a:pPr marL="914400" lvl="1" indent="-457200">
              <a:buFont typeface="Courier New" panose="02070309020205020404" pitchFamily="49" charset="0"/>
              <a:buChar char="o"/>
            </a:pPr>
            <a:r>
              <a:rPr lang="en-US" sz="1600" spc="-1" dirty="0">
                <a:solidFill>
                  <a:srgbClr val="000000"/>
                </a:solidFill>
                <a:uFill>
                  <a:solidFill>
                    <a:srgbClr val="FFFFFF"/>
                  </a:solidFill>
                </a:uFill>
                <a:latin typeface="Source Sans"/>
                <a:ea typeface="Open Sans"/>
              </a:rPr>
              <a:t>Supervised Learning </a:t>
            </a:r>
          </a:p>
          <a:p>
            <a:pPr marL="914400" lvl="1" indent="-457200">
              <a:buFont typeface="Courier New" panose="02070309020205020404" pitchFamily="49" charset="0"/>
              <a:buChar char="o"/>
            </a:pPr>
            <a:r>
              <a:rPr lang="en-US" sz="1600" spc="-1" dirty="0">
                <a:solidFill>
                  <a:srgbClr val="000000"/>
                </a:solidFill>
                <a:uFill>
                  <a:solidFill>
                    <a:srgbClr val="FFFFFF"/>
                  </a:solidFill>
                </a:uFill>
                <a:latin typeface="Source Sans"/>
                <a:ea typeface="Open Sans"/>
              </a:rPr>
              <a:t>Unsupervised Learning</a:t>
            </a:r>
          </a:p>
          <a:p>
            <a:pPr marL="457200" indent="-457200">
              <a:buFont typeface="Arial" panose="020B0604020202020204" pitchFamily="34" charset="0"/>
              <a:buChar char="•"/>
            </a:pPr>
            <a:endParaRPr lang="en-US" sz="1600" spc="-1" dirty="0">
              <a:solidFill>
                <a:srgbClr val="000000"/>
              </a:solidFill>
              <a:uFill>
                <a:solidFill>
                  <a:srgbClr val="FFFFFF"/>
                </a:solidFill>
              </a:uFill>
              <a:latin typeface="Source Sans"/>
              <a:ea typeface="Open Sans"/>
            </a:endParaRPr>
          </a:p>
          <a:p>
            <a:pPr marL="457200" indent="-457200">
              <a:buFont typeface="Arial" panose="020B0604020202020204" pitchFamily="34" charset="0"/>
              <a:buChar char="•"/>
            </a:pPr>
            <a:r>
              <a:rPr lang="en-US" sz="1600" spc="-1" dirty="0">
                <a:solidFill>
                  <a:srgbClr val="000000"/>
                </a:solidFill>
                <a:uFill>
                  <a:solidFill>
                    <a:srgbClr val="FFFFFF"/>
                  </a:solidFill>
                </a:uFill>
                <a:latin typeface="Source Sans"/>
                <a:ea typeface="Open Sans"/>
              </a:rPr>
              <a:t>Supervised Machine Learning Algorithms can be used for predictive analytics.</a:t>
            </a:r>
          </a:p>
          <a:p>
            <a:pPr marL="457200" indent="-457200">
              <a:buFont typeface="Arial" panose="020B0604020202020204" pitchFamily="34" charset="0"/>
              <a:buChar char="•"/>
            </a:pPr>
            <a:endParaRPr lang="en-US" sz="1600" spc="-1" dirty="0">
              <a:solidFill>
                <a:srgbClr val="000000"/>
              </a:solidFill>
              <a:uFill>
                <a:solidFill>
                  <a:srgbClr val="FFFFFF"/>
                </a:solidFill>
              </a:uFill>
              <a:latin typeface="Source Sans"/>
              <a:ea typeface="Open Sans"/>
            </a:endParaRPr>
          </a:p>
          <a:p>
            <a:pPr marL="457200" indent="-457200">
              <a:buFont typeface="Arial" panose="020B0604020202020204" pitchFamily="34" charset="0"/>
              <a:buChar char="•"/>
            </a:pPr>
            <a:r>
              <a:rPr lang="en-US" sz="1600" spc="-1" dirty="0">
                <a:solidFill>
                  <a:srgbClr val="000000"/>
                </a:solidFill>
                <a:uFill>
                  <a:solidFill>
                    <a:srgbClr val="FFFFFF"/>
                  </a:solidFill>
                </a:uFill>
                <a:latin typeface="Source Sans"/>
                <a:ea typeface="Open Sans"/>
              </a:rPr>
              <a:t>In supervised machine learning, we train the algorithm with labelled training set, e.g. given the weather conditions of 100 days and wanting to model which days would rain, we then choose an algorithm and feed it data about what the conditions were like on days where it rained, and on days where it did not rain. This trained model can then be applied on new data to predict if it will rain.</a:t>
            </a:r>
          </a:p>
        </p:txBody>
      </p:sp>
      <p:cxnSp>
        <p:nvCxnSpPr>
          <p:cNvPr id="35" name="Straight Connector 34">
            <a:extLst>
              <a:ext uri="{FF2B5EF4-FFF2-40B4-BE49-F238E27FC236}">
                <a16:creationId xmlns:a16="http://schemas.microsoft.com/office/drawing/2014/main" id="{7D75DB6A-4A40-4211-8994-1445F5ACDBD4}"/>
              </a:ext>
            </a:extLst>
          </p:cNvPr>
          <p:cNvCxnSpPr/>
          <p:nvPr/>
        </p:nvCxnSpPr>
        <p:spPr>
          <a:xfrm>
            <a:off x="985552" y="1511141"/>
            <a:ext cx="939800" cy="0"/>
          </a:xfrm>
          <a:prstGeom prst="line">
            <a:avLst/>
          </a:prstGeom>
          <a:ln w="47625">
            <a:solidFill>
              <a:srgbClr val="FF993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275609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2FE60C5-3726-4F7A-B1EE-3E41F1236ED8}"/>
              </a:ext>
            </a:extLst>
          </p:cNvPr>
          <p:cNvSpPr txBox="1"/>
          <p:nvPr/>
        </p:nvSpPr>
        <p:spPr>
          <a:xfrm>
            <a:off x="841187" y="854887"/>
            <a:ext cx="9321715" cy="646331"/>
          </a:xfrm>
          <a:prstGeom prst="rect">
            <a:avLst/>
          </a:prstGeom>
          <a:noFill/>
        </p:spPr>
        <p:txBody>
          <a:bodyPr wrap="square" rtlCol="0">
            <a:spAutoFit/>
          </a:bodyPr>
          <a:lstStyle/>
          <a:p>
            <a:r>
              <a:rPr lang="en-US" sz="3600" b="1" i="1" dirty="0">
                <a:solidFill>
                  <a:srgbClr val="003399"/>
                </a:solidFill>
                <a:latin typeface="Trebuchet MS" panose="020B0603020202020204" pitchFamily="34" charset="0"/>
              </a:rPr>
              <a:t>Predictive Modeling vs Machine Learning </a:t>
            </a:r>
          </a:p>
        </p:txBody>
      </p:sp>
      <p:sp>
        <p:nvSpPr>
          <p:cNvPr id="21" name="Google Shape;82;p4"/>
          <p:cNvSpPr txBox="1"/>
          <p:nvPr/>
        </p:nvSpPr>
        <p:spPr>
          <a:xfrm>
            <a:off x="841187" y="1791031"/>
            <a:ext cx="10932801" cy="4278054"/>
          </a:xfrm>
          <a:prstGeom prst="rect">
            <a:avLst/>
          </a:prstGeom>
          <a:noFill/>
          <a:ln>
            <a:noFill/>
          </a:ln>
        </p:spPr>
        <p:txBody>
          <a:bodyPr spcFirstLastPara="1" wrap="square" lIns="91425" tIns="45700" rIns="91425" bIns="45700" anchor="t" anchorCtr="0">
            <a:spAutoFit/>
          </a:bodyPr>
          <a:lstStyle/>
          <a:p>
            <a:pPr marL="457200" indent="-457200">
              <a:buFont typeface="Arial" panose="020B0604020202020204" pitchFamily="34" charset="0"/>
              <a:buChar char="•"/>
            </a:pPr>
            <a:r>
              <a:rPr lang="en-US" sz="1600" spc="-1" dirty="0">
                <a:solidFill>
                  <a:srgbClr val="000000"/>
                </a:solidFill>
                <a:uFill>
                  <a:solidFill>
                    <a:srgbClr val="FFFFFF"/>
                  </a:solidFill>
                </a:uFill>
                <a:latin typeface="Source Sans"/>
                <a:ea typeface="Open Sans"/>
              </a:rPr>
              <a:t>Classical Statistics needs models to be built on the basis of past data, expert opinion etc. to establish relationship between the variables (predictor and predicted). And it needs to be tested for reliability, regularly maintained, calibrated and finally phased out </a:t>
            </a:r>
          </a:p>
          <a:p>
            <a:pPr marL="457200" indent="-457200">
              <a:buFont typeface="Arial" panose="020B0604020202020204" pitchFamily="34" charset="0"/>
              <a:buChar char="•"/>
            </a:pPr>
            <a:endParaRPr lang="en-US" sz="1600" spc="-1" dirty="0">
              <a:solidFill>
                <a:srgbClr val="000000"/>
              </a:solidFill>
              <a:uFill>
                <a:solidFill>
                  <a:srgbClr val="FFFFFF"/>
                </a:solidFill>
              </a:uFill>
              <a:latin typeface="Source Sans"/>
              <a:ea typeface="Open Sans"/>
            </a:endParaRPr>
          </a:p>
          <a:p>
            <a:pPr marL="457200" indent="-457200">
              <a:buFont typeface="Arial" panose="020B0604020202020204" pitchFamily="34" charset="0"/>
              <a:buChar char="•"/>
            </a:pPr>
            <a:endParaRPr lang="en-US" sz="1600" spc="-1" dirty="0">
              <a:solidFill>
                <a:srgbClr val="000000"/>
              </a:solidFill>
              <a:uFill>
                <a:solidFill>
                  <a:srgbClr val="FFFFFF"/>
                </a:solidFill>
              </a:uFill>
              <a:latin typeface="Source Sans"/>
              <a:ea typeface="Open Sans"/>
            </a:endParaRPr>
          </a:p>
          <a:p>
            <a:pPr marL="457200" indent="-457200">
              <a:buFont typeface="Arial" panose="020B0604020202020204" pitchFamily="34" charset="0"/>
              <a:buChar char="•"/>
            </a:pPr>
            <a:r>
              <a:rPr lang="en-US" sz="1600" spc="-1" dirty="0">
                <a:solidFill>
                  <a:srgbClr val="000000"/>
                </a:solidFill>
                <a:uFill>
                  <a:solidFill>
                    <a:srgbClr val="FFFFFF"/>
                  </a:solidFill>
                </a:uFill>
                <a:latin typeface="Source Sans"/>
                <a:ea typeface="Open Sans"/>
              </a:rPr>
              <a:t>ML starts with the outcome and teaches a computer to automatically look for predictor variables and their interactions (might be very complex). The results are usually more accurate. Since the model is self learning(deep learning model which assigns a number to a shape it sees and learns using multiple neural network layers) with little or no assumptions it is quick to react on the changing input data and tweak itself.</a:t>
            </a:r>
          </a:p>
          <a:p>
            <a:pPr marL="457200" indent="-457200">
              <a:buFont typeface="Arial" panose="020B0604020202020204" pitchFamily="34" charset="0"/>
              <a:buChar char="•"/>
            </a:pPr>
            <a:endParaRPr lang="en-US" sz="1600" spc="-1" dirty="0">
              <a:solidFill>
                <a:srgbClr val="000000"/>
              </a:solidFill>
              <a:uFill>
                <a:solidFill>
                  <a:srgbClr val="FFFFFF"/>
                </a:solidFill>
              </a:uFill>
              <a:latin typeface="Source Sans"/>
              <a:ea typeface="Open Sans"/>
            </a:endParaRPr>
          </a:p>
          <a:p>
            <a:pPr marL="457200" indent="-457200">
              <a:buFont typeface="Arial" panose="020B0604020202020204" pitchFamily="34" charset="0"/>
              <a:buChar char="•"/>
            </a:pPr>
            <a:endParaRPr lang="en-US" sz="1600" spc="-1" dirty="0">
              <a:solidFill>
                <a:srgbClr val="000000"/>
              </a:solidFill>
              <a:uFill>
                <a:solidFill>
                  <a:srgbClr val="FFFFFF"/>
                </a:solidFill>
              </a:uFill>
              <a:latin typeface="Source Sans"/>
              <a:ea typeface="Open Sans"/>
            </a:endParaRPr>
          </a:p>
          <a:p>
            <a:pPr marL="457200" indent="-457200">
              <a:buFont typeface="Arial" panose="020B0604020202020204" pitchFamily="34" charset="0"/>
              <a:buChar char="•"/>
            </a:pPr>
            <a:r>
              <a:rPr lang="en-US" sz="1600" spc="-1" dirty="0">
                <a:solidFill>
                  <a:srgbClr val="000000"/>
                </a:solidFill>
                <a:uFill>
                  <a:solidFill>
                    <a:srgbClr val="FFFFFF"/>
                  </a:solidFill>
                </a:uFill>
                <a:latin typeface="Source Sans"/>
                <a:ea typeface="Open Sans"/>
              </a:rPr>
              <a:t>Machine Learning is about building programs with tunable parameters (typically an array of floating point values, also called Hyperparameters) that are adjusted so as to improve their behavior by adapting to previously seen data</a:t>
            </a:r>
          </a:p>
          <a:p>
            <a:pPr marL="457200" indent="-457200">
              <a:buFont typeface="Arial" panose="020B0604020202020204" pitchFamily="34" charset="0"/>
              <a:buChar char="•"/>
            </a:pPr>
            <a:endParaRPr lang="en-US" sz="1600" spc="-1" dirty="0">
              <a:solidFill>
                <a:srgbClr val="000000"/>
              </a:solidFill>
              <a:uFill>
                <a:solidFill>
                  <a:srgbClr val="FFFFFF"/>
                </a:solidFill>
              </a:uFill>
              <a:latin typeface="Source Sans"/>
              <a:ea typeface="Open Sans"/>
            </a:endParaRPr>
          </a:p>
          <a:p>
            <a:pPr marL="457200" indent="-457200">
              <a:buFont typeface="Arial" panose="020B0604020202020204" pitchFamily="34" charset="0"/>
              <a:buChar char="•"/>
            </a:pPr>
            <a:r>
              <a:rPr lang="en-US" sz="1600" spc="-1" dirty="0">
                <a:solidFill>
                  <a:srgbClr val="000000"/>
                </a:solidFill>
                <a:uFill>
                  <a:solidFill>
                    <a:srgbClr val="FFFFFF"/>
                  </a:solidFill>
                </a:uFill>
                <a:latin typeface="Source Sans"/>
                <a:ea typeface="Open Sans"/>
              </a:rPr>
              <a:t>Machine learning is defined as the design and study of systems that learn from  experience to improve their performance of a task as measured by a given metric.</a:t>
            </a:r>
          </a:p>
          <a:p>
            <a:pPr marL="457200" indent="-457200">
              <a:buFont typeface="Arial" panose="020B0604020202020204" pitchFamily="34" charset="0"/>
              <a:buChar char="•"/>
            </a:pPr>
            <a:endParaRPr lang="en-US" sz="1600" spc="-1" dirty="0">
              <a:solidFill>
                <a:srgbClr val="000000"/>
              </a:solidFill>
              <a:uFill>
                <a:solidFill>
                  <a:srgbClr val="FFFFFF"/>
                </a:solidFill>
              </a:uFill>
              <a:latin typeface="Source Sans"/>
              <a:ea typeface="Open Sans"/>
            </a:endParaRPr>
          </a:p>
        </p:txBody>
      </p:sp>
      <p:cxnSp>
        <p:nvCxnSpPr>
          <p:cNvPr id="35" name="Straight Connector 34">
            <a:extLst>
              <a:ext uri="{FF2B5EF4-FFF2-40B4-BE49-F238E27FC236}">
                <a16:creationId xmlns:a16="http://schemas.microsoft.com/office/drawing/2014/main" id="{7D75DB6A-4A40-4211-8994-1445F5ACDBD4}"/>
              </a:ext>
            </a:extLst>
          </p:cNvPr>
          <p:cNvCxnSpPr/>
          <p:nvPr/>
        </p:nvCxnSpPr>
        <p:spPr>
          <a:xfrm>
            <a:off x="985552" y="1511141"/>
            <a:ext cx="939800" cy="0"/>
          </a:xfrm>
          <a:prstGeom prst="line">
            <a:avLst/>
          </a:prstGeom>
          <a:ln w="47625">
            <a:solidFill>
              <a:srgbClr val="FF993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03976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2FE60C5-3726-4F7A-B1EE-3E41F1236ED8}"/>
              </a:ext>
            </a:extLst>
          </p:cNvPr>
          <p:cNvSpPr txBox="1"/>
          <p:nvPr/>
        </p:nvSpPr>
        <p:spPr>
          <a:xfrm>
            <a:off x="841187" y="854887"/>
            <a:ext cx="9957442" cy="1200329"/>
          </a:xfrm>
          <a:prstGeom prst="rect">
            <a:avLst/>
          </a:prstGeom>
          <a:noFill/>
        </p:spPr>
        <p:txBody>
          <a:bodyPr wrap="square" rtlCol="0">
            <a:spAutoFit/>
          </a:bodyPr>
          <a:lstStyle/>
          <a:p>
            <a:r>
              <a:rPr lang="en-US" sz="3600" b="1" i="1" dirty="0">
                <a:solidFill>
                  <a:srgbClr val="003399"/>
                </a:solidFill>
                <a:latin typeface="Trebuchet MS" panose="020B0603020202020204" pitchFamily="34" charset="0"/>
              </a:rPr>
              <a:t>So why this rush towards Machine Learning ?</a:t>
            </a:r>
          </a:p>
          <a:p>
            <a:endParaRPr lang="en-US" sz="3600" b="1" i="1" dirty="0">
              <a:solidFill>
                <a:srgbClr val="003399"/>
              </a:solidFill>
              <a:latin typeface="Trebuchet MS" panose="020B0603020202020204" pitchFamily="34" charset="0"/>
            </a:endParaRPr>
          </a:p>
        </p:txBody>
      </p:sp>
      <p:sp>
        <p:nvSpPr>
          <p:cNvPr id="21" name="Google Shape;82;p4"/>
          <p:cNvSpPr txBox="1"/>
          <p:nvPr/>
        </p:nvSpPr>
        <p:spPr>
          <a:xfrm>
            <a:off x="841187" y="2055216"/>
            <a:ext cx="10932801" cy="5262939"/>
          </a:xfrm>
          <a:prstGeom prst="rect">
            <a:avLst/>
          </a:prstGeom>
          <a:noFill/>
          <a:ln>
            <a:noFill/>
          </a:ln>
        </p:spPr>
        <p:txBody>
          <a:bodyPr spcFirstLastPara="1" wrap="square" lIns="91425" tIns="45700" rIns="91425" bIns="45700" anchor="t" anchorCtr="0">
            <a:spAutoFit/>
          </a:bodyPr>
          <a:lstStyle/>
          <a:p>
            <a:pPr marL="457200" indent="-457200">
              <a:buFont typeface="Arial" panose="020B0604020202020204" pitchFamily="34" charset="0"/>
              <a:buChar char="•"/>
            </a:pPr>
            <a:r>
              <a:rPr lang="en-US" sz="1600" spc="-1" dirty="0">
                <a:solidFill>
                  <a:srgbClr val="000000"/>
                </a:solidFill>
                <a:uFill>
                  <a:solidFill>
                    <a:srgbClr val="FFFFFF"/>
                  </a:solidFill>
                </a:uFill>
                <a:latin typeface="Source Sans"/>
                <a:ea typeface="Open Sans"/>
              </a:rPr>
              <a:t>Because of the changing scenarios and challenging use cases – </a:t>
            </a:r>
          </a:p>
          <a:p>
            <a:pPr marL="457200" indent="-457200">
              <a:buFont typeface="Arial" panose="020B0604020202020204" pitchFamily="34" charset="0"/>
              <a:buChar char="•"/>
            </a:pPr>
            <a:endParaRPr lang="en-US" sz="1600" spc="-1" dirty="0">
              <a:solidFill>
                <a:srgbClr val="000000"/>
              </a:solidFill>
              <a:uFill>
                <a:solidFill>
                  <a:srgbClr val="FFFFFF"/>
                </a:solidFill>
              </a:uFill>
              <a:latin typeface="Source Sans"/>
              <a:ea typeface="Open Sans"/>
            </a:endParaRPr>
          </a:p>
          <a:p>
            <a:pPr marL="914400" lvl="1" indent="-457200">
              <a:buFont typeface="Courier New" panose="02070309020205020404" pitchFamily="49" charset="0"/>
              <a:buChar char="o"/>
            </a:pPr>
            <a:r>
              <a:rPr lang="en-US" sz="1600" spc="-1" dirty="0">
                <a:solidFill>
                  <a:srgbClr val="000000"/>
                </a:solidFill>
                <a:uFill>
                  <a:solidFill>
                    <a:srgbClr val="FFFFFF"/>
                  </a:solidFill>
                </a:uFill>
                <a:latin typeface="Source Sans"/>
                <a:ea typeface="Open Sans"/>
              </a:rPr>
              <a:t>Recommendations – Product/ Content on Amazon/Netflix/You tube</a:t>
            </a:r>
          </a:p>
          <a:p>
            <a:pPr marL="914400" lvl="1" indent="-457200">
              <a:buFont typeface="Courier New" panose="02070309020205020404" pitchFamily="49" charset="0"/>
              <a:buChar char="o"/>
            </a:pPr>
            <a:endParaRPr lang="en-US" sz="1600" spc="-1" dirty="0">
              <a:solidFill>
                <a:srgbClr val="000000"/>
              </a:solidFill>
              <a:uFill>
                <a:solidFill>
                  <a:srgbClr val="FFFFFF"/>
                </a:solidFill>
              </a:uFill>
              <a:latin typeface="Source Sans"/>
              <a:ea typeface="Open Sans"/>
            </a:endParaRPr>
          </a:p>
          <a:p>
            <a:pPr marL="914400" lvl="1" indent="-457200">
              <a:buFont typeface="Courier New" panose="02070309020205020404" pitchFamily="49" charset="0"/>
              <a:buChar char="o"/>
            </a:pPr>
            <a:r>
              <a:rPr lang="en-US" sz="1600" spc="-1" dirty="0">
                <a:solidFill>
                  <a:srgbClr val="000000"/>
                </a:solidFill>
                <a:uFill>
                  <a:solidFill>
                    <a:srgbClr val="FFFFFF"/>
                  </a:solidFill>
                </a:uFill>
                <a:latin typeface="Source Sans"/>
                <a:ea typeface="Open Sans"/>
              </a:rPr>
              <a:t>Generating text/images  based using some input provided by the user</a:t>
            </a:r>
          </a:p>
          <a:p>
            <a:pPr marL="914400" lvl="1" indent="-457200">
              <a:buFont typeface="Courier New" panose="02070309020205020404" pitchFamily="49" charset="0"/>
              <a:buChar char="o"/>
            </a:pPr>
            <a:endParaRPr lang="en-US" sz="1600" spc="-1" dirty="0">
              <a:solidFill>
                <a:srgbClr val="000000"/>
              </a:solidFill>
              <a:uFill>
                <a:solidFill>
                  <a:srgbClr val="FFFFFF"/>
                </a:solidFill>
              </a:uFill>
              <a:latin typeface="Source Sans"/>
              <a:ea typeface="Open Sans"/>
            </a:endParaRPr>
          </a:p>
          <a:p>
            <a:pPr marL="914400" lvl="1" indent="-457200">
              <a:buFont typeface="Courier New" panose="02070309020205020404" pitchFamily="49" charset="0"/>
              <a:buChar char="o"/>
            </a:pPr>
            <a:r>
              <a:rPr lang="en-US" sz="1600" spc="-1" dirty="0">
                <a:solidFill>
                  <a:srgbClr val="000000"/>
                </a:solidFill>
                <a:uFill>
                  <a:solidFill>
                    <a:srgbClr val="FFFFFF"/>
                  </a:solidFill>
                </a:uFill>
                <a:latin typeface="Source Sans"/>
                <a:ea typeface="Open Sans"/>
              </a:rPr>
              <a:t>Identifying Lung Cancer by looking at labelled images data and augmenting it with images generated by Generative Adversarial Networks</a:t>
            </a:r>
          </a:p>
          <a:p>
            <a:pPr marL="914400" lvl="1" indent="-457200">
              <a:buFont typeface="Courier New" panose="02070309020205020404" pitchFamily="49" charset="0"/>
              <a:buChar char="o"/>
            </a:pPr>
            <a:endParaRPr lang="en-US" sz="1600" spc="-1" dirty="0">
              <a:solidFill>
                <a:srgbClr val="000000"/>
              </a:solidFill>
              <a:uFill>
                <a:solidFill>
                  <a:srgbClr val="FFFFFF"/>
                </a:solidFill>
              </a:uFill>
              <a:latin typeface="Source Sans"/>
              <a:ea typeface="Open Sans"/>
            </a:endParaRPr>
          </a:p>
          <a:p>
            <a:pPr marL="914400" lvl="1" indent="-457200">
              <a:buFont typeface="Courier New" panose="02070309020205020404" pitchFamily="49" charset="0"/>
              <a:buChar char="o"/>
            </a:pPr>
            <a:r>
              <a:rPr lang="en-US" sz="1600" spc="-1" dirty="0">
                <a:solidFill>
                  <a:srgbClr val="000000"/>
                </a:solidFill>
                <a:uFill>
                  <a:solidFill>
                    <a:srgbClr val="FFFFFF"/>
                  </a:solidFill>
                </a:uFill>
                <a:latin typeface="Source Sans"/>
                <a:ea typeface="Open Sans"/>
              </a:rPr>
              <a:t>Automatic Answering of questions </a:t>
            </a:r>
          </a:p>
          <a:p>
            <a:pPr marL="914400" lvl="1" indent="-457200">
              <a:buFont typeface="Courier New" panose="02070309020205020404" pitchFamily="49" charset="0"/>
              <a:buChar char="o"/>
            </a:pPr>
            <a:endParaRPr lang="en-US" sz="1600" spc="-1" dirty="0">
              <a:solidFill>
                <a:srgbClr val="000000"/>
              </a:solidFill>
              <a:uFill>
                <a:solidFill>
                  <a:srgbClr val="FFFFFF"/>
                </a:solidFill>
              </a:uFill>
              <a:latin typeface="Source Sans"/>
              <a:ea typeface="Open Sans"/>
            </a:endParaRPr>
          </a:p>
          <a:p>
            <a:pPr marL="914400" lvl="1" indent="-457200">
              <a:buFont typeface="Courier New" panose="02070309020205020404" pitchFamily="49" charset="0"/>
              <a:buChar char="o"/>
            </a:pPr>
            <a:r>
              <a:rPr lang="en-US" sz="1600" spc="-1" dirty="0">
                <a:solidFill>
                  <a:srgbClr val="000000"/>
                </a:solidFill>
                <a:uFill>
                  <a:solidFill>
                    <a:srgbClr val="FFFFFF"/>
                  </a:solidFill>
                </a:uFill>
                <a:latin typeface="Source Sans"/>
                <a:ea typeface="Open Sans"/>
              </a:rPr>
              <a:t>And this list is growing at an unprecedented rate ..</a:t>
            </a:r>
          </a:p>
          <a:p>
            <a:pPr marL="457200" indent="-457200">
              <a:buFont typeface="Arial" panose="020B0604020202020204" pitchFamily="34" charset="0"/>
              <a:buChar char="•"/>
            </a:pPr>
            <a:endParaRPr lang="en-US" sz="1600" spc="-1" dirty="0">
              <a:solidFill>
                <a:srgbClr val="000000"/>
              </a:solidFill>
              <a:uFill>
                <a:solidFill>
                  <a:srgbClr val="FFFFFF"/>
                </a:solidFill>
              </a:uFill>
              <a:latin typeface="Source Sans"/>
              <a:ea typeface="Open Sans"/>
            </a:endParaRPr>
          </a:p>
          <a:p>
            <a:pPr marL="457200" indent="-457200">
              <a:buFont typeface="Arial" panose="020B0604020202020204" pitchFamily="34" charset="0"/>
              <a:buChar char="•"/>
            </a:pPr>
            <a:r>
              <a:rPr lang="en-US" sz="1600" spc="-1" dirty="0">
                <a:solidFill>
                  <a:srgbClr val="000000"/>
                </a:solidFill>
                <a:uFill>
                  <a:solidFill>
                    <a:srgbClr val="FFFFFF"/>
                  </a:solidFill>
                </a:uFill>
                <a:latin typeface="Source Sans"/>
                <a:ea typeface="Open Sans"/>
              </a:rPr>
              <a:t>Its not possible to tackle these problems using conventional Predictive Modeling hence Unsupervised , Deep Learning  come into the picture and they are all a part of Machine Learning </a:t>
            </a:r>
          </a:p>
          <a:p>
            <a:pPr marL="457200" indent="-457200">
              <a:buFont typeface="Arial" panose="020B0604020202020204" pitchFamily="34" charset="0"/>
              <a:buChar char="•"/>
            </a:pPr>
            <a:endParaRPr lang="en-US" sz="1600" spc="-1" dirty="0">
              <a:solidFill>
                <a:srgbClr val="000000"/>
              </a:solidFill>
              <a:uFill>
                <a:solidFill>
                  <a:srgbClr val="FFFFFF"/>
                </a:solidFill>
              </a:uFill>
              <a:latin typeface="Source Sans"/>
              <a:ea typeface="Open Sans"/>
            </a:endParaRPr>
          </a:p>
          <a:p>
            <a:pPr marL="457200" indent="-457200">
              <a:buFont typeface="Arial" panose="020B0604020202020204" pitchFamily="34" charset="0"/>
              <a:buChar char="•"/>
            </a:pPr>
            <a:endParaRPr lang="en-US" sz="1600" spc="-1" dirty="0">
              <a:solidFill>
                <a:srgbClr val="000000"/>
              </a:solidFill>
              <a:uFill>
                <a:solidFill>
                  <a:srgbClr val="FFFFFF"/>
                </a:solidFill>
              </a:uFill>
              <a:latin typeface="Source Sans"/>
              <a:ea typeface="Open Sans"/>
            </a:endParaRPr>
          </a:p>
          <a:p>
            <a:pPr marL="457200" indent="-457200">
              <a:buFont typeface="Arial" panose="020B0604020202020204" pitchFamily="34" charset="0"/>
              <a:buChar char="•"/>
            </a:pPr>
            <a:endParaRPr lang="en-US" sz="1600" spc="-1" dirty="0">
              <a:solidFill>
                <a:srgbClr val="000000"/>
              </a:solidFill>
              <a:uFill>
                <a:solidFill>
                  <a:srgbClr val="FFFFFF"/>
                </a:solidFill>
              </a:uFill>
              <a:latin typeface="Source Sans"/>
              <a:ea typeface="Open Sans"/>
            </a:endParaRPr>
          </a:p>
          <a:p>
            <a:pPr marL="457200" indent="-457200">
              <a:buFont typeface="Arial" panose="020B0604020202020204" pitchFamily="34" charset="0"/>
              <a:buChar char="•"/>
            </a:pPr>
            <a:endParaRPr lang="en-US" sz="1600" spc="-1" dirty="0">
              <a:solidFill>
                <a:srgbClr val="000000"/>
              </a:solidFill>
              <a:uFill>
                <a:solidFill>
                  <a:srgbClr val="FFFFFF"/>
                </a:solidFill>
              </a:uFill>
              <a:latin typeface="Source Sans"/>
              <a:ea typeface="Open Sans"/>
            </a:endParaRPr>
          </a:p>
          <a:p>
            <a:pPr marL="457200" indent="-457200">
              <a:buFont typeface="Arial" panose="020B0604020202020204" pitchFamily="34" charset="0"/>
              <a:buChar char="•"/>
            </a:pPr>
            <a:endParaRPr lang="en-US" sz="1600" spc="-1" dirty="0">
              <a:solidFill>
                <a:srgbClr val="000000"/>
              </a:solidFill>
              <a:uFill>
                <a:solidFill>
                  <a:srgbClr val="FFFFFF"/>
                </a:solidFill>
              </a:uFill>
              <a:latin typeface="Source Sans"/>
              <a:ea typeface="Open Sans"/>
            </a:endParaRPr>
          </a:p>
          <a:p>
            <a:pPr marL="457200" indent="-457200">
              <a:buFont typeface="Arial" panose="020B0604020202020204" pitchFamily="34" charset="0"/>
              <a:buChar char="•"/>
            </a:pPr>
            <a:endParaRPr lang="en-US" sz="1600" spc="-1" dirty="0">
              <a:solidFill>
                <a:srgbClr val="000000"/>
              </a:solidFill>
              <a:uFill>
                <a:solidFill>
                  <a:srgbClr val="FFFFFF"/>
                </a:solidFill>
              </a:uFill>
              <a:latin typeface="Source Sans"/>
              <a:ea typeface="Open Sans"/>
            </a:endParaRPr>
          </a:p>
        </p:txBody>
      </p:sp>
      <p:cxnSp>
        <p:nvCxnSpPr>
          <p:cNvPr id="35" name="Straight Connector 34">
            <a:extLst>
              <a:ext uri="{FF2B5EF4-FFF2-40B4-BE49-F238E27FC236}">
                <a16:creationId xmlns:a16="http://schemas.microsoft.com/office/drawing/2014/main" id="{7D75DB6A-4A40-4211-8994-1445F5ACDBD4}"/>
              </a:ext>
            </a:extLst>
          </p:cNvPr>
          <p:cNvCxnSpPr/>
          <p:nvPr/>
        </p:nvCxnSpPr>
        <p:spPr>
          <a:xfrm>
            <a:off x="933301" y="1537267"/>
            <a:ext cx="939800" cy="0"/>
          </a:xfrm>
          <a:prstGeom prst="line">
            <a:avLst/>
          </a:prstGeom>
          <a:ln w="47625">
            <a:solidFill>
              <a:srgbClr val="FF993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383205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2FE60C5-3726-4F7A-B1EE-3E41F1236ED8}"/>
              </a:ext>
            </a:extLst>
          </p:cNvPr>
          <p:cNvSpPr txBox="1"/>
          <p:nvPr/>
        </p:nvSpPr>
        <p:spPr>
          <a:xfrm>
            <a:off x="841188" y="826907"/>
            <a:ext cx="7754172" cy="1200329"/>
          </a:xfrm>
          <a:prstGeom prst="rect">
            <a:avLst/>
          </a:prstGeom>
          <a:noFill/>
        </p:spPr>
        <p:txBody>
          <a:bodyPr wrap="square" rtlCol="0">
            <a:spAutoFit/>
          </a:bodyPr>
          <a:lstStyle/>
          <a:p>
            <a:r>
              <a:rPr lang="en-US" sz="3600" b="1" i="1" dirty="0">
                <a:solidFill>
                  <a:srgbClr val="003399"/>
                </a:solidFill>
                <a:latin typeface="Trebuchet MS" panose="020B0603020202020204" pitchFamily="34" charset="0"/>
              </a:rPr>
              <a:t>Terminology used</a:t>
            </a:r>
          </a:p>
          <a:p>
            <a:endParaRPr lang="en-US" sz="3600" b="1" i="1" dirty="0">
              <a:solidFill>
                <a:srgbClr val="003399"/>
              </a:solidFill>
              <a:latin typeface="Trebuchet MS" panose="020B0603020202020204" pitchFamily="34" charset="0"/>
            </a:endParaRPr>
          </a:p>
        </p:txBody>
      </p:sp>
      <p:sp>
        <p:nvSpPr>
          <p:cNvPr id="21" name="Google Shape;82;p4"/>
          <p:cNvSpPr txBox="1"/>
          <p:nvPr/>
        </p:nvSpPr>
        <p:spPr>
          <a:xfrm>
            <a:off x="1259199" y="1682147"/>
            <a:ext cx="9748435" cy="3785611"/>
          </a:xfrm>
          <a:prstGeom prst="rect">
            <a:avLst/>
          </a:prstGeom>
          <a:noFill/>
          <a:ln>
            <a:noFill/>
          </a:ln>
        </p:spPr>
        <p:txBody>
          <a:bodyPr spcFirstLastPara="1" wrap="square" lIns="91425" tIns="45700" rIns="91425" bIns="45700" anchor="t" anchorCtr="0">
            <a:spAutoFit/>
          </a:bodyPr>
          <a:lstStyle/>
          <a:p>
            <a:r>
              <a:rPr lang="en-US" sz="1600" dirty="0">
                <a:latin typeface="Source Sans"/>
                <a:ea typeface="Source Sans Pro" panose="020B0503030403020204" pitchFamily="34" charset="0"/>
              </a:rPr>
              <a:t>Predictors, Explanatory Variable, Independent Variable – used for prediction </a:t>
            </a:r>
          </a:p>
          <a:p>
            <a:endParaRPr lang="en-US" sz="1600" dirty="0">
              <a:latin typeface="Source Sans"/>
              <a:ea typeface="Source Sans Pro" panose="020B0503030403020204" pitchFamily="34" charset="0"/>
            </a:endParaRPr>
          </a:p>
          <a:p>
            <a:endParaRPr lang="en-US" sz="1600" dirty="0">
              <a:latin typeface="Source Sans"/>
              <a:ea typeface="Source Sans Pro" panose="020B0503030403020204" pitchFamily="34" charset="0"/>
            </a:endParaRPr>
          </a:p>
          <a:p>
            <a:r>
              <a:rPr lang="en-US" sz="1600" dirty="0">
                <a:latin typeface="Source Sans"/>
                <a:ea typeface="Source Sans Pro" panose="020B0503030403020204" pitchFamily="34" charset="0"/>
              </a:rPr>
              <a:t>Target, Label , Dependent variable – to be predicted </a:t>
            </a:r>
          </a:p>
          <a:p>
            <a:endParaRPr lang="en-US" sz="1600" dirty="0">
              <a:latin typeface="Source Sans"/>
              <a:ea typeface="Source Sans Pro" panose="020B0503030403020204" pitchFamily="34" charset="0"/>
            </a:endParaRPr>
          </a:p>
          <a:p>
            <a:endParaRPr lang="en-US" sz="1600" dirty="0">
              <a:latin typeface="Source Sans"/>
              <a:ea typeface="Source Sans Pro" panose="020B0503030403020204" pitchFamily="34" charset="0"/>
            </a:endParaRPr>
          </a:p>
          <a:p>
            <a:r>
              <a:rPr lang="en-US" sz="1600" dirty="0">
                <a:latin typeface="Source Sans"/>
                <a:ea typeface="Source Sans Pro" panose="020B0503030403020204" pitchFamily="34" charset="0"/>
              </a:rPr>
              <a:t>Ground Truth  - data known to be true by direct observation </a:t>
            </a:r>
          </a:p>
          <a:p>
            <a:endParaRPr lang="en-US" sz="1600" dirty="0">
              <a:latin typeface="Source Sans"/>
              <a:ea typeface="Source Sans Pro" panose="020B0503030403020204" pitchFamily="34" charset="0"/>
            </a:endParaRPr>
          </a:p>
          <a:p>
            <a:endParaRPr lang="en-US" sz="1600" dirty="0">
              <a:latin typeface="Source Sans"/>
              <a:ea typeface="Source Sans Pro" panose="020B0503030403020204" pitchFamily="34" charset="0"/>
            </a:endParaRPr>
          </a:p>
          <a:p>
            <a:r>
              <a:rPr lang="en-US" sz="1600" dirty="0">
                <a:latin typeface="Source Sans"/>
                <a:ea typeface="Source Sans Pro" panose="020B0503030403020204" pitchFamily="34" charset="0"/>
              </a:rPr>
              <a:t>Features – same as predictors</a:t>
            </a:r>
          </a:p>
          <a:p>
            <a:r>
              <a:rPr lang="en-US" sz="1600" dirty="0">
                <a:latin typeface="Source Sans"/>
                <a:ea typeface="Source Sans Pro" panose="020B0503030403020204" pitchFamily="34" charset="0"/>
              </a:rPr>
              <a:t>Feature Engineering – Creating  new features by transformations</a:t>
            </a:r>
          </a:p>
          <a:p>
            <a:endParaRPr lang="en-US" sz="1600" dirty="0">
              <a:latin typeface="Source Sans"/>
              <a:ea typeface="Source Sans Pro" panose="020B0503030403020204" pitchFamily="34" charset="0"/>
            </a:endParaRPr>
          </a:p>
          <a:p>
            <a:endParaRPr lang="en-US" sz="1600" dirty="0">
              <a:latin typeface="Source Sans"/>
              <a:ea typeface="Source Sans Pro" panose="020B0503030403020204" pitchFamily="34" charset="0"/>
            </a:endParaRPr>
          </a:p>
          <a:p>
            <a:endParaRPr lang="en-US" sz="1600" dirty="0">
              <a:latin typeface="Source Sans"/>
              <a:ea typeface="Source Sans Pro" panose="020B0503030403020204" pitchFamily="34" charset="0"/>
            </a:endParaRPr>
          </a:p>
          <a:p>
            <a:pPr marL="457200" indent="-457200">
              <a:buFont typeface="Arial" panose="020B0604020202020204" pitchFamily="34" charset="0"/>
              <a:buChar char="•"/>
            </a:pPr>
            <a:endParaRPr lang="en-US" sz="1600" spc="-1" dirty="0">
              <a:solidFill>
                <a:srgbClr val="000000"/>
              </a:solidFill>
              <a:uFill>
                <a:solidFill>
                  <a:srgbClr val="FFFFFF"/>
                </a:solidFill>
              </a:uFill>
              <a:latin typeface="Source Sans"/>
              <a:ea typeface="Open Sans"/>
            </a:endParaRPr>
          </a:p>
        </p:txBody>
      </p:sp>
      <p:cxnSp>
        <p:nvCxnSpPr>
          <p:cNvPr id="35" name="Straight Connector 34">
            <a:extLst>
              <a:ext uri="{FF2B5EF4-FFF2-40B4-BE49-F238E27FC236}">
                <a16:creationId xmlns:a16="http://schemas.microsoft.com/office/drawing/2014/main" id="{7D75DB6A-4A40-4211-8994-1445F5ACDBD4}"/>
              </a:ext>
            </a:extLst>
          </p:cNvPr>
          <p:cNvCxnSpPr/>
          <p:nvPr/>
        </p:nvCxnSpPr>
        <p:spPr>
          <a:xfrm>
            <a:off x="942010" y="1491870"/>
            <a:ext cx="939800" cy="0"/>
          </a:xfrm>
          <a:prstGeom prst="line">
            <a:avLst/>
          </a:prstGeom>
          <a:ln w="47625">
            <a:solidFill>
              <a:srgbClr val="FF993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858335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2FE60C5-3726-4F7A-B1EE-3E41F1236ED8}"/>
              </a:ext>
            </a:extLst>
          </p:cNvPr>
          <p:cNvSpPr txBox="1"/>
          <p:nvPr/>
        </p:nvSpPr>
        <p:spPr>
          <a:xfrm>
            <a:off x="841188" y="1279478"/>
            <a:ext cx="9678766" cy="646331"/>
          </a:xfrm>
          <a:prstGeom prst="rect">
            <a:avLst/>
          </a:prstGeom>
          <a:noFill/>
        </p:spPr>
        <p:txBody>
          <a:bodyPr wrap="square" rtlCol="0">
            <a:spAutoFit/>
          </a:bodyPr>
          <a:lstStyle/>
          <a:p>
            <a:r>
              <a:rPr lang="en-US" sz="3600" b="1" i="1" dirty="0">
                <a:solidFill>
                  <a:srgbClr val="003399"/>
                </a:solidFill>
                <a:latin typeface="Trebuchet MS" panose="020B0603020202020204" pitchFamily="34" charset="0"/>
              </a:rPr>
              <a:t>What is a Variable and Types of Variables</a:t>
            </a:r>
          </a:p>
        </p:txBody>
      </p:sp>
      <p:sp>
        <p:nvSpPr>
          <p:cNvPr id="21" name="Google Shape;82;p4"/>
          <p:cNvSpPr txBox="1"/>
          <p:nvPr/>
        </p:nvSpPr>
        <p:spPr>
          <a:xfrm>
            <a:off x="1429327" y="1841282"/>
            <a:ext cx="10767338" cy="45242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lang="en-US" sz="1600" b="0" i="0" dirty="0">
              <a:solidFill>
                <a:srgbClr val="202124"/>
              </a:solidFill>
              <a:effectLst/>
              <a:latin typeface="arial" panose="020B0604020202020204" pitchFamily="34" charset="0"/>
            </a:endParaRPr>
          </a:p>
          <a:p>
            <a:pPr marL="0" marR="0" lvl="0" indent="0" algn="l" rtl="0">
              <a:lnSpc>
                <a:spcPct val="100000"/>
              </a:lnSpc>
              <a:spcBef>
                <a:spcPts val="0"/>
              </a:spcBef>
              <a:spcAft>
                <a:spcPts val="0"/>
              </a:spcAft>
              <a:buNone/>
            </a:pPr>
            <a:r>
              <a:rPr lang="en-US" sz="1600" b="0" i="0" dirty="0">
                <a:solidFill>
                  <a:srgbClr val="202124"/>
                </a:solidFill>
                <a:effectLst/>
                <a:latin typeface="arial" panose="020B0604020202020204" pitchFamily="34" charset="0"/>
              </a:rPr>
              <a:t>Statistically speaking </a:t>
            </a:r>
          </a:p>
          <a:p>
            <a:pPr marL="0" marR="0" lvl="0" indent="0" algn="l" rtl="0">
              <a:lnSpc>
                <a:spcPct val="100000"/>
              </a:lnSpc>
              <a:spcBef>
                <a:spcPts val="0"/>
              </a:spcBef>
              <a:spcAft>
                <a:spcPts val="0"/>
              </a:spcAft>
              <a:buNone/>
            </a:pPr>
            <a:endParaRPr lang="en-US" sz="1600" b="0" i="0" dirty="0">
              <a:solidFill>
                <a:srgbClr val="202124"/>
              </a:solidFill>
              <a:effectLst/>
              <a:latin typeface="arial" panose="020B0604020202020204" pitchFamily="34" charset="0"/>
            </a:endParaRPr>
          </a:p>
          <a:p>
            <a:pPr marL="0" marR="0" lvl="0" indent="0" algn="l" rtl="0">
              <a:lnSpc>
                <a:spcPct val="100000"/>
              </a:lnSpc>
              <a:spcBef>
                <a:spcPts val="0"/>
              </a:spcBef>
              <a:spcAft>
                <a:spcPts val="0"/>
              </a:spcAft>
              <a:buNone/>
            </a:pPr>
            <a:r>
              <a:rPr lang="en-US" sz="1600" b="0" i="0" dirty="0">
                <a:solidFill>
                  <a:srgbClr val="202124"/>
                </a:solidFill>
                <a:effectLst/>
                <a:latin typeface="arial" panose="020B0604020202020204" pitchFamily="34" charset="0"/>
              </a:rPr>
              <a:t>A variable  on a high level can be – </a:t>
            </a:r>
          </a:p>
          <a:p>
            <a:pPr marL="0" marR="0" lvl="0" indent="0" algn="l" rtl="0">
              <a:lnSpc>
                <a:spcPct val="100000"/>
              </a:lnSpc>
              <a:spcBef>
                <a:spcPts val="0"/>
              </a:spcBef>
              <a:spcAft>
                <a:spcPts val="0"/>
              </a:spcAft>
              <a:buNone/>
            </a:pPr>
            <a:endParaRPr lang="en-US" sz="1600" b="0" i="0" dirty="0">
              <a:solidFill>
                <a:srgbClr val="202124"/>
              </a:solidFill>
              <a:effectLst/>
              <a:latin typeface="arial" panose="020B0604020202020204" pitchFamily="34" charset="0"/>
            </a:endParaRPr>
          </a:p>
          <a:p>
            <a:pPr marL="742950" lvl="1" indent="-285750">
              <a:buFont typeface="Arial" panose="020B0604020202020204" pitchFamily="34" charset="0"/>
              <a:buChar char="•"/>
            </a:pPr>
            <a:r>
              <a:rPr lang="en-US" sz="1600" b="0" i="0" dirty="0">
                <a:solidFill>
                  <a:srgbClr val="202124"/>
                </a:solidFill>
                <a:effectLst/>
                <a:latin typeface="arial" panose="020B0604020202020204" pitchFamily="34" charset="0"/>
              </a:rPr>
              <a:t>Categorical </a:t>
            </a:r>
          </a:p>
          <a:p>
            <a:pPr marL="742950" lvl="1" indent="-285750">
              <a:buFont typeface="Arial" panose="020B0604020202020204" pitchFamily="34" charset="0"/>
              <a:buChar char="•"/>
            </a:pPr>
            <a:r>
              <a:rPr lang="en-US" sz="1600" b="0" i="0" dirty="0">
                <a:solidFill>
                  <a:srgbClr val="202124"/>
                </a:solidFill>
                <a:effectLst/>
                <a:latin typeface="arial" panose="020B0604020202020204" pitchFamily="34" charset="0"/>
              </a:rPr>
              <a:t>Continuous </a:t>
            </a:r>
          </a:p>
          <a:p>
            <a:pPr marL="0" marR="0" lvl="0" indent="0" algn="l" rtl="0">
              <a:lnSpc>
                <a:spcPct val="100000"/>
              </a:lnSpc>
              <a:spcBef>
                <a:spcPts val="0"/>
              </a:spcBef>
              <a:spcAft>
                <a:spcPts val="0"/>
              </a:spcAft>
              <a:buNone/>
            </a:pPr>
            <a:endParaRPr lang="en-US" sz="1600" b="0" i="0" dirty="0">
              <a:solidFill>
                <a:srgbClr val="202124"/>
              </a:solidFill>
              <a:effectLst/>
              <a:latin typeface="arial" panose="020B0604020202020204" pitchFamily="34" charset="0"/>
            </a:endParaRPr>
          </a:p>
          <a:p>
            <a:pPr marL="0" marR="0" lvl="0" indent="0" algn="l" rtl="0">
              <a:lnSpc>
                <a:spcPct val="100000"/>
              </a:lnSpc>
              <a:spcBef>
                <a:spcPts val="0"/>
              </a:spcBef>
              <a:spcAft>
                <a:spcPts val="0"/>
              </a:spcAft>
              <a:buNone/>
            </a:pPr>
            <a:r>
              <a:rPr lang="en-US" sz="1600" b="0" i="0" dirty="0">
                <a:solidFill>
                  <a:srgbClr val="202124"/>
                </a:solidFill>
                <a:effectLst/>
                <a:latin typeface="arial" panose="020B0604020202020204" pitchFamily="34" charset="0"/>
              </a:rPr>
              <a:t>Sub Types – </a:t>
            </a:r>
          </a:p>
          <a:p>
            <a:pPr marL="0" marR="0" lvl="0" indent="0" algn="l" rtl="0">
              <a:lnSpc>
                <a:spcPct val="100000"/>
              </a:lnSpc>
              <a:spcBef>
                <a:spcPts val="0"/>
              </a:spcBef>
              <a:spcAft>
                <a:spcPts val="0"/>
              </a:spcAft>
              <a:buNone/>
            </a:pPr>
            <a:endParaRPr lang="en-US" sz="1600" b="0" i="0" dirty="0">
              <a:solidFill>
                <a:srgbClr val="202124"/>
              </a:solidFill>
              <a:effectLst/>
              <a:latin typeface="arial" panose="020B0604020202020204" pitchFamily="34" charset="0"/>
            </a:endParaRPr>
          </a:p>
          <a:p>
            <a:pPr marL="0" marR="0" lvl="0" indent="0" algn="l" rtl="0">
              <a:lnSpc>
                <a:spcPct val="100000"/>
              </a:lnSpc>
              <a:spcBef>
                <a:spcPts val="0"/>
              </a:spcBef>
              <a:spcAft>
                <a:spcPts val="0"/>
              </a:spcAft>
              <a:buNone/>
            </a:pPr>
            <a:r>
              <a:rPr lang="en-US" sz="1600" b="0" i="0" dirty="0">
                <a:solidFill>
                  <a:srgbClr val="202124"/>
                </a:solidFill>
                <a:effectLst/>
                <a:latin typeface="arial" panose="020B0604020202020204" pitchFamily="34" charset="0"/>
              </a:rPr>
              <a:t>How to think about them and when to use what ?</a:t>
            </a:r>
          </a:p>
          <a:p>
            <a:pPr marL="0" marR="0" lvl="0" indent="0" algn="l" rtl="0">
              <a:lnSpc>
                <a:spcPct val="100000"/>
              </a:lnSpc>
              <a:spcBef>
                <a:spcPts val="0"/>
              </a:spcBef>
              <a:spcAft>
                <a:spcPts val="0"/>
              </a:spcAft>
              <a:buNone/>
            </a:pPr>
            <a:endParaRPr lang="en-US" sz="1600" b="0" i="0" dirty="0">
              <a:solidFill>
                <a:srgbClr val="202124"/>
              </a:solidFill>
              <a:effectLst/>
              <a:latin typeface="arial" panose="020B0604020202020204" pitchFamily="34" charset="0"/>
            </a:endParaRPr>
          </a:p>
          <a:p>
            <a:pPr marL="0" marR="0" lvl="0" indent="0" algn="l" rtl="0">
              <a:lnSpc>
                <a:spcPct val="100000"/>
              </a:lnSpc>
              <a:spcBef>
                <a:spcPts val="0"/>
              </a:spcBef>
              <a:spcAft>
                <a:spcPts val="0"/>
              </a:spcAft>
              <a:buNone/>
            </a:pPr>
            <a:r>
              <a:rPr lang="en-US" sz="1600" b="0" i="0" dirty="0">
                <a:solidFill>
                  <a:srgbClr val="202124"/>
                </a:solidFill>
                <a:effectLst/>
                <a:latin typeface="arial" panose="020B0604020202020204" pitchFamily="34" charset="0"/>
              </a:rPr>
              <a:t>This is a traditional variable taught in algebra class </a:t>
            </a:r>
          </a:p>
          <a:p>
            <a:pPr marL="0" marR="0" lvl="0" indent="0" algn="l" rtl="0">
              <a:lnSpc>
                <a:spcPct val="100000"/>
              </a:lnSpc>
              <a:spcBef>
                <a:spcPts val="0"/>
              </a:spcBef>
              <a:spcAft>
                <a:spcPts val="0"/>
              </a:spcAft>
              <a:buNone/>
            </a:pPr>
            <a:endParaRPr lang="en-US" sz="1600" b="0" i="0" dirty="0">
              <a:solidFill>
                <a:srgbClr val="202124"/>
              </a:solidFill>
              <a:effectLst/>
              <a:latin typeface="arial" panose="020B0604020202020204" pitchFamily="34" charset="0"/>
            </a:endParaRPr>
          </a:p>
          <a:p>
            <a:pPr marL="0" marR="0" lvl="0" indent="0" algn="l" rtl="0">
              <a:lnSpc>
                <a:spcPct val="100000"/>
              </a:lnSpc>
              <a:spcBef>
                <a:spcPts val="0"/>
              </a:spcBef>
              <a:spcAft>
                <a:spcPts val="0"/>
              </a:spcAft>
              <a:buNone/>
            </a:pPr>
            <a:r>
              <a:rPr lang="en-US" sz="1600" b="0" i="0" dirty="0">
                <a:solidFill>
                  <a:srgbClr val="202124"/>
                </a:solidFill>
                <a:effectLst/>
                <a:latin typeface="arial" panose="020B0604020202020204" pitchFamily="34" charset="0"/>
              </a:rPr>
              <a:t>Suppose x+1 =2 , so we can solve for x and the answer is 1</a:t>
            </a:r>
          </a:p>
          <a:p>
            <a:pPr marL="0" marR="0" lvl="0" indent="0" algn="l" rtl="0">
              <a:lnSpc>
                <a:spcPct val="100000"/>
              </a:lnSpc>
              <a:spcBef>
                <a:spcPts val="0"/>
              </a:spcBef>
              <a:spcAft>
                <a:spcPts val="0"/>
              </a:spcAft>
              <a:buNone/>
            </a:pPr>
            <a:endParaRPr lang="en-US" sz="1600" b="0" i="0" dirty="0">
              <a:solidFill>
                <a:srgbClr val="202124"/>
              </a:solidFill>
              <a:effectLst/>
              <a:latin typeface="arial" panose="020B0604020202020204" pitchFamily="34" charset="0"/>
            </a:endParaRPr>
          </a:p>
          <a:p>
            <a:pPr marL="0" marR="0" lvl="0" indent="0" algn="l" rtl="0">
              <a:lnSpc>
                <a:spcPct val="100000"/>
              </a:lnSpc>
              <a:spcBef>
                <a:spcPts val="0"/>
              </a:spcBef>
              <a:spcAft>
                <a:spcPts val="0"/>
              </a:spcAft>
              <a:buNone/>
            </a:pPr>
            <a:r>
              <a:rPr lang="en-US" sz="1600" b="0" i="0" dirty="0">
                <a:solidFill>
                  <a:srgbClr val="202124"/>
                </a:solidFill>
                <a:effectLst/>
                <a:latin typeface="arial" panose="020B0604020202020204" pitchFamily="34" charset="0"/>
              </a:rPr>
              <a:t>Usually lowercase</a:t>
            </a:r>
          </a:p>
          <a:p>
            <a:pPr marL="0" marR="0" lvl="0" indent="0" algn="l" rtl="0">
              <a:lnSpc>
                <a:spcPct val="100000"/>
              </a:lnSpc>
              <a:spcBef>
                <a:spcPts val="0"/>
              </a:spcBef>
              <a:spcAft>
                <a:spcPts val="0"/>
              </a:spcAft>
              <a:buNone/>
            </a:pPr>
            <a:endParaRPr lang="en-US" sz="1600" b="0" i="0" dirty="0">
              <a:solidFill>
                <a:srgbClr val="202124"/>
              </a:solidFill>
              <a:effectLst/>
              <a:latin typeface="arial" panose="020B0604020202020204" pitchFamily="34" charset="0"/>
            </a:endParaRPr>
          </a:p>
        </p:txBody>
      </p:sp>
      <p:cxnSp>
        <p:nvCxnSpPr>
          <p:cNvPr id="35" name="Straight Connector 34">
            <a:extLst>
              <a:ext uri="{FF2B5EF4-FFF2-40B4-BE49-F238E27FC236}">
                <a16:creationId xmlns:a16="http://schemas.microsoft.com/office/drawing/2014/main" id="{7D75DB6A-4A40-4211-8994-1445F5ACDBD4}"/>
              </a:ext>
            </a:extLst>
          </p:cNvPr>
          <p:cNvCxnSpPr/>
          <p:nvPr/>
        </p:nvCxnSpPr>
        <p:spPr>
          <a:xfrm>
            <a:off x="959427" y="1925809"/>
            <a:ext cx="939800" cy="0"/>
          </a:xfrm>
          <a:prstGeom prst="line">
            <a:avLst/>
          </a:prstGeom>
          <a:ln w="47625">
            <a:solidFill>
              <a:srgbClr val="FF993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82572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2FE60C5-3726-4F7A-B1EE-3E41F1236ED8}"/>
              </a:ext>
            </a:extLst>
          </p:cNvPr>
          <p:cNvSpPr txBox="1"/>
          <p:nvPr/>
        </p:nvSpPr>
        <p:spPr>
          <a:xfrm>
            <a:off x="832479" y="920531"/>
            <a:ext cx="7754172" cy="646331"/>
          </a:xfrm>
          <a:prstGeom prst="rect">
            <a:avLst/>
          </a:prstGeom>
          <a:noFill/>
        </p:spPr>
        <p:txBody>
          <a:bodyPr wrap="square" rtlCol="0">
            <a:spAutoFit/>
          </a:bodyPr>
          <a:lstStyle/>
          <a:p>
            <a:r>
              <a:rPr lang="en-US" sz="3600" b="1" i="1" dirty="0">
                <a:solidFill>
                  <a:srgbClr val="003399"/>
                </a:solidFill>
                <a:latin typeface="Trebuchet MS" panose="020B0603020202020204" pitchFamily="34" charset="0"/>
              </a:rPr>
              <a:t>Then what is Random Variable?</a:t>
            </a:r>
          </a:p>
        </p:txBody>
      </p:sp>
      <p:sp>
        <p:nvSpPr>
          <p:cNvPr id="21" name="Google Shape;82;p4"/>
          <p:cNvSpPr txBox="1"/>
          <p:nvPr/>
        </p:nvSpPr>
        <p:spPr>
          <a:xfrm>
            <a:off x="1572709" y="1687394"/>
            <a:ext cx="9879062" cy="517060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500" b="0" i="0" dirty="0">
                <a:solidFill>
                  <a:srgbClr val="202124"/>
                </a:solidFill>
                <a:effectLst/>
                <a:latin typeface="arial" panose="020B0604020202020204" pitchFamily="34" charset="0"/>
              </a:rPr>
              <a:t>Plain English definition – RV are ways to map outcomes of random processes to numbers. For </a:t>
            </a:r>
            <a:r>
              <a:rPr lang="en-US" sz="1500" b="0" i="0" dirty="0" err="1">
                <a:solidFill>
                  <a:srgbClr val="202124"/>
                </a:solidFill>
                <a:effectLst/>
                <a:latin typeface="arial" panose="020B0604020202020204" pitchFamily="34" charset="0"/>
              </a:rPr>
              <a:t>e.g</a:t>
            </a:r>
            <a:r>
              <a:rPr lang="en-US" sz="1500" b="0" i="0" dirty="0">
                <a:solidFill>
                  <a:srgbClr val="202124"/>
                </a:solidFill>
                <a:effectLst/>
                <a:latin typeface="arial" panose="020B0604020202020204" pitchFamily="34" charset="0"/>
              </a:rPr>
              <a:t> flipping a coin , rolling dice , measuring rain , Measuring salary of individuals, shoe size, weight – Usually  denoted by uppercase letters (</a:t>
            </a:r>
            <a:r>
              <a:rPr lang="en-US" sz="1500" b="0" i="0" dirty="0" err="1">
                <a:solidFill>
                  <a:srgbClr val="202124"/>
                </a:solidFill>
                <a:effectLst/>
                <a:latin typeface="arial" panose="020B0604020202020204" pitchFamily="34" charset="0"/>
              </a:rPr>
              <a:t>e.g</a:t>
            </a:r>
            <a:r>
              <a:rPr lang="en-US" sz="1500" b="0" i="0" dirty="0">
                <a:solidFill>
                  <a:srgbClr val="202124"/>
                </a:solidFill>
                <a:effectLst/>
                <a:latin typeface="arial" panose="020B0604020202020204" pitchFamily="34" charset="0"/>
              </a:rPr>
              <a:t> Y, X)</a:t>
            </a:r>
          </a:p>
          <a:p>
            <a:pPr marL="0" marR="0" lvl="0" indent="0" algn="l" rtl="0">
              <a:lnSpc>
                <a:spcPct val="100000"/>
              </a:lnSpc>
              <a:spcBef>
                <a:spcPts val="0"/>
              </a:spcBef>
              <a:spcAft>
                <a:spcPts val="0"/>
              </a:spcAft>
              <a:buNone/>
            </a:pPr>
            <a:endParaRPr lang="en-US" sz="1500" b="0" i="0" dirty="0">
              <a:solidFill>
                <a:srgbClr val="202124"/>
              </a:solidFill>
              <a:effectLst/>
              <a:latin typeface="arial" panose="020B0604020202020204" pitchFamily="34" charset="0"/>
            </a:endParaRPr>
          </a:p>
          <a:p>
            <a:pPr marL="0" marR="0" lvl="0" indent="0" algn="l" rtl="0">
              <a:lnSpc>
                <a:spcPct val="100000"/>
              </a:lnSpc>
              <a:spcBef>
                <a:spcPts val="0"/>
              </a:spcBef>
              <a:spcAft>
                <a:spcPts val="0"/>
              </a:spcAft>
              <a:buNone/>
            </a:pPr>
            <a:r>
              <a:rPr lang="en-US" sz="1500" b="0" i="0" dirty="0">
                <a:solidFill>
                  <a:srgbClr val="202124"/>
                </a:solidFill>
                <a:effectLst/>
                <a:latin typeface="arial" panose="020B0604020202020204" pitchFamily="34" charset="0"/>
              </a:rPr>
              <a:t>Algebraic  variables are denoted by  lowercase letters (</a:t>
            </a:r>
            <a:r>
              <a:rPr lang="en-US" sz="1500" b="0" i="0" dirty="0" err="1">
                <a:solidFill>
                  <a:srgbClr val="202124"/>
                </a:solidFill>
                <a:effectLst/>
                <a:latin typeface="arial" panose="020B0604020202020204" pitchFamily="34" charset="0"/>
              </a:rPr>
              <a:t>e.g</a:t>
            </a:r>
            <a:r>
              <a:rPr lang="en-US" sz="1500" b="0" i="0" dirty="0">
                <a:solidFill>
                  <a:srgbClr val="202124"/>
                </a:solidFill>
                <a:effectLst/>
                <a:latin typeface="arial" panose="020B0604020202020204" pitchFamily="34" charset="0"/>
              </a:rPr>
              <a:t> y, x )</a:t>
            </a:r>
          </a:p>
          <a:p>
            <a:pPr marL="0" marR="0" lvl="0" indent="0" algn="l" rtl="0">
              <a:lnSpc>
                <a:spcPct val="100000"/>
              </a:lnSpc>
              <a:spcBef>
                <a:spcPts val="0"/>
              </a:spcBef>
              <a:spcAft>
                <a:spcPts val="0"/>
              </a:spcAft>
              <a:buNone/>
            </a:pPr>
            <a:endParaRPr lang="en-US" sz="1500" b="0" i="0" dirty="0">
              <a:solidFill>
                <a:srgbClr val="202124"/>
              </a:solidFill>
              <a:effectLst/>
              <a:latin typeface="arial" panose="020B0604020202020204" pitchFamily="34" charset="0"/>
            </a:endParaRPr>
          </a:p>
          <a:p>
            <a:pPr marL="0" marR="0" lvl="0" indent="0" algn="l" rtl="0">
              <a:lnSpc>
                <a:spcPct val="100000"/>
              </a:lnSpc>
              <a:spcBef>
                <a:spcPts val="0"/>
              </a:spcBef>
              <a:spcAft>
                <a:spcPts val="0"/>
              </a:spcAft>
              <a:buNone/>
            </a:pPr>
            <a:r>
              <a:rPr lang="en-US" sz="1500" b="0" i="0" dirty="0">
                <a:solidFill>
                  <a:srgbClr val="202124"/>
                </a:solidFill>
                <a:effectLst/>
                <a:latin typeface="arial" panose="020B0604020202020204" pitchFamily="34" charset="0"/>
              </a:rPr>
              <a:t>For </a:t>
            </a:r>
            <a:r>
              <a:rPr lang="en-US" sz="1500" b="0" i="0" dirty="0" err="1">
                <a:solidFill>
                  <a:srgbClr val="202124"/>
                </a:solidFill>
                <a:effectLst/>
                <a:latin typeface="arial" panose="020B0604020202020204" pitchFamily="34" charset="0"/>
              </a:rPr>
              <a:t>e.g</a:t>
            </a:r>
            <a:r>
              <a:rPr lang="en-US" sz="1500" b="0" i="0" dirty="0">
                <a:solidFill>
                  <a:srgbClr val="202124"/>
                </a:solidFill>
                <a:effectLst/>
                <a:latin typeface="arial" panose="020B0604020202020204" pitchFamily="34" charset="0"/>
              </a:rPr>
              <a:t>  flipping a coin – </a:t>
            </a:r>
          </a:p>
          <a:p>
            <a:pPr marL="0" marR="0" lvl="0" indent="0" algn="l" rtl="0">
              <a:lnSpc>
                <a:spcPct val="100000"/>
              </a:lnSpc>
              <a:spcBef>
                <a:spcPts val="0"/>
              </a:spcBef>
              <a:spcAft>
                <a:spcPts val="0"/>
              </a:spcAft>
              <a:buNone/>
            </a:pPr>
            <a:endParaRPr lang="en-US" sz="1500" b="0" i="0" dirty="0">
              <a:solidFill>
                <a:srgbClr val="202124"/>
              </a:solidFill>
              <a:effectLst/>
              <a:latin typeface="arial" panose="020B0604020202020204" pitchFamily="34" charset="0"/>
            </a:endParaRPr>
          </a:p>
          <a:p>
            <a:pPr marL="0" marR="0" lvl="0" indent="0" algn="l" rtl="0">
              <a:lnSpc>
                <a:spcPct val="100000"/>
              </a:lnSpc>
              <a:spcBef>
                <a:spcPts val="0"/>
              </a:spcBef>
              <a:spcAft>
                <a:spcPts val="0"/>
              </a:spcAft>
              <a:buNone/>
            </a:pPr>
            <a:r>
              <a:rPr lang="en-US" sz="1500" b="0" i="0" dirty="0">
                <a:solidFill>
                  <a:srgbClr val="202124"/>
                </a:solidFill>
                <a:effectLst/>
                <a:latin typeface="arial" panose="020B0604020202020204" pitchFamily="34" charset="0"/>
              </a:rPr>
              <a:t>X = 1 if heads</a:t>
            </a:r>
          </a:p>
          <a:p>
            <a:pPr marL="0" marR="0" lvl="0" indent="0" algn="l" rtl="0">
              <a:lnSpc>
                <a:spcPct val="100000"/>
              </a:lnSpc>
              <a:spcBef>
                <a:spcPts val="0"/>
              </a:spcBef>
              <a:spcAft>
                <a:spcPts val="0"/>
              </a:spcAft>
              <a:buNone/>
            </a:pPr>
            <a:r>
              <a:rPr lang="en-US" sz="1500" b="0" i="0" dirty="0">
                <a:solidFill>
                  <a:srgbClr val="202124"/>
                </a:solidFill>
                <a:effectLst/>
                <a:latin typeface="arial" panose="020B0604020202020204" pitchFamily="34" charset="0"/>
              </a:rPr>
              <a:t>X=0 if tails </a:t>
            </a:r>
          </a:p>
          <a:p>
            <a:pPr marL="0" marR="0" lvl="0" indent="0" algn="l" rtl="0">
              <a:lnSpc>
                <a:spcPct val="100000"/>
              </a:lnSpc>
              <a:spcBef>
                <a:spcPts val="0"/>
              </a:spcBef>
              <a:spcAft>
                <a:spcPts val="0"/>
              </a:spcAft>
              <a:buNone/>
            </a:pPr>
            <a:endParaRPr lang="en-US" sz="1500" b="0" i="0" dirty="0">
              <a:solidFill>
                <a:srgbClr val="202124"/>
              </a:solidFill>
              <a:effectLst/>
              <a:latin typeface="arial" panose="020B0604020202020204" pitchFamily="34" charset="0"/>
            </a:endParaRPr>
          </a:p>
          <a:p>
            <a:pPr marL="0" marR="0" lvl="0" indent="0" algn="l" rtl="0">
              <a:lnSpc>
                <a:spcPct val="100000"/>
              </a:lnSpc>
              <a:spcBef>
                <a:spcPts val="0"/>
              </a:spcBef>
              <a:spcAft>
                <a:spcPts val="0"/>
              </a:spcAft>
              <a:buNone/>
            </a:pPr>
            <a:r>
              <a:rPr lang="en-US" sz="1500" b="0" i="0" dirty="0">
                <a:solidFill>
                  <a:srgbClr val="202124"/>
                </a:solidFill>
                <a:effectLst/>
                <a:latin typeface="arial" panose="020B0604020202020204" pitchFamily="34" charset="0"/>
              </a:rPr>
              <a:t>So here X is a random variable </a:t>
            </a:r>
          </a:p>
          <a:p>
            <a:pPr marL="0" marR="0" lvl="0" indent="0" algn="l" rtl="0">
              <a:lnSpc>
                <a:spcPct val="100000"/>
              </a:lnSpc>
              <a:spcBef>
                <a:spcPts val="0"/>
              </a:spcBef>
              <a:spcAft>
                <a:spcPts val="0"/>
              </a:spcAft>
              <a:buNone/>
            </a:pPr>
            <a:endParaRPr lang="en-US" sz="1500" b="0" i="0" dirty="0">
              <a:solidFill>
                <a:srgbClr val="202124"/>
              </a:solidFill>
              <a:effectLst/>
              <a:latin typeface="arial" panose="020B0604020202020204" pitchFamily="34" charset="0"/>
            </a:endParaRPr>
          </a:p>
          <a:p>
            <a:pPr marL="0" marR="0" lvl="0" indent="0" algn="l" rtl="0">
              <a:lnSpc>
                <a:spcPct val="100000"/>
              </a:lnSpc>
              <a:spcBef>
                <a:spcPts val="0"/>
              </a:spcBef>
              <a:spcAft>
                <a:spcPts val="0"/>
              </a:spcAft>
              <a:buNone/>
            </a:pPr>
            <a:r>
              <a:rPr lang="en-US" sz="1500" b="0" i="0" dirty="0">
                <a:solidFill>
                  <a:srgbClr val="202124"/>
                </a:solidFill>
                <a:effectLst/>
                <a:latin typeface="arial" panose="020B0604020202020204" pitchFamily="34" charset="0"/>
              </a:rPr>
              <a:t>This “way” is sometimes called a function or a mapping - whatever – the idea is same </a:t>
            </a:r>
          </a:p>
          <a:p>
            <a:pPr marL="0" marR="0" lvl="0" indent="0" algn="l" rtl="0">
              <a:lnSpc>
                <a:spcPct val="100000"/>
              </a:lnSpc>
              <a:spcBef>
                <a:spcPts val="0"/>
              </a:spcBef>
              <a:spcAft>
                <a:spcPts val="0"/>
              </a:spcAft>
              <a:buNone/>
            </a:pPr>
            <a:endParaRPr lang="en-US" sz="1500" b="0" i="0" dirty="0">
              <a:solidFill>
                <a:srgbClr val="202124"/>
              </a:solidFill>
              <a:effectLst/>
              <a:latin typeface="arial" panose="020B0604020202020204" pitchFamily="34" charset="0"/>
            </a:endParaRPr>
          </a:p>
          <a:p>
            <a:pPr marL="0" marR="0" lvl="0" indent="0" algn="l" rtl="0">
              <a:lnSpc>
                <a:spcPct val="100000"/>
              </a:lnSpc>
              <a:spcBef>
                <a:spcPts val="0"/>
              </a:spcBef>
              <a:spcAft>
                <a:spcPts val="0"/>
              </a:spcAft>
              <a:buNone/>
            </a:pPr>
            <a:r>
              <a:rPr lang="en-US" sz="1500" b="0" i="0" dirty="0">
                <a:solidFill>
                  <a:srgbClr val="202124"/>
                </a:solidFill>
                <a:effectLst/>
                <a:latin typeface="arial" panose="020B0604020202020204" pitchFamily="34" charset="0"/>
              </a:rPr>
              <a:t>Some points in the domain of random processes (flipping coins, measuring rainfall, weight </a:t>
            </a:r>
            <a:r>
              <a:rPr lang="en-US" sz="1500" b="0" i="0" dirty="0" err="1">
                <a:solidFill>
                  <a:srgbClr val="202124"/>
                </a:solidFill>
                <a:effectLst/>
                <a:latin typeface="arial" panose="020B0604020202020204" pitchFamily="34" charset="0"/>
              </a:rPr>
              <a:t>etc</a:t>
            </a:r>
            <a:r>
              <a:rPr lang="en-US" sz="1500" b="0" i="0" dirty="0">
                <a:solidFill>
                  <a:srgbClr val="202124"/>
                </a:solidFill>
                <a:effectLst/>
                <a:latin typeface="arial" panose="020B0604020202020204" pitchFamily="34" charset="0"/>
              </a:rPr>
              <a:t>) get mapped to a real number</a:t>
            </a:r>
          </a:p>
          <a:p>
            <a:pPr marL="0" marR="0" lvl="0" indent="0" algn="l" rtl="0">
              <a:lnSpc>
                <a:spcPct val="100000"/>
              </a:lnSpc>
              <a:spcBef>
                <a:spcPts val="0"/>
              </a:spcBef>
              <a:spcAft>
                <a:spcPts val="0"/>
              </a:spcAft>
              <a:buNone/>
            </a:pPr>
            <a:endParaRPr lang="en-US" sz="1500" b="0" i="0" dirty="0">
              <a:solidFill>
                <a:srgbClr val="202124"/>
              </a:solidFill>
              <a:effectLst/>
              <a:latin typeface="arial" panose="020B0604020202020204" pitchFamily="34" charset="0"/>
            </a:endParaRPr>
          </a:p>
          <a:p>
            <a:pPr marL="0" marR="0" lvl="0" indent="0" algn="l" rtl="0">
              <a:lnSpc>
                <a:spcPct val="100000"/>
              </a:lnSpc>
              <a:spcBef>
                <a:spcPts val="0"/>
              </a:spcBef>
              <a:spcAft>
                <a:spcPts val="0"/>
              </a:spcAft>
              <a:buNone/>
            </a:pPr>
            <a:endParaRPr lang="en-US" sz="1500" b="0" i="0" dirty="0">
              <a:solidFill>
                <a:srgbClr val="202124"/>
              </a:solidFill>
              <a:effectLst/>
              <a:latin typeface="arial" panose="020B0604020202020204" pitchFamily="34" charset="0"/>
            </a:endParaRPr>
          </a:p>
          <a:p>
            <a:pPr marL="0" marR="0" lvl="0" indent="0" algn="l" rtl="0">
              <a:lnSpc>
                <a:spcPct val="100000"/>
              </a:lnSpc>
              <a:spcBef>
                <a:spcPts val="0"/>
              </a:spcBef>
              <a:spcAft>
                <a:spcPts val="0"/>
              </a:spcAft>
              <a:buNone/>
            </a:pPr>
            <a:r>
              <a:rPr lang="en-US" sz="1500" b="0" i="0" dirty="0">
                <a:solidFill>
                  <a:srgbClr val="202124"/>
                </a:solidFill>
                <a:effectLst/>
                <a:latin typeface="arial" panose="020B0604020202020204" pitchFamily="34" charset="0"/>
              </a:rPr>
              <a:t>A random variable can take on many values with different probabilities </a:t>
            </a:r>
          </a:p>
          <a:p>
            <a:pPr marL="0" marR="0" lvl="0" indent="0" algn="l" rtl="0">
              <a:lnSpc>
                <a:spcPct val="100000"/>
              </a:lnSpc>
              <a:spcBef>
                <a:spcPts val="0"/>
              </a:spcBef>
              <a:spcAft>
                <a:spcPts val="0"/>
              </a:spcAft>
              <a:buNone/>
            </a:pPr>
            <a:r>
              <a:rPr lang="en-US" sz="1500" b="0" i="0" dirty="0">
                <a:solidFill>
                  <a:srgbClr val="202124"/>
                </a:solidFill>
                <a:effectLst/>
                <a:latin typeface="arial" panose="020B0604020202020204" pitchFamily="34" charset="0"/>
              </a:rPr>
              <a:t>So we talk about the probability of a random variable equaling a  value  Or probability that it is &lt;= or &gt;= something </a:t>
            </a:r>
          </a:p>
          <a:p>
            <a:pPr marL="0" marR="0" lvl="0" indent="0" algn="l" rtl="0">
              <a:lnSpc>
                <a:spcPct val="100000"/>
              </a:lnSpc>
              <a:spcBef>
                <a:spcPts val="0"/>
              </a:spcBef>
              <a:spcAft>
                <a:spcPts val="0"/>
              </a:spcAft>
              <a:buNone/>
            </a:pPr>
            <a:endParaRPr lang="en-US" sz="1500" b="0" i="0" dirty="0">
              <a:solidFill>
                <a:srgbClr val="202124"/>
              </a:solidFill>
              <a:effectLst/>
              <a:latin typeface="arial" panose="020B0604020202020204" pitchFamily="34" charset="0"/>
            </a:endParaRPr>
          </a:p>
        </p:txBody>
      </p:sp>
      <p:cxnSp>
        <p:nvCxnSpPr>
          <p:cNvPr id="35" name="Straight Connector 34">
            <a:extLst>
              <a:ext uri="{FF2B5EF4-FFF2-40B4-BE49-F238E27FC236}">
                <a16:creationId xmlns:a16="http://schemas.microsoft.com/office/drawing/2014/main" id="{7D75DB6A-4A40-4211-8994-1445F5ACDBD4}"/>
              </a:ext>
            </a:extLst>
          </p:cNvPr>
          <p:cNvCxnSpPr/>
          <p:nvPr/>
        </p:nvCxnSpPr>
        <p:spPr>
          <a:xfrm>
            <a:off x="959427" y="1559368"/>
            <a:ext cx="939800" cy="0"/>
          </a:xfrm>
          <a:prstGeom prst="line">
            <a:avLst/>
          </a:prstGeom>
          <a:ln w="47625">
            <a:solidFill>
              <a:srgbClr val="FF993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81065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2FE60C5-3726-4F7A-B1EE-3E41F1236ED8}"/>
              </a:ext>
            </a:extLst>
          </p:cNvPr>
          <p:cNvSpPr txBox="1"/>
          <p:nvPr/>
        </p:nvSpPr>
        <p:spPr>
          <a:xfrm>
            <a:off x="832479" y="920531"/>
            <a:ext cx="7754172" cy="646331"/>
          </a:xfrm>
          <a:prstGeom prst="rect">
            <a:avLst/>
          </a:prstGeom>
          <a:noFill/>
        </p:spPr>
        <p:txBody>
          <a:bodyPr wrap="square" rtlCol="0">
            <a:spAutoFit/>
          </a:bodyPr>
          <a:lstStyle/>
          <a:p>
            <a:r>
              <a:rPr lang="en-US" sz="3600" b="1" i="1" dirty="0">
                <a:solidFill>
                  <a:srgbClr val="003399"/>
                </a:solidFill>
                <a:latin typeface="Trebuchet MS" panose="020B0603020202020204" pitchFamily="34" charset="0"/>
              </a:rPr>
              <a:t>Then what is Random Variable?</a:t>
            </a:r>
          </a:p>
        </p:txBody>
      </p:sp>
      <p:sp>
        <p:nvSpPr>
          <p:cNvPr id="21" name="Google Shape;82;p4"/>
          <p:cNvSpPr txBox="1"/>
          <p:nvPr/>
        </p:nvSpPr>
        <p:spPr>
          <a:xfrm>
            <a:off x="1393371" y="1687394"/>
            <a:ext cx="10058400" cy="355477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500" b="0" i="0" dirty="0">
                <a:solidFill>
                  <a:srgbClr val="202124"/>
                </a:solidFill>
                <a:effectLst/>
                <a:latin typeface="arial" panose="020B0604020202020204" pitchFamily="34" charset="0"/>
              </a:rPr>
              <a:t>So in layman terms – </a:t>
            </a:r>
          </a:p>
          <a:p>
            <a:pPr marL="0" marR="0" lvl="0" indent="0" algn="l" rtl="0">
              <a:lnSpc>
                <a:spcPct val="100000"/>
              </a:lnSpc>
              <a:spcBef>
                <a:spcPts val="0"/>
              </a:spcBef>
              <a:spcAft>
                <a:spcPts val="0"/>
              </a:spcAft>
              <a:buNone/>
            </a:pPr>
            <a:endParaRPr lang="en-US" sz="1500" b="0" i="0" dirty="0">
              <a:solidFill>
                <a:srgbClr val="202124"/>
              </a:solidFill>
              <a:effectLst/>
              <a:latin typeface="arial" panose="020B0604020202020204" pitchFamily="34" charset="0"/>
            </a:endParaRPr>
          </a:p>
          <a:p>
            <a:pPr marL="0" marR="0" lvl="0" indent="0" algn="l" rtl="0">
              <a:lnSpc>
                <a:spcPct val="100000"/>
              </a:lnSpc>
              <a:spcBef>
                <a:spcPts val="0"/>
              </a:spcBef>
              <a:spcAft>
                <a:spcPts val="0"/>
              </a:spcAft>
              <a:buNone/>
            </a:pPr>
            <a:r>
              <a:rPr lang="en-US" sz="1500" b="0" i="0" dirty="0">
                <a:solidFill>
                  <a:srgbClr val="202124"/>
                </a:solidFill>
                <a:effectLst/>
                <a:latin typeface="arial" panose="020B0604020202020204" pitchFamily="34" charset="0"/>
              </a:rPr>
              <a:t>We can say that </a:t>
            </a:r>
          </a:p>
          <a:p>
            <a:pPr marL="0" marR="0" lvl="0" indent="0" algn="l" rtl="0">
              <a:lnSpc>
                <a:spcPct val="100000"/>
              </a:lnSpc>
              <a:spcBef>
                <a:spcPts val="0"/>
              </a:spcBef>
              <a:spcAft>
                <a:spcPts val="0"/>
              </a:spcAft>
              <a:buNone/>
            </a:pPr>
            <a:endParaRPr lang="en-US" sz="1500" b="0" i="0" dirty="0">
              <a:solidFill>
                <a:srgbClr val="202124"/>
              </a:solidFill>
              <a:effectLst/>
              <a:latin typeface="arial" panose="020B0604020202020204" pitchFamily="34" charset="0"/>
            </a:endParaRPr>
          </a:p>
          <a:p>
            <a:pPr marL="0" marR="0" lvl="0" indent="0" algn="l" rtl="0">
              <a:lnSpc>
                <a:spcPct val="100000"/>
              </a:lnSpc>
              <a:spcBef>
                <a:spcPts val="0"/>
              </a:spcBef>
              <a:spcAft>
                <a:spcPts val="0"/>
              </a:spcAft>
              <a:buNone/>
            </a:pPr>
            <a:r>
              <a:rPr lang="en-US" sz="1500" b="0" i="0" dirty="0">
                <a:solidFill>
                  <a:srgbClr val="202124"/>
                </a:solidFill>
                <a:effectLst/>
                <a:latin typeface="arial" panose="020B0604020202020204" pitchFamily="34" charset="0"/>
              </a:rPr>
              <a:t>A random variable is a variable whose value is subject to variations due to chance (i.e. it’s value is stochastic). </a:t>
            </a:r>
          </a:p>
          <a:p>
            <a:pPr marL="0" marR="0" lvl="0" indent="0" algn="l" rtl="0">
              <a:lnSpc>
                <a:spcPct val="100000"/>
              </a:lnSpc>
              <a:spcBef>
                <a:spcPts val="0"/>
              </a:spcBef>
              <a:spcAft>
                <a:spcPts val="0"/>
              </a:spcAft>
              <a:buNone/>
            </a:pPr>
            <a:endParaRPr lang="en-US" sz="1500" b="0" i="0" dirty="0">
              <a:solidFill>
                <a:srgbClr val="202124"/>
              </a:solidFill>
              <a:effectLst/>
              <a:latin typeface="arial" panose="020B0604020202020204" pitchFamily="34" charset="0"/>
            </a:endParaRPr>
          </a:p>
          <a:p>
            <a:pPr marL="0" marR="0" lvl="0" indent="0" algn="l" rtl="0">
              <a:lnSpc>
                <a:spcPct val="100000"/>
              </a:lnSpc>
              <a:spcBef>
                <a:spcPts val="0"/>
              </a:spcBef>
              <a:spcAft>
                <a:spcPts val="0"/>
              </a:spcAft>
              <a:buNone/>
            </a:pPr>
            <a:r>
              <a:rPr lang="en-US" sz="1500" b="0" i="0" dirty="0">
                <a:solidFill>
                  <a:srgbClr val="202124"/>
                </a:solidFill>
                <a:effectLst/>
                <a:latin typeface="arial" panose="020B0604020202020204" pitchFamily="34" charset="0"/>
              </a:rPr>
              <a:t>Compared to other mathematical variables that are typically fixed values (though perhaps unknown), a random variable by definition does not have a single, fixed value (even if unknown). </a:t>
            </a:r>
          </a:p>
          <a:p>
            <a:pPr marL="0" marR="0" lvl="0" indent="0" algn="l" rtl="0">
              <a:lnSpc>
                <a:spcPct val="100000"/>
              </a:lnSpc>
              <a:spcBef>
                <a:spcPts val="0"/>
              </a:spcBef>
              <a:spcAft>
                <a:spcPts val="0"/>
              </a:spcAft>
              <a:buNone/>
            </a:pPr>
            <a:endParaRPr lang="en-US" sz="1500" b="0" i="0" dirty="0">
              <a:solidFill>
                <a:srgbClr val="202124"/>
              </a:solidFill>
              <a:effectLst/>
              <a:latin typeface="arial" panose="020B0604020202020204" pitchFamily="34" charset="0"/>
            </a:endParaRPr>
          </a:p>
          <a:p>
            <a:pPr marL="0" marR="0" lvl="0" indent="0" algn="l" rtl="0">
              <a:lnSpc>
                <a:spcPct val="100000"/>
              </a:lnSpc>
              <a:spcBef>
                <a:spcPts val="0"/>
              </a:spcBef>
              <a:spcAft>
                <a:spcPts val="0"/>
              </a:spcAft>
              <a:buNone/>
            </a:pPr>
            <a:r>
              <a:rPr lang="en-US" sz="1500" b="0" i="0" dirty="0">
                <a:solidFill>
                  <a:srgbClr val="202124"/>
                </a:solidFill>
                <a:effectLst/>
                <a:latin typeface="arial" panose="020B0604020202020204" pitchFamily="34" charset="0"/>
              </a:rPr>
              <a:t>Rather, a random variable can take on a set of possible different values (which may be finite or may be infinite). </a:t>
            </a:r>
          </a:p>
          <a:p>
            <a:pPr marL="0" marR="0" lvl="0" indent="0" algn="l" rtl="0">
              <a:lnSpc>
                <a:spcPct val="100000"/>
              </a:lnSpc>
              <a:spcBef>
                <a:spcPts val="0"/>
              </a:spcBef>
              <a:spcAft>
                <a:spcPts val="0"/>
              </a:spcAft>
              <a:buNone/>
            </a:pPr>
            <a:endParaRPr lang="en-US" sz="1500" b="0" i="0" dirty="0">
              <a:solidFill>
                <a:srgbClr val="202124"/>
              </a:solidFill>
              <a:effectLst/>
              <a:latin typeface="arial" panose="020B0604020202020204" pitchFamily="34" charset="0"/>
            </a:endParaRPr>
          </a:p>
          <a:p>
            <a:pPr marL="0" marR="0" lvl="0" indent="0" algn="l" rtl="0">
              <a:lnSpc>
                <a:spcPct val="100000"/>
              </a:lnSpc>
              <a:spcBef>
                <a:spcPts val="0"/>
              </a:spcBef>
              <a:spcAft>
                <a:spcPts val="0"/>
              </a:spcAft>
              <a:buNone/>
            </a:pPr>
            <a:endParaRPr lang="en-US" sz="1500" b="0" i="0" dirty="0">
              <a:solidFill>
                <a:srgbClr val="202124"/>
              </a:solidFill>
              <a:effectLst/>
              <a:latin typeface="arial" panose="020B0604020202020204" pitchFamily="34" charset="0"/>
            </a:endParaRPr>
          </a:p>
          <a:p>
            <a:pPr marL="0" marR="0" lvl="0" indent="0" algn="l" rtl="0">
              <a:lnSpc>
                <a:spcPct val="100000"/>
              </a:lnSpc>
              <a:spcBef>
                <a:spcPts val="0"/>
              </a:spcBef>
              <a:spcAft>
                <a:spcPts val="0"/>
              </a:spcAft>
              <a:buNone/>
            </a:pPr>
            <a:r>
              <a:rPr lang="en-US" sz="1500" b="0" i="0" dirty="0">
                <a:solidFill>
                  <a:srgbClr val="202124"/>
                </a:solidFill>
                <a:effectLst/>
                <a:latin typeface="arial" panose="020B0604020202020204" pitchFamily="34" charset="0"/>
              </a:rPr>
              <a:t>A random variables is either discrete, where it can take on any of a specified list of specific values, or continuous, where it can take on a value in an interval or a set of intervals.</a:t>
            </a:r>
          </a:p>
          <a:p>
            <a:pPr marL="0" marR="0" lvl="0" indent="0" algn="l" rtl="0">
              <a:lnSpc>
                <a:spcPct val="100000"/>
              </a:lnSpc>
              <a:spcBef>
                <a:spcPts val="0"/>
              </a:spcBef>
              <a:spcAft>
                <a:spcPts val="0"/>
              </a:spcAft>
              <a:buNone/>
            </a:pPr>
            <a:endParaRPr lang="en-US" sz="1500" b="0" i="0" dirty="0">
              <a:solidFill>
                <a:srgbClr val="202124"/>
              </a:solidFill>
              <a:effectLst/>
              <a:latin typeface="arial" panose="020B0604020202020204" pitchFamily="34" charset="0"/>
            </a:endParaRPr>
          </a:p>
        </p:txBody>
      </p:sp>
      <p:cxnSp>
        <p:nvCxnSpPr>
          <p:cNvPr id="35" name="Straight Connector 34">
            <a:extLst>
              <a:ext uri="{FF2B5EF4-FFF2-40B4-BE49-F238E27FC236}">
                <a16:creationId xmlns:a16="http://schemas.microsoft.com/office/drawing/2014/main" id="{7D75DB6A-4A40-4211-8994-1445F5ACDBD4}"/>
              </a:ext>
            </a:extLst>
          </p:cNvPr>
          <p:cNvCxnSpPr/>
          <p:nvPr/>
        </p:nvCxnSpPr>
        <p:spPr>
          <a:xfrm>
            <a:off x="959427" y="1559368"/>
            <a:ext cx="939800" cy="0"/>
          </a:xfrm>
          <a:prstGeom prst="line">
            <a:avLst/>
          </a:prstGeom>
          <a:ln w="47625">
            <a:solidFill>
              <a:srgbClr val="FF993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960619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2FE60C5-3726-4F7A-B1EE-3E41F1236ED8}"/>
              </a:ext>
            </a:extLst>
          </p:cNvPr>
          <p:cNvSpPr txBox="1"/>
          <p:nvPr/>
        </p:nvSpPr>
        <p:spPr>
          <a:xfrm>
            <a:off x="832479" y="920531"/>
            <a:ext cx="7754172" cy="646331"/>
          </a:xfrm>
          <a:prstGeom prst="rect">
            <a:avLst/>
          </a:prstGeom>
          <a:noFill/>
        </p:spPr>
        <p:txBody>
          <a:bodyPr wrap="square" rtlCol="0">
            <a:spAutoFit/>
          </a:bodyPr>
          <a:lstStyle/>
          <a:p>
            <a:r>
              <a:rPr lang="en-US" sz="3600" b="1" i="1" dirty="0">
                <a:solidFill>
                  <a:srgbClr val="003399"/>
                </a:solidFill>
                <a:latin typeface="Trebuchet MS" panose="020B0603020202020204" pitchFamily="34" charset="0"/>
              </a:rPr>
              <a:t>Discrete Random Variable</a:t>
            </a:r>
          </a:p>
        </p:txBody>
      </p:sp>
      <p:sp>
        <p:nvSpPr>
          <p:cNvPr id="21" name="Google Shape;82;p4"/>
          <p:cNvSpPr txBox="1"/>
          <p:nvPr/>
        </p:nvSpPr>
        <p:spPr>
          <a:xfrm>
            <a:off x="1393371" y="1687394"/>
            <a:ext cx="10058400" cy="517060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lang="en-US" sz="1500" b="0" i="0" dirty="0">
              <a:solidFill>
                <a:srgbClr val="202124"/>
              </a:solidFill>
              <a:effectLst/>
              <a:latin typeface="arial" panose="020B0604020202020204" pitchFamily="34" charset="0"/>
            </a:endParaRPr>
          </a:p>
          <a:p>
            <a:pPr marL="0" marR="0" lvl="0" indent="0" algn="l" rtl="0">
              <a:lnSpc>
                <a:spcPct val="100000"/>
              </a:lnSpc>
              <a:spcBef>
                <a:spcPts val="0"/>
              </a:spcBef>
              <a:spcAft>
                <a:spcPts val="0"/>
              </a:spcAft>
              <a:buNone/>
            </a:pPr>
            <a:r>
              <a:rPr lang="en-US" sz="1500" b="0" i="0" dirty="0">
                <a:solidFill>
                  <a:srgbClr val="202124"/>
                </a:solidFill>
                <a:effectLst/>
                <a:latin typeface="arial" panose="020B0604020202020204" pitchFamily="34" charset="0"/>
              </a:rPr>
              <a:t>Now since we are talking about numbers so we would be dealing with two kinds of numbers – </a:t>
            </a:r>
          </a:p>
          <a:p>
            <a:pPr marL="0" marR="0" lvl="0" indent="0" algn="l" rtl="0">
              <a:lnSpc>
                <a:spcPct val="100000"/>
              </a:lnSpc>
              <a:spcBef>
                <a:spcPts val="0"/>
              </a:spcBef>
              <a:spcAft>
                <a:spcPts val="0"/>
              </a:spcAft>
              <a:buNone/>
            </a:pPr>
            <a:r>
              <a:rPr lang="en-US" sz="1500" b="0" i="0" dirty="0">
                <a:solidFill>
                  <a:srgbClr val="202124"/>
                </a:solidFill>
                <a:effectLst/>
                <a:latin typeface="arial" panose="020B0604020202020204" pitchFamily="34" charset="0"/>
              </a:rPr>
              <a:t>Discrete and Continuous </a:t>
            </a:r>
          </a:p>
          <a:p>
            <a:pPr marL="0" marR="0" lvl="0" indent="0" algn="l" rtl="0">
              <a:lnSpc>
                <a:spcPct val="100000"/>
              </a:lnSpc>
              <a:spcBef>
                <a:spcPts val="0"/>
              </a:spcBef>
              <a:spcAft>
                <a:spcPts val="0"/>
              </a:spcAft>
              <a:buNone/>
            </a:pPr>
            <a:endParaRPr lang="en-US" sz="1500" b="0" i="0" dirty="0">
              <a:solidFill>
                <a:srgbClr val="202124"/>
              </a:solidFill>
              <a:effectLst/>
              <a:latin typeface="arial" panose="020B0604020202020204" pitchFamily="34" charset="0"/>
            </a:endParaRPr>
          </a:p>
          <a:p>
            <a:pPr marL="0" marR="0" lvl="0" indent="0" algn="l" rtl="0">
              <a:lnSpc>
                <a:spcPct val="100000"/>
              </a:lnSpc>
              <a:spcBef>
                <a:spcPts val="0"/>
              </a:spcBef>
              <a:spcAft>
                <a:spcPts val="0"/>
              </a:spcAft>
              <a:buNone/>
            </a:pPr>
            <a:r>
              <a:rPr lang="en-US" sz="1500" b="0" i="0" dirty="0">
                <a:solidFill>
                  <a:srgbClr val="202124"/>
                </a:solidFill>
                <a:effectLst/>
                <a:latin typeface="arial" panose="020B0604020202020204" pitchFamily="34" charset="0"/>
              </a:rPr>
              <a:t>As such, a random variable has a probability distribution</a:t>
            </a:r>
          </a:p>
          <a:p>
            <a:pPr marL="0" marR="0" lvl="0" indent="0" algn="l" rtl="0">
              <a:lnSpc>
                <a:spcPct val="100000"/>
              </a:lnSpc>
              <a:spcBef>
                <a:spcPts val="0"/>
              </a:spcBef>
              <a:spcAft>
                <a:spcPts val="0"/>
              </a:spcAft>
              <a:buNone/>
            </a:pPr>
            <a:endParaRPr lang="en-US" sz="1500" b="0" i="0" dirty="0">
              <a:solidFill>
                <a:srgbClr val="202124"/>
              </a:solidFill>
              <a:effectLst/>
              <a:latin typeface="arial" panose="020B0604020202020204" pitchFamily="34" charset="0"/>
            </a:endParaRPr>
          </a:p>
          <a:p>
            <a:pPr marL="0" marR="0" lvl="0" indent="0" algn="l" rtl="0">
              <a:lnSpc>
                <a:spcPct val="100000"/>
              </a:lnSpc>
              <a:spcBef>
                <a:spcPts val="0"/>
              </a:spcBef>
              <a:spcAft>
                <a:spcPts val="0"/>
              </a:spcAft>
              <a:buNone/>
            </a:pPr>
            <a:r>
              <a:rPr lang="en-US" sz="1500" b="0" i="0" dirty="0">
                <a:solidFill>
                  <a:srgbClr val="202124"/>
                </a:solidFill>
                <a:effectLst/>
                <a:latin typeface="arial" panose="020B0604020202020204" pitchFamily="34" charset="0"/>
              </a:rPr>
              <a:t>A discrete random variable is one which may take on only a countable number of distinct values such as 0,1,2,3,4,........ </a:t>
            </a:r>
          </a:p>
          <a:p>
            <a:pPr marL="0" marR="0" lvl="0" indent="0" algn="l" rtl="0">
              <a:lnSpc>
                <a:spcPct val="100000"/>
              </a:lnSpc>
              <a:spcBef>
                <a:spcPts val="0"/>
              </a:spcBef>
              <a:spcAft>
                <a:spcPts val="0"/>
              </a:spcAft>
              <a:buNone/>
            </a:pPr>
            <a:endParaRPr lang="en-US" sz="1500" b="0" i="0" dirty="0">
              <a:solidFill>
                <a:srgbClr val="202124"/>
              </a:solidFill>
              <a:effectLst/>
              <a:latin typeface="arial" panose="020B0604020202020204" pitchFamily="34" charset="0"/>
            </a:endParaRPr>
          </a:p>
          <a:p>
            <a:pPr marL="0" marR="0" lvl="0" indent="0" algn="l" rtl="0">
              <a:lnSpc>
                <a:spcPct val="100000"/>
              </a:lnSpc>
              <a:spcBef>
                <a:spcPts val="0"/>
              </a:spcBef>
              <a:spcAft>
                <a:spcPts val="0"/>
              </a:spcAft>
              <a:buNone/>
            </a:pPr>
            <a:r>
              <a:rPr lang="en-US" sz="1500" b="0" i="0" dirty="0">
                <a:solidFill>
                  <a:srgbClr val="202124"/>
                </a:solidFill>
                <a:effectLst/>
                <a:latin typeface="arial" panose="020B0604020202020204" pitchFamily="34" charset="0"/>
              </a:rPr>
              <a:t>Discrete random variables are usually (but not necessarily) counts. If a random variable can take only a finite number of distinct values, then it must be discrete. </a:t>
            </a:r>
          </a:p>
          <a:p>
            <a:pPr marL="0" marR="0" lvl="0" indent="0" algn="l" rtl="0">
              <a:lnSpc>
                <a:spcPct val="100000"/>
              </a:lnSpc>
              <a:spcBef>
                <a:spcPts val="0"/>
              </a:spcBef>
              <a:spcAft>
                <a:spcPts val="0"/>
              </a:spcAft>
              <a:buNone/>
            </a:pPr>
            <a:r>
              <a:rPr lang="en-US" sz="1500" b="0" i="0" dirty="0">
                <a:solidFill>
                  <a:srgbClr val="202124"/>
                </a:solidFill>
                <a:effectLst/>
                <a:latin typeface="arial" panose="020B0604020202020204" pitchFamily="34" charset="0"/>
              </a:rPr>
              <a:t>Examples of discrete random variables include the number of children in a family, the Friday night attendance at a cinema, the </a:t>
            </a:r>
          </a:p>
          <a:p>
            <a:pPr marL="0" marR="0" lvl="0" indent="0" algn="l" rtl="0">
              <a:lnSpc>
                <a:spcPct val="100000"/>
              </a:lnSpc>
              <a:spcBef>
                <a:spcPts val="0"/>
              </a:spcBef>
              <a:spcAft>
                <a:spcPts val="0"/>
              </a:spcAft>
              <a:buNone/>
            </a:pPr>
            <a:r>
              <a:rPr lang="en-US" sz="1500" b="0" i="0" dirty="0">
                <a:solidFill>
                  <a:srgbClr val="202124"/>
                </a:solidFill>
                <a:effectLst/>
                <a:latin typeface="arial" panose="020B0604020202020204" pitchFamily="34" charset="0"/>
              </a:rPr>
              <a:t>number of patients in a doctor's surgery, the number of defective light bulbs in a box of ten.</a:t>
            </a:r>
          </a:p>
          <a:p>
            <a:pPr marL="0" marR="0" lvl="0" indent="0" algn="l" rtl="0">
              <a:lnSpc>
                <a:spcPct val="100000"/>
              </a:lnSpc>
              <a:spcBef>
                <a:spcPts val="0"/>
              </a:spcBef>
              <a:spcAft>
                <a:spcPts val="0"/>
              </a:spcAft>
              <a:buNone/>
            </a:pPr>
            <a:endParaRPr lang="en-US" sz="1500" b="0" i="0" dirty="0">
              <a:solidFill>
                <a:srgbClr val="202124"/>
              </a:solidFill>
              <a:effectLst/>
              <a:latin typeface="arial" panose="020B0604020202020204" pitchFamily="34" charset="0"/>
            </a:endParaRPr>
          </a:p>
          <a:p>
            <a:pPr marL="0" marR="0" lvl="0" indent="0" algn="l" rtl="0">
              <a:lnSpc>
                <a:spcPct val="100000"/>
              </a:lnSpc>
              <a:spcBef>
                <a:spcPts val="0"/>
              </a:spcBef>
              <a:spcAft>
                <a:spcPts val="0"/>
              </a:spcAft>
              <a:buNone/>
            </a:pPr>
            <a:r>
              <a:rPr lang="en-US" sz="1500" b="0" i="0" dirty="0">
                <a:solidFill>
                  <a:srgbClr val="202124"/>
                </a:solidFill>
                <a:effectLst/>
                <a:latin typeface="arial" panose="020B0604020202020204" pitchFamily="34" charset="0"/>
              </a:rPr>
              <a:t>Suppose we define a random variable X as – </a:t>
            </a:r>
          </a:p>
          <a:p>
            <a:pPr marL="0" marR="0" lvl="0" indent="0" algn="l" rtl="0">
              <a:lnSpc>
                <a:spcPct val="100000"/>
              </a:lnSpc>
              <a:spcBef>
                <a:spcPts val="0"/>
              </a:spcBef>
              <a:spcAft>
                <a:spcPts val="0"/>
              </a:spcAft>
              <a:buNone/>
            </a:pPr>
            <a:r>
              <a:rPr lang="en-US" sz="1500" b="0" i="0" dirty="0">
                <a:solidFill>
                  <a:srgbClr val="202124"/>
                </a:solidFill>
                <a:effectLst/>
                <a:latin typeface="arial" panose="020B0604020202020204" pitchFamily="34" charset="0"/>
              </a:rPr>
              <a:t>	</a:t>
            </a:r>
          </a:p>
          <a:p>
            <a:pPr marL="0" marR="0" lvl="0" indent="0" algn="l" rtl="0">
              <a:lnSpc>
                <a:spcPct val="100000"/>
              </a:lnSpc>
              <a:spcBef>
                <a:spcPts val="0"/>
              </a:spcBef>
              <a:spcAft>
                <a:spcPts val="0"/>
              </a:spcAft>
              <a:buNone/>
            </a:pPr>
            <a:r>
              <a:rPr lang="en-US" sz="1500" b="0" i="0" dirty="0">
                <a:solidFill>
                  <a:srgbClr val="202124"/>
                </a:solidFill>
                <a:effectLst/>
                <a:latin typeface="arial" panose="020B0604020202020204" pitchFamily="34" charset="0"/>
              </a:rPr>
              <a:t>	X= Number of “Heads” after 3 flips of a fair coin </a:t>
            </a:r>
          </a:p>
          <a:p>
            <a:pPr marL="0" marR="0" lvl="0" indent="0" algn="l" rtl="0">
              <a:lnSpc>
                <a:spcPct val="100000"/>
              </a:lnSpc>
              <a:spcBef>
                <a:spcPts val="0"/>
              </a:spcBef>
              <a:spcAft>
                <a:spcPts val="0"/>
              </a:spcAft>
              <a:buNone/>
            </a:pPr>
            <a:endParaRPr lang="en-US" sz="1500" b="0" i="0" dirty="0">
              <a:solidFill>
                <a:srgbClr val="202124"/>
              </a:solidFill>
              <a:effectLst/>
              <a:latin typeface="arial" panose="020B0604020202020204" pitchFamily="34" charset="0"/>
            </a:endParaRPr>
          </a:p>
          <a:p>
            <a:pPr marL="0" marR="0" lvl="0" indent="0" algn="l" rtl="0">
              <a:lnSpc>
                <a:spcPct val="100000"/>
              </a:lnSpc>
              <a:spcBef>
                <a:spcPts val="0"/>
              </a:spcBef>
              <a:spcAft>
                <a:spcPts val="0"/>
              </a:spcAft>
              <a:buNone/>
            </a:pPr>
            <a:r>
              <a:rPr lang="en-US" sz="1500" b="0" i="0" dirty="0">
                <a:solidFill>
                  <a:srgbClr val="202124"/>
                </a:solidFill>
                <a:effectLst/>
                <a:latin typeface="arial" panose="020B0604020202020204" pitchFamily="34" charset="0"/>
              </a:rPr>
              <a:t>Lets plot a distribution for all possible combination of values when we flip a fair coin  3 times – </a:t>
            </a:r>
          </a:p>
          <a:p>
            <a:pPr marL="0" marR="0" lvl="0" indent="0" algn="l" rtl="0">
              <a:lnSpc>
                <a:spcPct val="100000"/>
              </a:lnSpc>
              <a:spcBef>
                <a:spcPts val="0"/>
              </a:spcBef>
              <a:spcAft>
                <a:spcPts val="0"/>
              </a:spcAft>
              <a:buNone/>
            </a:pPr>
            <a:endParaRPr lang="en-US" sz="1500" b="0" i="0" dirty="0">
              <a:solidFill>
                <a:srgbClr val="202124"/>
              </a:solidFill>
              <a:effectLst/>
              <a:latin typeface="arial" panose="020B0604020202020204" pitchFamily="34" charset="0"/>
            </a:endParaRPr>
          </a:p>
          <a:p>
            <a:pPr marL="0" marR="0" lvl="0" indent="0" algn="l" rtl="0">
              <a:lnSpc>
                <a:spcPct val="100000"/>
              </a:lnSpc>
              <a:spcBef>
                <a:spcPts val="0"/>
              </a:spcBef>
              <a:spcAft>
                <a:spcPts val="0"/>
              </a:spcAft>
              <a:buNone/>
            </a:pPr>
            <a:endParaRPr lang="en-US" sz="1500" b="0" i="0" dirty="0">
              <a:solidFill>
                <a:srgbClr val="202124"/>
              </a:solidFill>
              <a:effectLst/>
              <a:latin typeface="arial" panose="020B0604020202020204" pitchFamily="34" charset="0"/>
            </a:endParaRPr>
          </a:p>
        </p:txBody>
      </p:sp>
      <p:cxnSp>
        <p:nvCxnSpPr>
          <p:cNvPr id="35" name="Straight Connector 34">
            <a:extLst>
              <a:ext uri="{FF2B5EF4-FFF2-40B4-BE49-F238E27FC236}">
                <a16:creationId xmlns:a16="http://schemas.microsoft.com/office/drawing/2014/main" id="{7D75DB6A-4A40-4211-8994-1445F5ACDBD4}"/>
              </a:ext>
            </a:extLst>
          </p:cNvPr>
          <p:cNvCxnSpPr/>
          <p:nvPr/>
        </p:nvCxnSpPr>
        <p:spPr>
          <a:xfrm>
            <a:off x="959427" y="1559368"/>
            <a:ext cx="939800" cy="0"/>
          </a:xfrm>
          <a:prstGeom prst="line">
            <a:avLst/>
          </a:prstGeom>
          <a:ln w="47625">
            <a:solidFill>
              <a:srgbClr val="FF993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779543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2FE60C5-3726-4F7A-B1EE-3E41F1236ED8}"/>
              </a:ext>
            </a:extLst>
          </p:cNvPr>
          <p:cNvSpPr txBox="1"/>
          <p:nvPr/>
        </p:nvSpPr>
        <p:spPr>
          <a:xfrm>
            <a:off x="841188" y="1279478"/>
            <a:ext cx="7754172" cy="646331"/>
          </a:xfrm>
          <a:prstGeom prst="rect">
            <a:avLst/>
          </a:prstGeom>
          <a:noFill/>
        </p:spPr>
        <p:txBody>
          <a:bodyPr wrap="square" rtlCol="0">
            <a:spAutoFit/>
          </a:bodyPr>
          <a:lstStyle/>
          <a:p>
            <a:r>
              <a:rPr lang="en-GB" sz="3600" b="1" i="1" dirty="0">
                <a:solidFill>
                  <a:srgbClr val="003399"/>
                </a:solidFill>
                <a:latin typeface="Trebuchet MS" panose="020B0603020202020204" pitchFamily="34" charset="0"/>
              </a:rPr>
              <a:t>Why ML for MBA Graduates ?</a:t>
            </a:r>
          </a:p>
        </p:txBody>
      </p:sp>
      <p:sp>
        <p:nvSpPr>
          <p:cNvPr id="21" name="Google Shape;82;p4"/>
          <p:cNvSpPr txBox="1"/>
          <p:nvPr/>
        </p:nvSpPr>
        <p:spPr>
          <a:xfrm>
            <a:off x="959427" y="2402335"/>
            <a:ext cx="5663569" cy="280072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600" b="0" i="0" u="none" strike="noStrike" cap="none" dirty="0">
                <a:solidFill>
                  <a:schemeClr val="tx1">
                    <a:lumMod val="75000"/>
                    <a:lumOff val="25000"/>
                  </a:schemeClr>
                </a:solidFill>
                <a:latin typeface="Trebuchet MS" panose="020B0603020202020204" pitchFamily="34" charset="0"/>
                <a:ea typeface="Roboto" panose="02000000000000000000" pitchFamily="2" charset="0"/>
                <a:sym typeface="Arial"/>
              </a:rPr>
              <a:t>Every Case Study involves data </a:t>
            </a:r>
          </a:p>
          <a:p>
            <a:pPr marL="0" marR="0" lvl="0" indent="0" algn="l" rtl="0">
              <a:lnSpc>
                <a:spcPct val="100000"/>
              </a:lnSpc>
              <a:spcBef>
                <a:spcPts val="0"/>
              </a:spcBef>
              <a:spcAft>
                <a:spcPts val="0"/>
              </a:spcAft>
              <a:buNone/>
            </a:pPr>
            <a:endParaRPr lang="en-US" sz="1600" dirty="0">
              <a:solidFill>
                <a:schemeClr val="tx1">
                  <a:lumMod val="75000"/>
                  <a:lumOff val="25000"/>
                </a:schemeClr>
              </a:solidFill>
              <a:latin typeface="Trebuchet MS" panose="020B0603020202020204" pitchFamily="34" charset="0"/>
              <a:ea typeface="Roboto" panose="02000000000000000000" pitchFamily="2" charset="0"/>
              <a:sym typeface="Arial"/>
            </a:endParaRPr>
          </a:p>
          <a:p>
            <a:pPr marL="0" marR="0" lvl="0" indent="0" algn="l" rtl="0">
              <a:lnSpc>
                <a:spcPct val="100000"/>
              </a:lnSpc>
              <a:spcBef>
                <a:spcPts val="0"/>
              </a:spcBef>
              <a:spcAft>
                <a:spcPts val="0"/>
              </a:spcAft>
              <a:buNone/>
            </a:pPr>
            <a:endParaRPr lang="en-US" sz="1600" b="0" i="0" u="none" strike="noStrike" cap="none" dirty="0">
              <a:solidFill>
                <a:schemeClr val="tx1">
                  <a:lumMod val="75000"/>
                  <a:lumOff val="25000"/>
                </a:schemeClr>
              </a:solidFill>
              <a:latin typeface="Trebuchet MS" panose="020B0603020202020204" pitchFamily="34" charset="0"/>
              <a:ea typeface="Roboto" panose="02000000000000000000" pitchFamily="2" charset="0"/>
              <a:sym typeface="Arial"/>
            </a:endParaRPr>
          </a:p>
          <a:p>
            <a:pPr marL="0" marR="0" lvl="0" indent="0" algn="l" rtl="0">
              <a:lnSpc>
                <a:spcPct val="100000"/>
              </a:lnSpc>
              <a:spcBef>
                <a:spcPts val="0"/>
              </a:spcBef>
              <a:spcAft>
                <a:spcPts val="0"/>
              </a:spcAft>
              <a:buNone/>
            </a:pPr>
            <a:r>
              <a:rPr lang="en-US" sz="1600" dirty="0">
                <a:solidFill>
                  <a:schemeClr val="tx1">
                    <a:lumMod val="75000"/>
                    <a:lumOff val="25000"/>
                  </a:schemeClr>
                </a:solidFill>
                <a:latin typeface="Trebuchet MS" panose="020B0603020202020204" pitchFamily="34" charset="0"/>
                <a:ea typeface="Roboto" panose="02000000000000000000" pitchFamily="2" charset="0"/>
                <a:sym typeface="Arial"/>
              </a:rPr>
              <a:t>The problem is the shape, volume an variety of data is changing with every passing moment </a:t>
            </a:r>
          </a:p>
          <a:p>
            <a:pPr marL="0" marR="0" lvl="0" indent="0" algn="l" rtl="0">
              <a:lnSpc>
                <a:spcPct val="100000"/>
              </a:lnSpc>
              <a:spcBef>
                <a:spcPts val="0"/>
              </a:spcBef>
              <a:spcAft>
                <a:spcPts val="0"/>
              </a:spcAft>
              <a:buNone/>
            </a:pPr>
            <a:endParaRPr lang="en-US" sz="1600" dirty="0">
              <a:solidFill>
                <a:schemeClr val="tx1">
                  <a:lumMod val="75000"/>
                  <a:lumOff val="25000"/>
                </a:schemeClr>
              </a:solidFill>
              <a:latin typeface="Trebuchet MS" panose="020B0603020202020204" pitchFamily="34" charset="0"/>
              <a:ea typeface="Roboto" panose="02000000000000000000" pitchFamily="2" charset="0"/>
              <a:sym typeface="Arial"/>
            </a:endParaRPr>
          </a:p>
          <a:p>
            <a:pPr marL="0" marR="0" lvl="0" indent="0" algn="l" rtl="0">
              <a:lnSpc>
                <a:spcPct val="100000"/>
              </a:lnSpc>
              <a:spcBef>
                <a:spcPts val="0"/>
              </a:spcBef>
              <a:spcAft>
                <a:spcPts val="0"/>
              </a:spcAft>
              <a:buNone/>
            </a:pPr>
            <a:r>
              <a:rPr lang="en-US" sz="1600" dirty="0">
                <a:solidFill>
                  <a:schemeClr val="tx1">
                    <a:lumMod val="75000"/>
                    <a:lumOff val="25000"/>
                  </a:schemeClr>
                </a:solidFill>
                <a:latin typeface="Trebuchet MS" panose="020B0603020202020204" pitchFamily="34" charset="0"/>
                <a:ea typeface="Roboto" panose="02000000000000000000" pitchFamily="2" charset="0"/>
                <a:sym typeface="Arial"/>
              </a:rPr>
              <a:t>When solving case studies how can you incorporate the component of Data Analytics/Data Science </a:t>
            </a:r>
          </a:p>
          <a:p>
            <a:pPr marL="0" marR="0" lvl="0" indent="0" algn="l" rtl="0">
              <a:lnSpc>
                <a:spcPct val="100000"/>
              </a:lnSpc>
              <a:spcBef>
                <a:spcPts val="0"/>
              </a:spcBef>
              <a:spcAft>
                <a:spcPts val="0"/>
              </a:spcAft>
              <a:buNone/>
            </a:pPr>
            <a:endParaRPr lang="en-US" sz="1600" dirty="0">
              <a:solidFill>
                <a:schemeClr val="tx1">
                  <a:lumMod val="75000"/>
                  <a:lumOff val="25000"/>
                </a:schemeClr>
              </a:solidFill>
              <a:latin typeface="Trebuchet MS" panose="020B0603020202020204" pitchFamily="34" charset="0"/>
              <a:ea typeface="Roboto" panose="02000000000000000000" pitchFamily="2" charset="0"/>
              <a:sym typeface="Arial"/>
            </a:endParaRPr>
          </a:p>
          <a:p>
            <a:pPr marL="0" marR="0" lvl="0" indent="0" algn="l" rtl="0">
              <a:lnSpc>
                <a:spcPct val="100000"/>
              </a:lnSpc>
              <a:spcBef>
                <a:spcPts val="0"/>
              </a:spcBef>
              <a:spcAft>
                <a:spcPts val="0"/>
              </a:spcAft>
              <a:buNone/>
            </a:pPr>
            <a:endParaRPr lang="en-US" sz="1600" b="0" i="0" u="none" strike="noStrike" cap="none" dirty="0">
              <a:solidFill>
                <a:schemeClr val="tx1">
                  <a:lumMod val="75000"/>
                  <a:lumOff val="25000"/>
                </a:schemeClr>
              </a:solidFill>
              <a:latin typeface="Trebuchet MS" panose="020B0603020202020204" pitchFamily="34" charset="0"/>
              <a:ea typeface="Roboto" panose="02000000000000000000" pitchFamily="2" charset="0"/>
              <a:sym typeface="Arial"/>
            </a:endParaRPr>
          </a:p>
          <a:p>
            <a:pPr marL="0" marR="0" lvl="0" indent="0" algn="l" rtl="0">
              <a:lnSpc>
                <a:spcPct val="100000"/>
              </a:lnSpc>
              <a:spcBef>
                <a:spcPts val="0"/>
              </a:spcBef>
              <a:spcAft>
                <a:spcPts val="0"/>
              </a:spcAft>
              <a:buNone/>
            </a:pPr>
            <a:endParaRPr sz="1600" b="1" dirty="0">
              <a:solidFill>
                <a:schemeClr val="tx1">
                  <a:lumMod val="75000"/>
                  <a:lumOff val="25000"/>
                </a:schemeClr>
              </a:solidFill>
              <a:latin typeface="Trebuchet MS" panose="020B0603020202020204" pitchFamily="34" charset="0"/>
              <a:ea typeface="Roboto" panose="02000000000000000000" pitchFamily="2" charset="0"/>
            </a:endParaRPr>
          </a:p>
        </p:txBody>
      </p:sp>
      <p:cxnSp>
        <p:nvCxnSpPr>
          <p:cNvPr id="35" name="Straight Connector 34">
            <a:extLst>
              <a:ext uri="{FF2B5EF4-FFF2-40B4-BE49-F238E27FC236}">
                <a16:creationId xmlns:a16="http://schemas.microsoft.com/office/drawing/2014/main" id="{7D75DB6A-4A40-4211-8994-1445F5ACDBD4}"/>
              </a:ext>
            </a:extLst>
          </p:cNvPr>
          <p:cNvCxnSpPr/>
          <p:nvPr/>
        </p:nvCxnSpPr>
        <p:spPr>
          <a:xfrm>
            <a:off x="959427" y="1925809"/>
            <a:ext cx="939800" cy="0"/>
          </a:xfrm>
          <a:prstGeom prst="line">
            <a:avLst/>
          </a:prstGeom>
          <a:ln w="47625">
            <a:solidFill>
              <a:srgbClr val="FF993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07454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2FE60C5-3726-4F7A-B1EE-3E41F1236ED8}"/>
              </a:ext>
            </a:extLst>
          </p:cNvPr>
          <p:cNvSpPr txBox="1"/>
          <p:nvPr/>
        </p:nvSpPr>
        <p:spPr>
          <a:xfrm>
            <a:off x="832479" y="920531"/>
            <a:ext cx="7754172" cy="646331"/>
          </a:xfrm>
          <a:prstGeom prst="rect">
            <a:avLst/>
          </a:prstGeom>
          <a:noFill/>
        </p:spPr>
        <p:txBody>
          <a:bodyPr wrap="square" rtlCol="0">
            <a:spAutoFit/>
          </a:bodyPr>
          <a:lstStyle/>
          <a:p>
            <a:r>
              <a:rPr lang="en-US" sz="3600" b="1" i="1" dirty="0">
                <a:solidFill>
                  <a:srgbClr val="003399"/>
                </a:solidFill>
                <a:latin typeface="Trebuchet MS" panose="020B0603020202020204" pitchFamily="34" charset="0"/>
              </a:rPr>
              <a:t>Discrete Random Variable</a:t>
            </a:r>
          </a:p>
        </p:txBody>
      </p:sp>
      <p:sp>
        <p:nvSpPr>
          <p:cNvPr id="21" name="Google Shape;82;p4"/>
          <p:cNvSpPr txBox="1"/>
          <p:nvPr/>
        </p:nvSpPr>
        <p:spPr>
          <a:xfrm>
            <a:off x="1393371" y="1687394"/>
            <a:ext cx="10058400" cy="447810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500" b="0" i="0" dirty="0">
                <a:solidFill>
                  <a:srgbClr val="202124"/>
                </a:solidFill>
                <a:effectLst/>
                <a:latin typeface="arial" panose="020B0604020202020204" pitchFamily="34" charset="0"/>
              </a:rPr>
              <a:t>HHH</a:t>
            </a:r>
          </a:p>
          <a:p>
            <a:pPr marL="0" marR="0" lvl="0" indent="0" algn="l" rtl="0">
              <a:lnSpc>
                <a:spcPct val="100000"/>
              </a:lnSpc>
              <a:spcBef>
                <a:spcPts val="0"/>
              </a:spcBef>
              <a:spcAft>
                <a:spcPts val="0"/>
              </a:spcAft>
              <a:buNone/>
            </a:pPr>
            <a:r>
              <a:rPr lang="en-US" sz="1500" b="0" i="0" dirty="0">
                <a:solidFill>
                  <a:srgbClr val="202124"/>
                </a:solidFill>
                <a:effectLst/>
                <a:latin typeface="arial" panose="020B0604020202020204" pitchFamily="34" charset="0"/>
              </a:rPr>
              <a:t>HHT</a:t>
            </a:r>
          </a:p>
          <a:p>
            <a:pPr marL="0" marR="0" lvl="0" indent="0" algn="l" rtl="0">
              <a:lnSpc>
                <a:spcPct val="100000"/>
              </a:lnSpc>
              <a:spcBef>
                <a:spcPts val="0"/>
              </a:spcBef>
              <a:spcAft>
                <a:spcPts val="0"/>
              </a:spcAft>
              <a:buNone/>
            </a:pPr>
            <a:r>
              <a:rPr lang="en-US" sz="1500" b="0" i="0" dirty="0">
                <a:solidFill>
                  <a:srgbClr val="202124"/>
                </a:solidFill>
                <a:effectLst/>
                <a:latin typeface="arial" panose="020B0604020202020204" pitchFamily="34" charset="0"/>
              </a:rPr>
              <a:t>HTT</a:t>
            </a:r>
          </a:p>
          <a:p>
            <a:pPr marL="0" marR="0" lvl="0" indent="0" algn="l" rtl="0">
              <a:lnSpc>
                <a:spcPct val="100000"/>
              </a:lnSpc>
              <a:spcBef>
                <a:spcPts val="0"/>
              </a:spcBef>
              <a:spcAft>
                <a:spcPts val="0"/>
              </a:spcAft>
              <a:buNone/>
            </a:pPr>
            <a:r>
              <a:rPr lang="en-US" sz="1500" b="0" i="0" dirty="0">
                <a:solidFill>
                  <a:srgbClr val="202124"/>
                </a:solidFill>
                <a:effectLst/>
                <a:latin typeface="arial" panose="020B0604020202020204" pitchFamily="34" charset="0"/>
              </a:rPr>
              <a:t>TTT</a:t>
            </a:r>
          </a:p>
          <a:p>
            <a:pPr marL="0" marR="0" lvl="0" indent="0" algn="l" rtl="0">
              <a:lnSpc>
                <a:spcPct val="100000"/>
              </a:lnSpc>
              <a:spcBef>
                <a:spcPts val="0"/>
              </a:spcBef>
              <a:spcAft>
                <a:spcPts val="0"/>
              </a:spcAft>
              <a:buNone/>
            </a:pPr>
            <a:r>
              <a:rPr lang="en-US" sz="1500" b="0" i="0" dirty="0">
                <a:solidFill>
                  <a:srgbClr val="202124"/>
                </a:solidFill>
                <a:effectLst/>
                <a:latin typeface="arial" panose="020B0604020202020204" pitchFamily="34" charset="0"/>
              </a:rPr>
              <a:t>THH</a:t>
            </a:r>
          </a:p>
          <a:p>
            <a:pPr marL="0" marR="0" lvl="0" indent="0" algn="l" rtl="0">
              <a:lnSpc>
                <a:spcPct val="100000"/>
              </a:lnSpc>
              <a:spcBef>
                <a:spcPts val="0"/>
              </a:spcBef>
              <a:spcAft>
                <a:spcPts val="0"/>
              </a:spcAft>
              <a:buNone/>
            </a:pPr>
            <a:r>
              <a:rPr lang="en-US" sz="1500" b="0" i="0" dirty="0">
                <a:solidFill>
                  <a:srgbClr val="202124"/>
                </a:solidFill>
                <a:effectLst/>
                <a:latin typeface="arial" panose="020B0604020202020204" pitchFamily="34" charset="0"/>
              </a:rPr>
              <a:t>TTH</a:t>
            </a:r>
          </a:p>
          <a:p>
            <a:pPr marL="0" marR="0" lvl="0" indent="0" algn="l" rtl="0">
              <a:lnSpc>
                <a:spcPct val="100000"/>
              </a:lnSpc>
              <a:spcBef>
                <a:spcPts val="0"/>
              </a:spcBef>
              <a:spcAft>
                <a:spcPts val="0"/>
              </a:spcAft>
              <a:buNone/>
            </a:pPr>
            <a:r>
              <a:rPr lang="en-US" sz="1500" b="0" i="0" dirty="0">
                <a:solidFill>
                  <a:srgbClr val="202124"/>
                </a:solidFill>
                <a:effectLst/>
                <a:latin typeface="arial" panose="020B0604020202020204" pitchFamily="34" charset="0"/>
              </a:rPr>
              <a:t>THT</a:t>
            </a:r>
          </a:p>
          <a:p>
            <a:pPr marL="0" marR="0" lvl="0" indent="0" algn="l" rtl="0">
              <a:lnSpc>
                <a:spcPct val="100000"/>
              </a:lnSpc>
              <a:spcBef>
                <a:spcPts val="0"/>
              </a:spcBef>
              <a:spcAft>
                <a:spcPts val="0"/>
              </a:spcAft>
              <a:buNone/>
            </a:pPr>
            <a:r>
              <a:rPr lang="en-US" sz="1500" b="0" i="0" dirty="0">
                <a:solidFill>
                  <a:srgbClr val="202124"/>
                </a:solidFill>
                <a:effectLst/>
                <a:latin typeface="arial" panose="020B0604020202020204" pitchFamily="34" charset="0"/>
              </a:rPr>
              <a:t>HTH</a:t>
            </a:r>
          </a:p>
          <a:p>
            <a:pPr marL="0" marR="0" lvl="0" indent="0" algn="l" rtl="0">
              <a:lnSpc>
                <a:spcPct val="100000"/>
              </a:lnSpc>
              <a:spcBef>
                <a:spcPts val="0"/>
              </a:spcBef>
              <a:spcAft>
                <a:spcPts val="0"/>
              </a:spcAft>
              <a:buNone/>
            </a:pPr>
            <a:endParaRPr lang="en-US" sz="1500" b="0" i="0" dirty="0">
              <a:solidFill>
                <a:srgbClr val="202124"/>
              </a:solidFill>
              <a:effectLst/>
              <a:latin typeface="arial" panose="020B0604020202020204" pitchFamily="34" charset="0"/>
            </a:endParaRPr>
          </a:p>
          <a:p>
            <a:pPr marL="0" marR="0" lvl="0" indent="0" algn="l" rtl="0">
              <a:lnSpc>
                <a:spcPct val="100000"/>
              </a:lnSpc>
              <a:spcBef>
                <a:spcPts val="0"/>
              </a:spcBef>
              <a:spcAft>
                <a:spcPts val="0"/>
              </a:spcAft>
              <a:buNone/>
            </a:pPr>
            <a:endParaRPr lang="en-US" sz="1500" b="0" i="0" dirty="0">
              <a:solidFill>
                <a:srgbClr val="202124"/>
              </a:solidFill>
              <a:effectLst/>
              <a:latin typeface="arial" panose="020B0604020202020204" pitchFamily="34" charset="0"/>
            </a:endParaRPr>
          </a:p>
          <a:p>
            <a:pPr marL="0" marR="0" lvl="0" indent="0" algn="l" rtl="0">
              <a:lnSpc>
                <a:spcPct val="100000"/>
              </a:lnSpc>
              <a:spcBef>
                <a:spcPts val="0"/>
              </a:spcBef>
              <a:spcAft>
                <a:spcPts val="0"/>
              </a:spcAft>
              <a:buNone/>
            </a:pPr>
            <a:r>
              <a:rPr lang="en-US" sz="1500" b="0" i="0" dirty="0">
                <a:solidFill>
                  <a:srgbClr val="202124"/>
                </a:solidFill>
                <a:effectLst/>
                <a:latin typeface="arial" panose="020B0604020202020204" pitchFamily="34" charset="0"/>
              </a:rPr>
              <a:t>P(X=0) = 1/8</a:t>
            </a:r>
          </a:p>
          <a:p>
            <a:pPr marL="0" marR="0" lvl="0" indent="0" algn="l" rtl="0">
              <a:lnSpc>
                <a:spcPct val="100000"/>
              </a:lnSpc>
              <a:spcBef>
                <a:spcPts val="0"/>
              </a:spcBef>
              <a:spcAft>
                <a:spcPts val="0"/>
              </a:spcAft>
              <a:buNone/>
            </a:pPr>
            <a:r>
              <a:rPr lang="en-US" sz="1500" b="0" i="0" dirty="0">
                <a:solidFill>
                  <a:srgbClr val="202124"/>
                </a:solidFill>
                <a:effectLst/>
                <a:latin typeface="arial" panose="020B0604020202020204" pitchFamily="34" charset="0"/>
              </a:rPr>
              <a:t>P(X=1) = 3/8</a:t>
            </a:r>
          </a:p>
          <a:p>
            <a:pPr marL="0" marR="0" lvl="0" indent="0" algn="l" rtl="0">
              <a:lnSpc>
                <a:spcPct val="100000"/>
              </a:lnSpc>
              <a:spcBef>
                <a:spcPts val="0"/>
              </a:spcBef>
              <a:spcAft>
                <a:spcPts val="0"/>
              </a:spcAft>
              <a:buNone/>
            </a:pPr>
            <a:r>
              <a:rPr lang="en-US" sz="1500" b="0" i="0" dirty="0">
                <a:solidFill>
                  <a:srgbClr val="202124"/>
                </a:solidFill>
                <a:effectLst/>
                <a:latin typeface="arial" panose="020B0604020202020204" pitchFamily="34" charset="0"/>
              </a:rPr>
              <a:t>P(X=2)=3/8</a:t>
            </a:r>
          </a:p>
          <a:p>
            <a:pPr marL="0" marR="0" lvl="0" indent="0" algn="l" rtl="0">
              <a:lnSpc>
                <a:spcPct val="100000"/>
              </a:lnSpc>
              <a:spcBef>
                <a:spcPts val="0"/>
              </a:spcBef>
              <a:spcAft>
                <a:spcPts val="0"/>
              </a:spcAft>
              <a:buNone/>
            </a:pPr>
            <a:r>
              <a:rPr lang="en-US" sz="1500" b="0" i="0" dirty="0">
                <a:solidFill>
                  <a:srgbClr val="202124"/>
                </a:solidFill>
                <a:effectLst/>
                <a:latin typeface="arial" panose="020B0604020202020204" pitchFamily="34" charset="0"/>
              </a:rPr>
              <a:t>P(X=3)=1/8</a:t>
            </a:r>
          </a:p>
          <a:p>
            <a:pPr marL="0" marR="0" lvl="0" indent="0" algn="l" rtl="0">
              <a:lnSpc>
                <a:spcPct val="100000"/>
              </a:lnSpc>
              <a:spcBef>
                <a:spcPts val="0"/>
              </a:spcBef>
              <a:spcAft>
                <a:spcPts val="0"/>
              </a:spcAft>
              <a:buNone/>
            </a:pPr>
            <a:endParaRPr lang="en-US" sz="1500" b="0" i="0" dirty="0">
              <a:solidFill>
                <a:srgbClr val="202124"/>
              </a:solidFill>
              <a:effectLst/>
              <a:latin typeface="arial" panose="020B0604020202020204" pitchFamily="34" charset="0"/>
            </a:endParaRPr>
          </a:p>
          <a:p>
            <a:pPr marL="0" marR="0" lvl="0" indent="0" algn="l" rtl="0">
              <a:lnSpc>
                <a:spcPct val="100000"/>
              </a:lnSpc>
              <a:spcBef>
                <a:spcPts val="0"/>
              </a:spcBef>
              <a:spcAft>
                <a:spcPts val="0"/>
              </a:spcAft>
              <a:buNone/>
            </a:pPr>
            <a:r>
              <a:rPr lang="en-US" sz="1500" b="0" i="0" dirty="0">
                <a:solidFill>
                  <a:srgbClr val="202124"/>
                </a:solidFill>
                <a:effectLst/>
                <a:latin typeface="arial" panose="020B0604020202020204" pitchFamily="34" charset="0"/>
              </a:rPr>
              <a:t>This is a Discrete Probability Distribution also known as Probability Mass function </a:t>
            </a:r>
          </a:p>
          <a:p>
            <a:pPr marL="0" marR="0" lvl="0" indent="0" algn="l" rtl="0">
              <a:lnSpc>
                <a:spcPct val="100000"/>
              </a:lnSpc>
              <a:spcBef>
                <a:spcPts val="0"/>
              </a:spcBef>
              <a:spcAft>
                <a:spcPts val="0"/>
              </a:spcAft>
              <a:buNone/>
            </a:pPr>
            <a:r>
              <a:rPr lang="en-US" sz="1500" b="0" i="0" dirty="0">
                <a:solidFill>
                  <a:srgbClr val="202124"/>
                </a:solidFill>
                <a:effectLst/>
                <a:latin typeface="arial" panose="020B0604020202020204" pitchFamily="34" charset="0"/>
              </a:rPr>
              <a:t>There are two conditions which must be satisfied in order for this to a valid Probability Mass function – </a:t>
            </a:r>
          </a:p>
          <a:p>
            <a:pPr marL="0" marR="0" lvl="0" indent="0" algn="l" rtl="0">
              <a:lnSpc>
                <a:spcPct val="100000"/>
              </a:lnSpc>
              <a:spcBef>
                <a:spcPts val="0"/>
              </a:spcBef>
              <a:spcAft>
                <a:spcPts val="0"/>
              </a:spcAft>
              <a:buNone/>
            </a:pPr>
            <a:r>
              <a:rPr lang="en-US" sz="1500" b="0" i="0" dirty="0">
                <a:solidFill>
                  <a:srgbClr val="202124"/>
                </a:solidFill>
                <a:effectLst/>
                <a:latin typeface="arial" panose="020B0604020202020204" pitchFamily="34" charset="0"/>
              </a:rPr>
              <a:t>1) p should lie between 0 and 1 </a:t>
            </a:r>
          </a:p>
          <a:p>
            <a:pPr marL="0" marR="0" lvl="0" indent="0" algn="l" rtl="0">
              <a:lnSpc>
                <a:spcPct val="100000"/>
              </a:lnSpc>
              <a:spcBef>
                <a:spcPts val="0"/>
              </a:spcBef>
              <a:spcAft>
                <a:spcPts val="0"/>
              </a:spcAft>
              <a:buNone/>
            </a:pPr>
            <a:r>
              <a:rPr lang="en-US" sz="1500" b="0" i="0" dirty="0">
                <a:solidFill>
                  <a:srgbClr val="202124"/>
                </a:solidFill>
                <a:effectLst/>
                <a:latin typeface="arial" panose="020B0604020202020204" pitchFamily="34" charset="0"/>
              </a:rPr>
              <a:t>2) sum of all probabilities for all events should be = 1</a:t>
            </a:r>
          </a:p>
        </p:txBody>
      </p:sp>
      <p:cxnSp>
        <p:nvCxnSpPr>
          <p:cNvPr id="35" name="Straight Connector 34">
            <a:extLst>
              <a:ext uri="{FF2B5EF4-FFF2-40B4-BE49-F238E27FC236}">
                <a16:creationId xmlns:a16="http://schemas.microsoft.com/office/drawing/2014/main" id="{7D75DB6A-4A40-4211-8994-1445F5ACDBD4}"/>
              </a:ext>
            </a:extLst>
          </p:cNvPr>
          <p:cNvCxnSpPr/>
          <p:nvPr/>
        </p:nvCxnSpPr>
        <p:spPr>
          <a:xfrm>
            <a:off x="959427" y="1559368"/>
            <a:ext cx="939800" cy="0"/>
          </a:xfrm>
          <a:prstGeom prst="line">
            <a:avLst/>
          </a:prstGeom>
          <a:ln w="47625">
            <a:solidFill>
              <a:srgbClr val="FF9933"/>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7482AD16-4F76-2F2F-5C77-17CC8EA497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71119" y="1992194"/>
            <a:ext cx="5366316" cy="2608716"/>
          </a:xfrm>
          <a:prstGeom prst="rect">
            <a:avLst/>
          </a:prstGeom>
          <a:ln>
            <a:solidFill>
              <a:schemeClr val="tx1"/>
            </a:solidFill>
          </a:ln>
        </p:spPr>
      </p:pic>
    </p:spTree>
    <p:extLst>
      <p:ext uri="{BB962C8B-B14F-4D97-AF65-F5344CB8AC3E}">
        <p14:creationId xmlns:p14="http://schemas.microsoft.com/office/powerpoint/2010/main" val="28690976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2FE60C5-3726-4F7A-B1EE-3E41F1236ED8}"/>
              </a:ext>
            </a:extLst>
          </p:cNvPr>
          <p:cNvSpPr txBox="1"/>
          <p:nvPr/>
        </p:nvSpPr>
        <p:spPr>
          <a:xfrm>
            <a:off x="832479" y="920531"/>
            <a:ext cx="7754172" cy="646331"/>
          </a:xfrm>
          <a:prstGeom prst="rect">
            <a:avLst/>
          </a:prstGeom>
          <a:noFill/>
        </p:spPr>
        <p:txBody>
          <a:bodyPr wrap="square" rtlCol="0">
            <a:spAutoFit/>
          </a:bodyPr>
          <a:lstStyle/>
          <a:p>
            <a:r>
              <a:rPr lang="en-US" sz="3600" b="1" i="1" dirty="0">
                <a:solidFill>
                  <a:srgbClr val="003399"/>
                </a:solidFill>
                <a:latin typeface="Trebuchet MS" panose="020B0603020202020204" pitchFamily="34" charset="0"/>
              </a:rPr>
              <a:t>Continuous Random Variable</a:t>
            </a:r>
          </a:p>
        </p:txBody>
      </p:sp>
      <p:sp>
        <p:nvSpPr>
          <p:cNvPr id="21" name="Google Shape;82;p4"/>
          <p:cNvSpPr txBox="1"/>
          <p:nvPr/>
        </p:nvSpPr>
        <p:spPr>
          <a:xfrm>
            <a:off x="1393371" y="1687394"/>
            <a:ext cx="10058400" cy="5065577"/>
          </a:xfrm>
          <a:prstGeom prst="rect">
            <a:avLst/>
          </a:prstGeom>
          <a:noFill/>
          <a:ln>
            <a:noFill/>
          </a:ln>
        </p:spPr>
        <p:txBody>
          <a:bodyPr spcFirstLastPara="1" wrap="square" lIns="91425" tIns="45700" rIns="91425" bIns="45700" anchor="t" anchorCtr="0">
            <a:spAutoFit/>
          </a:bodyPr>
          <a:lstStyle/>
          <a:p>
            <a:pPr>
              <a:lnSpc>
                <a:spcPct val="107000"/>
              </a:lnSpc>
            </a:pP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lvl="0">
              <a:lnSpc>
                <a:spcPct val="107000"/>
              </a:lnSpc>
              <a:spcAft>
                <a:spcPts val="0"/>
              </a:spcAft>
            </a:pPr>
            <a:r>
              <a:rPr lang="en-US" sz="1600" dirty="0">
                <a:latin typeface="Calibri" panose="020F0502020204030204" pitchFamily="34" charset="0"/>
                <a:ea typeface="Calibri" panose="020F0502020204030204" pitchFamily="34" charset="0"/>
                <a:cs typeface="Times New Roman" panose="02020603050405020304" pitchFamily="18" charset="0"/>
              </a:rPr>
              <a:t>A continuous random variable is one which takes an infinite number of possible values. </a:t>
            </a:r>
          </a:p>
          <a:p>
            <a:pPr lvl="0">
              <a:lnSpc>
                <a:spcPct val="107000"/>
              </a:lnSpc>
              <a:spcAft>
                <a:spcPts val="0"/>
              </a:spcAft>
            </a:pP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lvl="0">
              <a:lnSpc>
                <a:spcPct val="107000"/>
              </a:lnSpc>
              <a:spcAft>
                <a:spcPts val="0"/>
              </a:spcAft>
            </a:pPr>
            <a:r>
              <a:rPr lang="en-US" sz="1600" dirty="0">
                <a:latin typeface="Calibri" panose="020F0502020204030204" pitchFamily="34" charset="0"/>
                <a:ea typeface="Calibri" panose="020F0502020204030204" pitchFamily="34" charset="0"/>
                <a:cs typeface="Times New Roman" panose="02020603050405020304" pitchFamily="18" charset="0"/>
              </a:rPr>
              <a:t>Continuous random variables are usually measurements.</a:t>
            </a:r>
          </a:p>
          <a:p>
            <a:pPr lvl="0">
              <a:lnSpc>
                <a:spcPct val="107000"/>
              </a:lnSpc>
              <a:spcAft>
                <a:spcPts val="0"/>
              </a:spcAft>
            </a:pP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lvl="0">
              <a:lnSpc>
                <a:spcPct val="107000"/>
              </a:lnSpc>
              <a:spcAft>
                <a:spcPts val="0"/>
              </a:spcAft>
            </a:pPr>
            <a:r>
              <a:rPr lang="en-US" sz="1600" dirty="0">
                <a:latin typeface="Calibri" panose="020F0502020204030204" pitchFamily="34" charset="0"/>
                <a:ea typeface="Calibri" panose="020F0502020204030204" pitchFamily="34" charset="0"/>
                <a:cs typeface="Times New Roman" panose="02020603050405020304" pitchFamily="18" charset="0"/>
              </a:rPr>
              <a:t>Examples include height, weight, the amount of sugar in an orange, the time required to run a mile.</a:t>
            </a:r>
          </a:p>
          <a:p>
            <a:pPr lvl="0">
              <a:lnSpc>
                <a:spcPct val="107000"/>
              </a:lnSpc>
              <a:spcAft>
                <a:spcPts val="0"/>
              </a:spcAft>
            </a:pP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lvl="0">
              <a:lnSpc>
                <a:spcPct val="107000"/>
              </a:lnSpc>
              <a:spcAft>
                <a:spcPts val="0"/>
              </a:spcAft>
            </a:pPr>
            <a:r>
              <a:rPr lang="en-US" sz="1600" dirty="0">
                <a:latin typeface="Calibri" panose="020F0502020204030204" pitchFamily="34" charset="0"/>
                <a:ea typeface="Calibri" panose="020F0502020204030204" pitchFamily="34" charset="0"/>
                <a:cs typeface="Times New Roman" panose="02020603050405020304" pitchFamily="18" charset="0"/>
              </a:rPr>
              <a:t>Lets take the example of measuring height  for all males in age range 18-25  in Gurgaon – </a:t>
            </a:r>
          </a:p>
          <a:p>
            <a:pPr lvl="0">
              <a:lnSpc>
                <a:spcPct val="107000"/>
              </a:lnSpc>
              <a:spcAft>
                <a:spcPts val="0"/>
              </a:spcAft>
            </a:pP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lvl="0">
              <a:lnSpc>
                <a:spcPct val="107000"/>
              </a:lnSpc>
              <a:spcAft>
                <a:spcPts val="0"/>
              </a:spcAft>
            </a:pPr>
            <a:r>
              <a:rPr lang="en-US" sz="1600" dirty="0">
                <a:latin typeface="Calibri" panose="020F0502020204030204" pitchFamily="34" charset="0"/>
                <a:ea typeface="Calibri" panose="020F0502020204030204" pitchFamily="34" charset="0"/>
                <a:cs typeface="Times New Roman" panose="02020603050405020304" pitchFamily="18" charset="0"/>
              </a:rPr>
              <a:t>Lets start with the smallest number – maybe 4 feet  and tallest  maybe 8</a:t>
            </a:r>
          </a:p>
          <a:p>
            <a:pPr lvl="0">
              <a:lnSpc>
                <a:spcPct val="107000"/>
              </a:lnSpc>
              <a:spcAft>
                <a:spcPts val="0"/>
              </a:spcAft>
            </a:pP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lvl="0">
              <a:lnSpc>
                <a:spcPct val="107000"/>
              </a:lnSpc>
              <a:spcAft>
                <a:spcPts val="0"/>
              </a:spcAft>
            </a:pPr>
            <a:r>
              <a:rPr lang="en-US" sz="1600" dirty="0">
                <a:latin typeface="Calibri" panose="020F0502020204030204" pitchFamily="34" charset="0"/>
                <a:ea typeface="Calibri" panose="020F0502020204030204" pitchFamily="34" charset="0"/>
                <a:cs typeface="Times New Roman" panose="02020603050405020304" pitchFamily="18" charset="0"/>
              </a:rPr>
              <a:t>Now there are infinitely many numbers in this range – so do you think the standard approach of calculating probability would work </a:t>
            </a:r>
          </a:p>
          <a:p>
            <a:pPr lvl="0">
              <a:lnSpc>
                <a:spcPct val="107000"/>
              </a:lnSpc>
              <a:spcAft>
                <a:spcPts val="0"/>
              </a:spcAft>
            </a:pPr>
            <a:r>
              <a:rPr lang="en-US" sz="1600" dirty="0">
                <a:latin typeface="Calibri" panose="020F0502020204030204" pitchFamily="34" charset="0"/>
                <a:ea typeface="Calibri" panose="020F0502020204030204" pitchFamily="34" charset="0"/>
                <a:cs typeface="Times New Roman" panose="02020603050405020304" pitchFamily="18" charset="0"/>
              </a:rPr>
              <a:t>Given that each number holds an equally likely probability to occur. </a:t>
            </a:r>
          </a:p>
          <a:p>
            <a:pPr lvl="0">
              <a:lnSpc>
                <a:spcPct val="107000"/>
              </a:lnSpc>
              <a:spcAft>
                <a:spcPts val="0"/>
              </a:spcAft>
            </a:pP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lvl="0">
              <a:lnSpc>
                <a:spcPct val="107000"/>
              </a:lnSpc>
              <a:spcAft>
                <a:spcPts val="0"/>
              </a:spcAft>
            </a:pPr>
            <a:r>
              <a:rPr lang="en-US" sz="1600" dirty="0">
                <a:latin typeface="Calibri" panose="020F0502020204030204" pitchFamily="34" charset="0"/>
                <a:ea typeface="Calibri" panose="020F0502020204030204" pitchFamily="34" charset="0"/>
                <a:cs typeface="Times New Roman" panose="02020603050405020304" pitchFamily="18" charset="0"/>
              </a:rPr>
              <a:t>So to account for this we have a Probability Distribution that is continuous in nature and is called Probability Density Function</a:t>
            </a:r>
          </a:p>
          <a:p>
            <a:pPr lvl="0">
              <a:lnSpc>
                <a:spcPct val="107000"/>
              </a:lnSpc>
              <a:spcAft>
                <a:spcPts val="0"/>
              </a:spcAft>
            </a:pP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0" marR="0" lvl="0" indent="0" algn="l" rtl="0">
              <a:lnSpc>
                <a:spcPct val="100000"/>
              </a:lnSpc>
              <a:spcBef>
                <a:spcPts val="0"/>
              </a:spcBef>
              <a:spcAft>
                <a:spcPts val="0"/>
              </a:spcAft>
              <a:buNone/>
            </a:pPr>
            <a:endParaRPr lang="en-US" sz="1500" b="0" i="0" dirty="0">
              <a:solidFill>
                <a:srgbClr val="202124"/>
              </a:solidFill>
              <a:effectLst/>
              <a:latin typeface="arial" panose="020B0604020202020204" pitchFamily="34" charset="0"/>
            </a:endParaRPr>
          </a:p>
        </p:txBody>
      </p:sp>
      <p:cxnSp>
        <p:nvCxnSpPr>
          <p:cNvPr id="35" name="Straight Connector 34">
            <a:extLst>
              <a:ext uri="{FF2B5EF4-FFF2-40B4-BE49-F238E27FC236}">
                <a16:creationId xmlns:a16="http://schemas.microsoft.com/office/drawing/2014/main" id="{7D75DB6A-4A40-4211-8994-1445F5ACDBD4}"/>
              </a:ext>
            </a:extLst>
          </p:cNvPr>
          <p:cNvCxnSpPr/>
          <p:nvPr/>
        </p:nvCxnSpPr>
        <p:spPr>
          <a:xfrm>
            <a:off x="959427" y="1559368"/>
            <a:ext cx="939800" cy="0"/>
          </a:xfrm>
          <a:prstGeom prst="line">
            <a:avLst/>
          </a:prstGeom>
          <a:ln w="47625">
            <a:solidFill>
              <a:srgbClr val="FF993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63380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2FE60C5-3726-4F7A-B1EE-3E41F1236ED8}"/>
              </a:ext>
            </a:extLst>
          </p:cNvPr>
          <p:cNvSpPr txBox="1"/>
          <p:nvPr/>
        </p:nvSpPr>
        <p:spPr>
          <a:xfrm>
            <a:off x="858604" y="725480"/>
            <a:ext cx="8955955" cy="646331"/>
          </a:xfrm>
          <a:prstGeom prst="rect">
            <a:avLst/>
          </a:prstGeom>
          <a:noFill/>
        </p:spPr>
        <p:txBody>
          <a:bodyPr wrap="square" rtlCol="0">
            <a:spAutoFit/>
          </a:bodyPr>
          <a:lstStyle/>
          <a:p>
            <a:r>
              <a:rPr lang="en-GB" sz="3600" b="1" i="1" dirty="0">
                <a:solidFill>
                  <a:srgbClr val="003399"/>
                </a:solidFill>
                <a:latin typeface="Trebuchet MS" panose="020B0603020202020204" pitchFamily="34" charset="0"/>
              </a:rPr>
              <a:t>What is a Probability Density Function ?</a:t>
            </a:r>
          </a:p>
        </p:txBody>
      </p:sp>
      <p:sp>
        <p:nvSpPr>
          <p:cNvPr id="21" name="Google Shape;82;p4"/>
          <p:cNvSpPr txBox="1"/>
          <p:nvPr/>
        </p:nvSpPr>
        <p:spPr>
          <a:xfrm>
            <a:off x="858605" y="2254685"/>
            <a:ext cx="10845714" cy="3108503"/>
          </a:xfrm>
          <a:prstGeom prst="rect">
            <a:avLst/>
          </a:prstGeom>
          <a:noFill/>
          <a:ln>
            <a:noFill/>
          </a:ln>
        </p:spPr>
        <p:txBody>
          <a:bodyPr spcFirstLastPara="1" wrap="square" lIns="91425" tIns="45700" rIns="91425" bIns="45700" anchor="t" anchorCtr="0">
            <a:spAutoFit/>
          </a:bodyPr>
          <a:lstStyle/>
          <a:p>
            <a:pPr algn="l"/>
            <a:r>
              <a:rPr lang="en-US" sz="1800" b="0" i="0" u="none" strike="noStrike" baseline="0" dirty="0">
                <a:solidFill>
                  <a:srgbClr val="000000"/>
                </a:solidFill>
                <a:latin typeface="CIDFont+F7"/>
              </a:rPr>
              <a:t>Probability Density Function(PDF) for a Normal Distribution is a Bell Shaped</a:t>
            </a:r>
          </a:p>
          <a:p>
            <a:pPr algn="l"/>
            <a:r>
              <a:rPr lang="en-US" sz="1800" b="0" i="0" u="none" strike="noStrike" baseline="0" dirty="0">
                <a:solidFill>
                  <a:srgbClr val="000000"/>
                </a:solidFill>
                <a:latin typeface="CIDFont+F7"/>
              </a:rPr>
              <a:t>Curve which has some unique properties and one of the properties is the</a:t>
            </a:r>
          </a:p>
          <a:p>
            <a:pPr algn="l"/>
            <a:r>
              <a:rPr lang="en-US" sz="1800" b="0" i="0" u="none" strike="noStrike" baseline="0" dirty="0">
                <a:solidFill>
                  <a:srgbClr val="000000"/>
                </a:solidFill>
                <a:latin typeface="CIDFont+F7"/>
              </a:rPr>
              <a:t>area under the curve should be 1</a:t>
            </a:r>
          </a:p>
          <a:p>
            <a:pPr algn="l"/>
            <a:endParaRPr lang="en-US" dirty="0">
              <a:solidFill>
                <a:srgbClr val="000000"/>
              </a:solidFill>
              <a:latin typeface="CIDFont+F7"/>
            </a:endParaRPr>
          </a:p>
          <a:p>
            <a:pPr algn="l"/>
            <a:endParaRPr lang="en-US" sz="1800" b="0" i="0" u="none" strike="noStrike" baseline="0" dirty="0">
              <a:solidFill>
                <a:srgbClr val="000000"/>
              </a:solidFill>
              <a:latin typeface="CIDFont+F7"/>
            </a:endParaRPr>
          </a:p>
          <a:p>
            <a:pPr algn="l"/>
            <a:r>
              <a:rPr lang="en-US" sz="1800" b="0" i="0" u="none" strike="noStrike" baseline="0" dirty="0">
                <a:solidFill>
                  <a:srgbClr val="000000"/>
                </a:solidFill>
                <a:latin typeface="CIDFont+F7"/>
              </a:rPr>
              <a:t>Now how do we start from a simple distribution of data points given to us</a:t>
            </a:r>
          </a:p>
          <a:p>
            <a:pPr algn="l"/>
            <a:r>
              <a:rPr lang="en-US" sz="1800" b="0" i="0" u="none" strike="noStrike" baseline="0" dirty="0">
                <a:solidFill>
                  <a:srgbClr val="000000"/>
                </a:solidFill>
                <a:latin typeface="CIDFont+F7"/>
              </a:rPr>
              <a:t>(Nose Lengths) and create a density histogram from it and then create a PDF</a:t>
            </a:r>
          </a:p>
          <a:p>
            <a:pPr algn="l"/>
            <a:endParaRPr lang="en-US" dirty="0">
              <a:solidFill>
                <a:srgbClr val="000000"/>
              </a:solidFill>
              <a:latin typeface="CIDFont+F7"/>
            </a:endParaRPr>
          </a:p>
          <a:p>
            <a:pPr algn="l"/>
            <a:endParaRPr lang="en-US" sz="1800" b="0" i="0" u="none" strike="noStrike" baseline="0" dirty="0">
              <a:solidFill>
                <a:srgbClr val="000000"/>
              </a:solidFill>
              <a:latin typeface="CIDFont+F7"/>
            </a:endParaRPr>
          </a:p>
          <a:p>
            <a:pPr algn="l"/>
            <a:r>
              <a:rPr lang="en-US" dirty="0">
                <a:solidFill>
                  <a:srgbClr val="000000"/>
                </a:solidFill>
                <a:latin typeface="CIDFont+F7"/>
              </a:rPr>
              <a:t>Open up the file NoseLength.xlsx</a:t>
            </a:r>
            <a:endParaRPr lang="en-US" sz="1800" b="0" i="0" u="none" strike="noStrike" baseline="0" dirty="0">
              <a:solidFill>
                <a:srgbClr val="000000"/>
              </a:solidFill>
              <a:latin typeface="CIDFont+F7"/>
            </a:endParaRPr>
          </a:p>
          <a:p>
            <a:pPr algn="l"/>
            <a:endParaRPr sz="1600" b="1" dirty="0">
              <a:solidFill>
                <a:schemeClr val="tx1">
                  <a:lumMod val="75000"/>
                  <a:lumOff val="25000"/>
                </a:schemeClr>
              </a:solidFill>
              <a:latin typeface="Trebuchet MS" panose="020B0603020202020204" pitchFamily="34" charset="0"/>
              <a:ea typeface="Roboto" panose="02000000000000000000" pitchFamily="2" charset="0"/>
            </a:endParaRPr>
          </a:p>
        </p:txBody>
      </p:sp>
      <p:cxnSp>
        <p:nvCxnSpPr>
          <p:cNvPr id="35" name="Straight Connector 34">
            <a:extLst>
              <a:ext uri="{FF2B5EF4-FFF2-40B4-BE49-F238E27FC236}">
                <a16:creationId xmlns:a16="http://schemas.microsoft.com/office/drawing/2014/main" id="{7D75DB6A-4A40-4211-8994-1445F5ACDBD4}"/>
              </a:ext>
            </a:extLst>
          </p:cNvPr>
          <p:cNvCxnSpPr/>
          <p:nvPr/>
        </p:nvCxnSpPr>
        <p:spPr>
          <a:xfrm>
            <a:off x="985553" y="1371811"/>
            <a:ext cx="939800" cy="0"/>
          </a:xfrm>
          <a:prstGeom prst="line">
            <a:avLst/>
          </a:prstGeom>
          <a:ln w="47625">
            <a:solidFill>
              <a:srgbClr val="FF993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444254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2FE60C5-3726-4F7A-B1EE-3E41F1236ED8}"/>
              </a:ext>
            </a:extLst>
          </p:cNvPr>
          <p:cNvSpPr txBox="1"/>
          <p:nvPr/>
        </p:nvSpPr>
        <p:spPr>
          <a:xfrm>
            <a:off x="858604" y="725480"/>
            <a:ext cx="8955955" cy="646331"/>
          </a:xfrm>
          <a:prstGeom prst="rect">
            <a:avLst/>
          </a:prstGeom>
          <a:noFill/>
        </p:spPr>
        <p:txBody>
          <a:bodyPr wrap="square" rtlCol="0">
            <a:spAutoFit/>
          </a:bodyPr>
          <a:lstStyle/>
          <a:p>
            <a:r>
              <a:rPr lang="en-US" sz="3600" b="1" i="1" dirty="0">
                <a:solidFill>
                  <a:srgbClr val="003399"/>
                </a:solidFill>
                <a:latin typeface="Trebuchet MS" panose="020B0603020202020204" pitchFamily="34" charset="0"/>
              </a:rPr>
              <a:t>What is a Density Histogram</a:t>
            </a:r>
            <a:endParaRPr lang="en-GB" sz="3600" b="1" i="1" dirty="0">
              <a:solidFill>
                <a:srgbClr val="003399"/>
              </a:solidFill>
              <a:latin typeface="Trebuchet MS" panose="020B0603020202020204" pitchFamily="34" charset="0"/>
            </a:endParaRPr>
          </a:p>
        </p:txBody>
      </p:sp>
      <p:sp>
        <p:nvSpPr>
          <p:cNvPr id="21" name="Google Shape;82;p4"/>
          <p:cNvSpPr txBox="1"/>
          <p:nvPr/>
        </p:nvSpPr>
        <p:spPr>
          <a:xfrm>
            <a:off x="858605" y="2254685"/>
            <a:ext cx="10845714" cy="3416279"/>
          </a:xfrm>
          <a:prstGeom prst="rect">
            <a:avLst/>
          </a:prstGeom>
          <a:noFill/>
          <a:ln>
            <a:noFill/>
          </a:ln>
        </p:spPr>
        <p:txBody>
          <a:bodyPr spcFirstLastPara="1" wrap="square" lIns="91425" tIns="45700" rIns="91425" bIns="45700" anchor="t" anchorCtr="0">
            <a:spAutoFit/>
          </a:bodyPr>
          <a:lstStyle/>
          <a:p>
            <a:pPr algn="l"/>
            <a:r>
              <a:rPr lang="en-US" sz="1800" b="0" i="0" u="none" strike="noStrike" baseline="0" dirty="0">
                <a:latin typeface="CIDFont+F7"/>
              </a:rPr>
              <a:t>We need to go from histogram of Nose Lengths to Probability density such</a:t>
            </a:r>
          </a:p>
          <a:p>
            <a:pPr algn="l"/>
            <a:r>
              <a:rPr lang="en-US" sz="1800" b="0" i="0" u="none" strike="noStrike" baseline="0" dirty="0">
                <a:latin typeface="CIDFont+F7"/>
              </a:rPr>
              <a:t>that area under the curve=1</a:t>
            </a:r>
          </a:p>
          <a:p>
            <a:pPr algn="l"/>
            <a:endParaRPr lang="en-US" sz="1800" b="0" i="0" u="none" strike="noStrike" baseline="0" dirty="0">
              <a:latin typeface="CIDFont+F7"/>
            </a:endParaRPr>
          </a:p>
          <a:p>
            <a:pPr algn="l"/>
            <a:r>
              <a:rPr lang="en-US" sz="1800" b="0" i="0" u="none" strike="noStrike" baseline="0" dirty="0">
                <a:latin typeface="CIDFont+F7"/>
              </a:rPr>
              <a:t>Convert a Histogram into a Probability Density Function.</a:t>
            </a:r>
          </a:p>
          <a:p>
            <a:pPr algn="l"/>
            <a:endParaRPr lang="en-US" dirty="0">
              <a:latin typeface="CIDFont+F7"/>
            </a:endParaRPr>
          </a:p>
          <a:p>
            <a:pPr algn="l"/>
            <a:r>
              <a:rPr lang="en-US" sz="1800" b="0" i="0" u="none" strike="noStrike" baseline="0" dirty="0">
                <a:latin typeface="CIDFont+F7"/>
              </a:rPr>
              <a:t>A density histogram is defined so that:</a:t>
            </a:r>
          </a:p>
          <a:p>
            <a:pPr algn="l"/>
            <a:endParaRPr lang="en-US" sz="1800" b="0" i="0" u="none" strike="noStrike" baseline="0" dirty="0">
              <a:latin typeface="CIDFont+F7"/>
            </a:endParaRPr>
          </a:p>
          <a:p>
            <a:pPr algn="l"/>
            <a:r>
              <a:rPr lang="en-US" sz="1800" b="0" i="0" u="none" strike="noStrike" baseline="0" dirty="0">
                <a:latin typeface="CIDFont+F7"/>
              </a:rPr>
              <a:t>a) the area of each rectangle equals the relative frequency of the corresponding class, and</a:t>
            </a:r>
          </a:p>
          <a:p>
            <a:pPr algn="l"/>
            <a:r>
              <a:rPr lang="en-US" sz="1800" b="0" i="0" u="none" strike="noStrike" baseline="0" dirty="0">
                <a:latin typeface="CIDFont+F7"/>
              </a:rPr>
              <a:t>b) the area under the curve of the entire histogram equals 1</a:t>
            </a:r>
            <a:endParaRPr lang="en-US" sz="1600" b="1" dirty="0">
              <a:solidFill>
                <a:schemeClr val="tx1">
                  <a:lumMod val="75000"/>
                  <a:lumOff val="25000"/>
                </a:schemeClr>
              </a:solidFill>
              <a:latin typeface="Trebuchet MS" panose="020B0603020202020204" pitchFamily="34" charset="0"/>
              <a:ea typeface="Roboto" panose="02000000000000000000" pitchFamily="2" charset="0"/>
            </a:endParaRPr>
          </a:p>
          <a:p>
            <a:pPr algn="l"/>
            <a:endParaRPr lang="en-US" sz="1800" b="0" i="0" u="none" strike="noStrike" baseline="0" dirty="0">
              <a:latin typeface="CIDFont+F7"/>
            </a:endParaRPr>
          </a:p>
          <a:p>
            <a:pPr algn="l"/>
            <a:endParaRPr lang="en-US" sz="1800" b="0" i="0" u="none" strike="noStrike" baseline="0" dirty="0">
              <a:latin typeface="CIDFont+F7"/>
            </a:endParaRPr>
          </a:p>
          <a:p>
            <a:pPr algn="l"/>
            <a:r>
              <a:rPr lang="en-US" sz="1800" b="0" i="0" u="none" strike="noStrike" baseline="0" dirty="0">
                <a:latin typeface="CIDFont+F7"/>
              </a:rPr>
              <a:t>(A density histogram is just a modified relative frequency histogram) </a:t>
            </a:r>
            <a:endParaRPr sz="1600" b="1" dirty="0">
              <a:solidFill>
                <a:schemeClr val="tx1">
                  <a:lumMod val="75000"/>
                  <a:lumOff val="25000"/>
                </a:schemeClr>
              </a:solidFill>
              <a:latin typeface="Trebuchet MS" panose="020B0603020202020204" pitchFamily="34" charset="0"/>
              <a:ea typeface="Roboto" panose="02000000000000000000" pitchFamily="2" charset="0"/>
            </a:endParaRPr>
          </a:p>
        </p:txBody>
      </p:sp>
      <p:cxnSp>
        <p:nvCxnSpPr>
          <p:cNvPr id="35" name="Straight Connector 34">
            <a:extLst>
              <a:ext uri="{FF2B5EF4-FFF2-40B4-BE49-F238E27FC236}">
                <a16:creationId xmlns:a16="http://schemas.microsoft.com/office/drawing/2014/main" id="{7D75DB6A-4A40-4211-8994-1445F5ACDBD4}"/>
              </a:ext>
            </a:extLst>
          </p:cNvPr>
          <p:cNvCxnSpPr/>
          <p:nvPr/>
        </p:nvCxnSpPr>
        <p:spPr>
          <a:xfrm>
            <a:off x="985553" y="1371811"/>
            <a:ext cx="939800" cy="0"/>
          </a:xfrm>
          <a:prstGeom prst="line">
            <a:avLst/>
          </a:prstGeom>
          <a:ln w="47625">
            <a:solidFill>
              <a:srgbClr val="FF993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116599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2FE60C5-3726-4F7A-B1EE-3E41F1236ED8}"/>
              </a:ext>
            </a:extLst>
          </p:cNvPr>
          <p:cNvSpPr txBox="1"/>
          <p:nvPr/>
        </p:nvSpPr>
        <p:spPr>
          <a:xfrm>
            <a:off x="858605" y="644026"/>
            <a:ext cx="9556846" cy="2062103"/>
          </a:xfrm>
          <a:prstGeom prst="rect">
            <a:avLst/>
          </a:prstGeom>
          <a:noFill/>
        </p:spPr>
        <p:txBody>
          <a:bodyPr wrap="square" rtlCol="0">
            <a:spAutoFit/>
          </a:bodyPr>
          <a:lstStyle/>
          <a:p>
            <a:r>
              <a:rPr lang="en-US" sz="3200" b="1" i="1" dirty="0">
                <a:solidFill>
                  <a:srgbClr val="003399"/>
                </a:solidFill>
                <a:latin typeface="Trebuchet MS" panose="020B0603020202020204" pitchFamily="34" charset="0"/>
              </a:rPr>
              <a:t>Quick Note on Probability Density Function for </a:t>
            </a:r>
          </a:p>
          <a:p>
            <a:r>
              <a:rPr lang="en-US" sz="3200" b="1" i="1" dirty="0">
                <a:solidFill>
                  <a:srgbClr val="003399"/>
                </a:solidFill>
                <a:latin typeface="Trebuchet MS" panose="020B0603020202020204" pitchFamily="34" charset="0"/>
              </a:rPr>
              <a:t>Continuous Variables</a:t>
            </a:r>
          </a:p>
          <a:p>
            <a:endParaRPr lang="en-US" sz="3200" b="1" i="1" dirty="0">
              <a:solidFill>
                <a:srgbClr val="003399"/>
              </a:solidFill>
              <a:latin typeface="Trebuchet MS" panose="020B0603020202020204" pitchFamily="34" charset="0"/>
            </a:endParaRPr>
          </a:p>
          <a:p>
            <a:endParaRPr lang="en-US" sz="3200" b="1" i="1" dirty="0">
              <a:solidFill>
                <a:srgbClr val="003399"/>
              </a:solidFill>
              <a:latin typeface="Trebuchet MS" panose="020B0603020202020204" pitchFamily="34" charset="0"/>
            </a:endParaRPr>
          </a:p>
        </p:txBody>
      </p:sp>
      <p:sp>
        <p:nvSpPr>
          <p:cNvPr id="21" name="Google Shape;82;p4"/>
          <p:cNvSpPr txBox="1"/>
          <p:nvPr/>
        </p:nvSpPr>
        <p:spPr>
          <a:xfrm>
            <a:off x="1278768" y="1490558"/>
            <a:ext cx="9748435" cy="4278054"/>
          </a:xfrm>
          <a:prstGeom prst="rect">
            <a:avLst/>
          </a:prstGeom>
          <a:noFill/>
          <a:ln>
            <a:noFill/>
          </a:ln>
        </p:spPr>
        <p:txBody>
          <a:bodyPr spcFirstLastPara="1" wrap="square" lIns="91425" tIns="45700" rIns="91425" bIns="45700" anchor="t" anchorCtr="0">
            <a:spAutoFit/>
          </a:bodyPr>
          <a:lstStyle/>
          <a:p>
            <a:pPr marL="457200" indent="-457200">
              <a:buFont typeface="Arial" panose="020B0604020202020204" pitchFamily="34" charset="0"/>
              <a:buChar char="•"/>
            </a:pPr>
            <a:endParaRPr lang="en-IN" sz="1600" spc="-1" dirty="0">
              <a:solidFill>
                <a:srgbClr val="000000"/>
              </a:solidFill>
              <a:uFill>
                <a:solidFill>
                  <a:srgbClr val="FFFFFF"/>
                </a:solidFill>
              </a:uFill>
              <a:latin typeface="Source Sans"/>
              <a:ea typeface="Open Sans"/>
            </a:endParaRPr>
          </a:p>
          <a:p>
            <a:pPr marL="457200" indent="-457200">
              <a:buFont typeface="Arial" panose="020B0604020202020204" pitchFamily="34" charset="0"/>
              <a:buChar char="•"/>
            </a:pPr>
            <a:r>
              <a:rPr lang="en-IN" sz="1600" spc="-1" dirty="0">
                <a:solidFill>
                  <a:srgbClr val="000000"/>
                </a:solidFill>
                <a:uFill>
                  <a:solidFill>
                    <a:srgbClr val="FFFFFF"/>
                  </a:solidFill>
                </a:uFill>
                <a:latin typeface="Source Sans"/>
                <a:ea typeface="Open Sans"/>
              </a:rPr>
              <a:t>For a continuous variable the probability at a single point does not matter since it can take any value in a given range</a:t>
            </a:r>
          </a:p>
          <a:p>
            <a:pPr marL="457200" indent="-457200" algn="just">
              <a:buFont typeface="Arial" panose="020B0604020202020204" pitchFamily="34" charset="0"/>
              <a:buChar char="•"/>
            </a:pPr>
            <a:endParaRPr lang="en-IN" sz="1600" spc="-1" dirty="0">
              <a:solidFill>
                <a:srgbClr val="000000"/>
              </a:solidFill>
              <a:uFill>
                <a:solidFill>
                  <a:srgbClr val="FFFFFF"/>
                </a:solidFill>
              </a:uFill>
              <a:latin typeface="Source Sans"/>
              <a:ea typeface="Open Sans"/>
            </a:endParaRPr>
          </a:p>
          <a:p>
            <a:pPr marL="457200" indent="-457200" algn="just">
              <a:buFont typeface="Arial" panose="020B0604020202020204" pitchFamily="34" charset="0"/>
              <a:buChar char="•"/>
            </a:pPr>
            <a:r>
              <a:rPr lang="en-IN" sz="1600" spc="-1" dirty="0">
                <a:solidFill>
                  <a:srgbClr val="000000"/>
                </a:solidFill>
                <a:uFill>
                  <a:solidFill>
                    <a:srgbClr val="FFFFFF"/>
                  </a:solidFill>
                </a:uFill>
                <a:latin typeface="Source Sans"/>
                <a:ea typeface="Open Sans"/>
              </a:rPr>
              <a:t>The probability distribution function we must  use in the case is called a probability density function, which essentially assigns the probability that X is near each value. For intuition behind why we must use such a density rather than assigning individual probabilities</a:t>
            </a:r>
          </a:p>
          <a:p>
            <a:endParaRPr lang="en-IN" sz="1600" spc="-1" dirty="0">
              <a:solidFill>
                <a:srgbClr val="000000"/>
              </a:solidFill>
              <a:uFill>
                <a:solidFill>
                  <a:srgbClr val="FFFFFF"/>
                </a:solidFill>
              </a:uFill>
              <a:latin typeface="Source Sans"/>
              <a:ea typeface="Open Sans"/>
            </a:endParaRPr>
          </a:p>
          <a:p>
            <a:pPr marL="457200" indent="-457200">
              <a:buFont typeface="Arial" panose="020B0604020202020204" pitchFamily="34" charset="0"/>
              <a:buChar char="•"/>
            </a:pPr>
            <a:r>
              <a:rPr lang="en-IN" sz="1600" spc="-1" dirty="0">
                <a:solidFill>
                  <a:srgbClr val="000000"/>
                </a:solidFill>
                <a:uFill>
                  <a:solidFill>
                    <a:srgbClr val="FFFFFF"/>
                  </a:solidFill>
                </a:uFill>
                <a:latin typeface="Source Sans"/>
                <a:ea typeface="Open Sans"/>
              </a:rPr>
              <a:t>In order to get the probability -  We multiply the probability density by the interval of the event which is precisely done when we solve this integration</a:t>
            </a:r>
          </a:p>
          <a:p>
            <a:pPr marL="457200" indent="-457200">
              <a:buFont typeface="Arial" panose="020B0604020202020204" pitchFamily="34" charset="0"/>
              <a:buChar char="•"/>
            </a:pPr>
            <a:endParaRPr lang="en-IN" sz="1600" spc="-1" dirty="0">
              <a:solidFill>
                <a:srgbClr val="000000"/>
              </a:solidFill>
              <a:uFill>
                <a:solidFill>
                  <a:srgbClr val="FFFFFF"/>
                </a:solidFill>
              </a:uFill>
              <a:latin typeface="Source Sans"/>
              <a:ea typeface="Open Sans"/>
            </a:endParaRPr>
          </a:p>
          <a:p>
            <a:pPr marL="457200" indent="-457200">
              <a:buFont typeface="Arial" panose="020B0604020202020204" pitchFamily="34" charset="0"/>
              <a:buChar char="•"/>
            </a:pPr>
            <a:endParaRPr lang="en-IN" sz="1600" spc="-1" dirty="0">
              <a:solidFill>
                <a:srgbClr val="000000"/>
              </a:solidFill>
              <a:uFill>
                <a:solidFill>
                  <a:srgbClr val="FFFFFF"/>
                </a:solidFill>
              </a:uFill>
              <a:latin typeface="Source Sans"/>
              <a:ea typeface="Open Sans"/>
            </a:endParaRPr>
          </a:p>
          <a:p>
            <a:pPr marL="457200" indent="-457200">
              <a:buFont typeface="Arial" panose="020B0604020202020204" pitchFamily="34" charset="0"/>
              <a:buChar char="•"/>
            </a:pPr>
            <a:r>
              <a:rPr lang="en-IN" sz="1600" spc="-1" dirty="0">
                <a:solidFill>
                  <a:srgbClr val="000000"/>
                </a:solidFill>
                <a:uFill>
                  <a:solidFill>
                    <a:srgbClr val="FFFFFF"/>
                  </a:solidFill>
                </a:uFill>
                <a:latin typeface="Source Sans"/>
                <a:ea typeface="Open Sans"/>
              </a:rPr>
              <a:t>Open the file called – NormalIntro.xlsx </a:t>
            </a:r>
          </a:p>
          <a:p>
            <a:pPr marL="457200" indent="-457200">
              <a:buFont typeface="Arial" panose="020B0604020202020204" pitchFamily="34" charset="0"/>
              <a:buChar char="•"/>
            </a:pPr>
            <a:r>
              <a:rPr lang="en-IN" sz="1600" spc="-1" dirty="0">
                <a:solidFill>
                  <a:srgbClr val="000000"/>
                </a:solidFill>
                <a:uFill>
                  <a:solidFill>
                    <a:srgbClr val="FFFFFF"/>
                  </a:solidFill>
                </a:uFill>
                <a:latin typeface="Source Sans"/>
                <a:ea typeface="Open Sans"/>
              </a:rPr>
              <a:t>And tinker with the values of mean and standard deviation to </a:t>
            </a:r>
          </a:p>
          <a:p>
            <a:pPr marL="457200" indent="-457200">
              <a:buFont typeface="Arial" panose="020B0604020202020204" pitchFamily="34" charset="0"/>
              <a:buChar char="•"/>
            </a:pPr>
            <a:r>
              <a:rPr lang="en-IN" sz="1600" spc="-1" dirty="0">
                <a:solidFill>
                  <a:srgbClr val="000000"/>
                </a:solidFill>
                <a:uFill>
                  <a:solidFill>
                    <a:srgbClr val="FFFFFF"/>
                  </a:solidFill>
                </a:uFill>
                <a:latin typeface="Source Sans"/>
                <a:ea typeface="Open Sans"/>
              </a:rPr>
              <a:t>See how the Pdf varies</a:t>
            </a:r>
          </a:p>
          <a:p>
            <a:pPr marL="457200" indent="-457200">
              <a:buFont typeface="Arial" panose="020B0604020202020204" pitchFamily="34" charset="0"/>
              <a:buChar char="•"/>
            </a:pPr>
            <a:endParaRPr lang="en-IN" sz="1600" spc="-1" dirty="0">
              <a:solidFill>
                <a:srgbClr val="000000"/>
              </a:solidFill>
              <a:uFill>
                <a:solidFill>
                  <a:srgbClr val="FFFFFF"/>
                </a:solidFill>
              </a:uFill>
              <a:latin typeface="Source Sans"/>
              <a:ea typeface="Open Sans"/>
            </a:endParaRPr>
          </a:p>
          <a:p>
            <a:pPr marL="457200" indent="-457200">
              <a:buFont typeface="Arial" panose="020B0604020202020204" pitchFamily="34" charset="0"/>
              <a:buChar char="•"/>
            </a:pPr>
            <a:r>
              <a:rPr lang="en-IN" sz="1600" spc="-1" dirty="0">
                <a:solidFill>
                  <a:srgbClr val="000000"/>
                </a:solidFill>
                <a:uFill>
                  <a:solidFill>
                    <a:srgbClr val="FFFFFF"/>
                  </a:solidFill>
                </a:uFill>
                <a:latin typeface="Source Sans"/>
                <a:ea typeface="Open Sans"/>
              </a:rPr>
              <a:t>Standard Deviation = </a:t>
            </a:r>
          </a:p>
        </p:txBody>
      </p:sp>
      <p:cxnSp>
        <p:nvCxnSpPr>
          <p:cNvPr id="35" name="Straight Connector 34">
            <a:extLst>
              <a:ext uri="{FF2B5EF4-FFF2-40B4-BE49-F238E27FC236}">
                <a16:creationId xmlns:a16="http://schemas.microsoft.com/office/drawing/2014/main" id="{7D75DB6A-4A40-4211-8994-1445F5ACDBD4}"/>
              </a:ext>
            </a:extLst>
          </p:cNvPr>
          <p:cNvCxnSpPr/>
          <p:nvPr/>
        </p:nvCxnSpPr>
        <p:spPr>
          <a:xfrm>
            <a:off x="950719" y="1675077"/>
            <a:ext cx="939800" cy="0"/>
          </a:xfrm>
          <a:prstGeom prst="line">
            <a:avLst/>
          </a:prstGeom>
          <a:ln w="47625">
            <a:solidFill>
              <a:srgbClr val="FF9933"/>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E5460258-1B7B-B562-0B78-6C3FF1834C0F}"/>
              </a:ext>
            </a:extLst>
          </p:cNvPr>
          <p:cNvPicPr>
            <a:picLocks noChangeAspect="1"/>
          </p:cNvPicPr>
          <p:nvPr/>
        </p:nvPicPr>
        <p:blipFill rotWithShape="1">
          <a:blip r:embed="rId2">
            <a:extLst>
              <a:ext uri="{28A0092B-C50C-407E-A947-70E740481C1C}">
                <a14:useLocalDpi xmlns:a14="http://schemas.microsoft.com/office/drawing/2010/main" val="0"/>
              </a:ext>
            </a:extLst>
          </a:blip>
          <a:srcRect b="3865"/>
          <a:stretch/>
        </p:blipFill>
        <p:spPr>
          <a:xfrm>
            <a:off x="7123781" y="4151872"/>
            <a:ext cx="4563121" cy="2645152"/>
          </a:xfrm>
          <a:prstGeom prst="rect">
            <a:avLst/>
          </a:prstGeom>
        </p:spPr>
      </p:pic>
      <p:pic>
        <p:nvPicPr>
          <p:cNvPr id="3" name="Picture 2">
            <a:extLst>
              <a:ext uri="{FF2B5EF4-FFF2-40B4-BE49-F238E27FC236}">
                <a16:creationId xmlns:a16="http://schemas.microsoft.com/office/drawing/2014/main" id="{9F01A18D-F872-98C4-0419-AAA357190203}"/>
              </a:ext>
            </a:extLst>
          </p:cNvPr>
          <p:cNvPicPr>
            <a:picLocks noChangeAspect="1"/>
          </p:cNvPicPr>
          <p:nvPr/>
        </p:nvPicPr>
        <p:blipFill>
          <a:blip r:embed="rId3"/>
          <a:stretch>
            <a:fillRect/>
          </a:stretch>
        </p:blipFill>
        <p:spPr>
          <a:xfrm>
            <a:off x="3703882" y="5278753"/>
            <a:ext cx="3209818" cy="1579247"/>
          </a:xfrm>
          <a:prstGeom prst="rect">
            <a:avLst/>
          </a:prstGeom>
        </p:spPr>
      </p:pic>
    </p:spTree>
    <p:extLst>
      <p:ext uri="{BB962C8B-B14F-4D97-AF65-F5344CB8AC3E}">
        <p14:creationId xmlns:p14="http://schemas.microsoft.com/office/powerpoint/2010/main" val="38218600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2FE60C5-3726-4F7A-B1EE-3E41F1236ED8}"/>
              </a:ext>
            </a:extLst>
          </p:cNvPr>
          <p:cNvSpPr txBox="1"/>
          <p:nvPr/>
        </p:nvSpPr>
        <p:spPr>
          <a:xfrm>
            <a:off x="858604" y="725480"/>
            <a:ext cx="9286881" cy="584775"/>
          </a:xfrm>
          <a:prstGeom prst="rect">
            <a:avLst/>
          </a:prstGeom>
          <a:noFill/>
        </p:spPr>
        <p:txBody>
          <a:bodyPr wrap="square" rtlCol="0">
            <a:spAutoFit/>
          </a:bodyPr>
          <a:lstStyle/>
          <a:p>
            <a:r>
              <a:rPr lang="en-GB" sz="3200" b="1" i="1" dirty="0">
                <a:solidFill>
                  <a:srgbClr val="003399"/>
                </a:solidFill>
                <a:latin typeface="Trebuchet MS" panose="020B0603020202020204" pitchFamily="34" charset="0"/>
              </a:rPr>
              <a:t>Uniform Distribution and Normal Distribution</a:t>
            </a:r>
          </a:p>
        </p:txBody>
      </p:sp>
      <p:sp>
        <p:nvSpPr>
          <p:cNvPr id="21" name="Google Shape;82;p4"/>
          <p:cNvSpPr txBox="1"/>
          <p:nvPr/>
        </p:nvSpPr>
        <p:spPr>
          <a:xfrm>
            <a:off x="858605" y="2254685"/>
            <a:ext cx="10845714" cy="3693278"/>
          </a:xfrm>
          <a:prstGeom prst="rect">
            <a:avLst/>
          </a:prstGeom>
          <a:noFill/>
          <a:ln>
            <a:noFill/>
          </a:ln>
        </p:spPr>
        <p:txBody>
          <a:bodyPr spcFirstLastPara="1" wrap="square" lIns="91425" tIns="45700" rIns="91425" bIns="45700" anchor="t" anchorCtr="0">
            <a:spAutoFit/>
          </a:bodyPr>
          <a:lstStyle/>
          <a:p>
            <a:pPr algn="l"/>
            <a:r>
              <a:rPr lang="en-US" sz="1800" b="0" i="0" u="none" strike="noStrike" baseline="0" dirty="0">
                <a:latin typeface="CIDFont+F7"/>
              </a:rPr>
              <a:t>In an Uniform Distribution each data point has an equal probability to be picked</a:t>
            </a:r>
          </a:p>
          <a:p>
            <a:pPr algn="l"/>
            <a:r>
              <a:rPr lang="en-US" sz="1800" b="0" i="0" u="none" strike="noStrike" baseline="0" dirty="0">
                <a:latin typeface="CIDFont+F7"/>
              </a:rPr>
              <a:t>whereas (picking a card from a deck of cards, rolling a dice)</a:t>
            </a:r>
          </a:p>
          <a:p>
            <a:pPr algn="l"/>
            <a:endParaRPr lang="en-US" sz="1800" b="0" i="0" u="none" strike="noStrike" baseline="0" dirty="0">
              <a:latin typeface="CIDFont+F7"/>
            </a:endParaRPr>
          </a:p>
          <a:p>
            <a:pPr algn="l"/>
            <a:r>
              <a:rPr lang="en-US" sz="1800" b="0" i="0" u="none" strike="noStrike" baseline="0" dirty="0">
                <a:latin typeface="CIDFont+F3"/>
              </a:rPr>
              <a:t>• </a:t>
            </a:r>
            <a:r>
              <a:rPr lang="en-US" sz="1800" b="0" i="0" u="none" strike="noStrike" baseline="0" dirty="0">
                <a:latin typeface="CIDFont+F7"/>
              </a:rPr>
              <a:t>In a Normal Distribution the numbers closer to the mean are more likely to be</a:t>
            </a:r>
          </a:p>
          <a:p>
            <a:pPr algn="l"/>
            <a:r>
              <a:rPr lang="en-US" sz="1800" b="0" i="0" u="none" strike="noStrike" baseline="0" dirty="0">
                <a:latin typeface="CIDFont+F7"/>
              </a:rPr>
              <a:t>picked than those far away from the mean</a:t>
            </a:r>
          </a:p>
          <a:p>
            <a:pPr algn="l"/>
            <a:endParaRPr lang="en-US" sz="1800" b="0" i="0" u="none" strike="noStrike" baseline="0" dirty="0">
              <a:latin typeface="CIDFont+F9"/>
            </a:endParaRPr>
          </a:p>
          <a:p>
            <a:pPr algn="l"/>
            <a:r>
              <a:rPr lang="en-US" sz="1800" b="0" i="0" u="none" strike="noStrike" baseline="0" dirty="0">
                <a:latin typeface="CIDFont+F9"/>
              </a:rPr>
              <a:t>Whenever we talk about probabilities in Distributions we are always looking for</a:t>
            </a:r>
          </a:p>
          <a:p>
            <a:pPr algn="l"/>
            <a:r>
              <a:rPr lang="en-IN" sz="1800" b="0" i="0" u="none" strike="noStrike" baseline="0" dirty="0">
                <a:latin typeface="CIDFont+F9"/>
              </a:rPr>
              <a:t>area under the curve .</a:t>
            </a:r>
          </a:p>
          <a:p>
            <a:pPr algn="l"/>
            <a:endParaRPr lang="en-US" sz="1800" b="0" i="0" u="none" strike="noStrike" baseline="0" dirty="0">
              <a:latin typeface="CIDFont+F7"/>
            </a:endParaRPr>
          </a:p>
          <a:p>
            <a:pPr algn="l"/>
            <a:r>
              <a:rPr lang="en-US" sz="1800" b="0" i="0" u="none" strike="noStrike" baseline="0" dirty="0">
                <a:latin typeface="CIDFont+F7"/>
              </a:rPr>
              <a:t>Total Area under the curve of any distribution (owing to the property of</a:t>
            </a:r>
          </a:p>
          <a:p>
            <a:pPr algn="l"/>
            <a:r>
              <a:rPr lang="en-IN" sz="1800" b="0" i="0" u="none" strike="noStrike" baseline="0" dirty="0">
                <a:latin typeface="CIDFont+F7"/>
              </a:rPr>
              <a:t>Probability Density Function) =1</a:t>
            </a:r>
          </a:p>
          <a:p>
            <a:pPr algn="l"/>
            <a:r>
              <a:rPr lang="en-US" sz="1800" b="0" i="0" u="none" strike="noStrike" baseline="0" dirty="0">
                <a:latin typeface="CIDFont+F7"/>
              </a:rPr>
              <a:t>So if there are 10 data points in an uniform distribution then –</a:t>
            </a:r>
          </a:p>
          <a:p>
            <a:pPr algn="l"/>
            <a:r>
              <a:rPr lang="en-US" sz="1800" b="0" i="0" u="none" strike="noStrike" baseline="0" dirty="0">
                <a:latin typeface="CIDFont+F7"/>
              </a:rPr>
              <a:t>Each point will have a probability of 0.1 (See figure on next page)</a:t>
            </a:r>
            <a:endParaRPr sz="1600" b="1" dirty="0">
              <a:solidFill>
                <a:schemeClr val="tx1">
                  <a:lumMod val="75000"/>
                  <a:lumOff val="25000"/>
                </a:schemeClr>
              </a:solidFill>
              <a:latin typeface="Trebuchet MS" panose="020B0603020202020204" pitchFamily="34" charset="0"/>
              <a:ea typeface="Roboto" panose="02000000000000000000" pitchFamily="2" charset="0"/>
            </a:endParaRPr>
          </a:p>
        </p:txBody>
      </p:sp>
      <p:cxnSp>
        <p:nvCxnSpPr>
          <p:cNvPr id="35" name="Straight Connector 34">
            <a:extLst>
              <a:ext uri="{FF2B5EF4-FFF2-40B4-BE49-F238E27FC236}">
                <a16:creationId xmlns:a16="http://schemas.microsoft.com/office/drawing/2014/main" id="{7D75DB6A-4A40-4211-8994-1445F5ACDBD4}"/>
              </a:ext>
            </a:extLst>
          </p:cNvPr>
          <p:cNvCxnSpPr/>
          <p:nvPr/>
        </p:nvCxnSpPr>
        <p:spPr>
          <a:xfrm>
            <a:off x="976844" y="1385877"/>
            <a:ext cx="939800" cy="0"/>
          </a:xfrm>
          <a:prstGeom prst="line">
            <a:avLst/>
          </a:prstGeom>
          <a:ln w="47625">
            <a:solidFill>
              <a:srgbClr val="FF993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62379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2FE60C5-3726-4F7A-B1EE-3E41F1236ED8}"/>
              </a:ext>
            </a:extLst>
          </p:cNvPr>
          <p:cNvSpPr txBox="1"/>
          <p:nvPr/>
        </p:nvSpPr>
        <p:spPr>
          <a:xfrm>
            <a:off x="858605" y="725480"/>
            <a:ext cx="9060458" cy="954107"/>
          </a:xfrm>
          <a:prstGeom prst="rect">
            <a:avLst/>
          </a:prstGeom>
          <a:noFill/>
        </p:spPr>
        <p:txBody>
          <a:bodyPr wrap="square" rtlCol="0">
            <a:spAutoFit/>
          </a:bodyPr>
          <a:lstStyle/>
          <a:p>
            <a:r>
              <a:rPr lang="en-US" sz="2800" b="1" i="1" dirty="0">
                <a:solidFill>
                  <a:srgbClr val="003399"/>
                </a:solidFill>
                <a:latin typeface="Trebuchet MS" panose="020B0603020202020204" pitchFamily="34" charset="0"/>
              </a:rPr>
              <a:t>Comparison of PDFs of Uniform and Normal Distribution</a:t>
            </a:r>
            <a:endParaRPr lang="en-GB" sz="2800" b="1" i="1" dirty="0">
              <a:solidFill>
                <a:srgbClr val="003399"/>
              </a:solidFill>
              <a:latin typeface="Trebuchet MS" panose="020B0603020202020204" pitchFamily="34" charset="0"/>
            </a:endParaRPr>
          </a:p>
        </p:txBody>
      </p:sp>
      <p:cxnSp>
        <p:nvCxnSpPr>
          <p:cNvPr id="35" name="Straight Connector 34">
            <a:extLst>
              <a:ext uri="{FF2B5EF4-FFF2-40B4-BE49-F238E27FC236}">
                <a16:creationId xmlns:a16="http://schemas.microsoft.com/office/drawing/2014/main" id="{7D75DB6A-4A40-4211-8994-1445F5ACDBD4}"/>
              </a:ext>
            </a:extLst>
          </p:cNvPr>
          <p:cNvCxnSpPr/>
          <p:nvPr/>
        </p:nvCxnSpPr>
        <p:spPr>
          <a:xfrm>
            <a:off x="942009" y="1679587"/>
            <a:ext cx="939800" cy="0"/>
          </a:xfrm>
          <a:prstGeom prst="line">
            <a:avLst/>
          </a:prstGeom>
          <a:ln w="47625">
            <a:solidFill>
              <a:srgbClr val="FF9933"/>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C4D0178B-14F4-03C3-DFCB-92A2A557F4A1}"/>
              </a:ext>
            </a:extLst>
          </p:cNvPr>
          <p:cNvPicPr>
            <a:picLocks noChangeAspect="1"/>
          </p:cNvPicPr>
          <p:nvPr/>
        </p:nvPicPr>
        <p:blipFill>
          <a:blip r:embed="rId2"/>
          <a:stretch>
            <a:fillRect/>
          </a:stretch>
        </p:blipFill>
        <p:spPr>
          <a:xfrm>
            <a:off x="2837204" y="1818351"/>
            <a:ext cx="5594483" cy="4427380"/>
          </a:xfrm>
          <a:prstGeom prst="rect">
            <a:avLst/>
          </a:prstGeom>
        </p:spPr>
      </p:pic>
    </p:spTree>
    <p:extLst>
      <p:ext uri="{BB962C8B-B14F-4D97-AF65-F5344CB8AC3E}">
        <p14:creationId xmlns:p14="http://schemas.microsoft.com/office/powerpoint/2010/main" val="21850587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2FE60C5-3726-4F7A-B1EE-3E41F1236ED8}"/>
              </a:ext>
            </a:extLst>
          </p:cNvPr>
          <p:cNvSpPr txBox="1"/>
          <p:nvPr/>
        </p:nvSpPr>
        <p:spPr>
          <a:xfrm>
            <a:off x="841188" y="826907"/>
            <a:ext cx="9426218" cy="1077218"/>
          </a:xfrm>
          <a:prstGeom prst="rect">
            <a:avLst/>
          </a:prstGeom>
          <a:noFill/>
        </p:spPr>
        <p:txBody>
          <a:bodyPr wrap="square" rtlCol="0">
            <a:spAutoFit/>
          </a:bodyPr>
          <a:lstStyle/>
          <a:p>
            <a:r>
              <a:rPr lang="en-US" sz="3200" b="1" i="1" dirty="0">
                <a:solidFill>
                  <a:srgbClr val="003399"/>
                </a:solidFill>
                <a:latin typeface="Trebuchet MS" panose="020B0603020202020204" pitchFamily="34" charset="0"/>
              </a:rPr>
              <a:t>Normal Distribution ~ N (</a:t>
            </a:r>
            <a:r>
              <a:rPr lang="en-US" sz="3200" b="0" i="1" u="none" strike="noStrike" cap="none" dirty="0">
                <a:solidFill>
                  <a:schemeClr val="tx1">
                    <a:lumMod val="75000"/>
                    <a:lumOff val="25000"/>
                  </a:schemeClr>
                </a:solidFill>
                <a:latin typeface="Trebuchet MS" panose="020B0603020202020204" pitchFamily="34" charset="0"/>
                <a:ea typeface="Roboto" panose="02000000000000000000" pitchFamily="2" charset="0"/>
                <a:sym typeface="Arial"/>
              </a:rPr>
              <a:t>μ, σ</a:t>
            </a:r>
            <a:r>
              <a:rPr lang="en-US" sz="3200" b="1" i="1" dirty="0">
                <a:solidFill>
                  <a:srgbClr val="003399"/>
                </a:solidFill>
                <a:latin typeface="Trebuchet MS" panose="020B0603020202020204" pitchFamily="34" charset="0"/>
              </a:rPr>
              <a:t> )</a:t>
            </a:r>
          </a:p>
          <a:p>
            <a:endParaRPr lang="en-US" sz="3200" b="1" i="1" dirty="0">
              <a:solidFill>
                <a:srgbClr val="003399"/>
              </a:solidFill>
              <a:latin typeface="Trebuchet MS" panose="020B0603020202020204" pitchFamily="34" charset="0"/>
            </a:endParaRPr>
          </a:p>
        </p:txBody>
      </p:sp>
      <p:pic>
        <p:nvPicPr>
          <p:cNvPr id="2" name="Picture 4" descr="Image result for normal distribution picture with percent of data captured in each standard deviation">
            <a:extLst>
              <a:ext uri="{FF2B5EF4-FFF2-40B4-BE49-F238E27FC236}">
                <a16:creationId xmlns:a16="http://schemas.microsoft.com/office/drawing/2014/main" id="{4D8A05EF-5DFF-2516-DCE0-12BA5721D3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8136" y="3429000"/>
            <a:ext cx="4862043" cy="3403430"/>
          </a:xfrm>
          <a:prstGeom prst="rect">
            <a:avLst/>
          </a:prstGeom>
          <a:noFill/>
          <a:extLst>
            <a:ext uri="{909E8E84-426E-40DD-AFC4-6F175D3DCCD1}">
              <a14:hiddenFill xmlns:a14="http://schemas.microsoft.com/office/drawing/2010/main">
                <a:solidFill>
                  <a:srgbClr val="FFFFFF"/>
                </a:solidFill>
              </a14:hiddenFill>
            </a:ext>
          </a:extLst>
        </p:spPr>
      </p:pic>
      <p:sp>
        <p:nvSpPr>
          <p:cNvPr id="21" name="Google Shape;82;p4"/>
          <p:cNvSpPr txBox="1"/>
          <p:nvPr/>
        </p:nvSpPr>
        <p:spPr>
          <a:xfrm>
            <a:off x="1135564" y="1619369"/>
            <a:ext cx="9748435" cy="2062063"/>
          </a:xfrm>
          <a:prstGeom prst="rect">
            <a:avLst/>
          </a:prstGeom>
          <a:noFill/>
          <a:ln>
            <a:noFill/>
          </a:ln>
        </p:spPr>
        <p:txBody>
          <a:bodyPr spcFirstLastPara="1" wrap="square" lIns="91425" tIns="45700" rIns="91425" bIns="45700" anchor="t" anchorCtr="0">
            <a:spAutoFit/>
          </a:bodyPr>
          <a:lstStyle/>
          <a:p>
            <a:pPr marL="457200" indent="-457200">
              <a:buFont typeface="Arial" panose="020B0604020202020204" pitchFamily="34" charset="0"/>
              <a:buChar char="•"/>
            </a:pPr>
            <a:r>
              <a:rPr lang="en-IN" sz="1600" spc="-1" dirty="0">
                <a:solidFill>
                  <a:srgbClr val="000000"/>
                </a:solidFill>
                <a:uFill>
                  <a:solidFill>
                    <a:srgbClr val="FFFFFF"/>
                  </a:solidFill>
                </a:uFill>
                <a:latin typeface="Source Sans"/>
                <a:ea typeface="Open Sans"/>
              </a:rPr>
              <a:t>PDF -  function of a continuous random variable, whose integral across an interval gives the probability that the value of the variable lies within the same interval.</a:t>
            </a:r>
          </a:p>
          <a:p>
            <a:pPr marL="457200" indent="-457200">
              <a:buFont typeface="Arial" panose="020B0604020202020204" pitchFamily="34" charset="0"/>
              <a:buChar char="•"/>
            </a:pPr>
            <a:endParaRPr lang="en-IN" sz="1600" spc="-1" dirty="0">
              <a:solidFill>
                <a:srgbClr val="000000"/>
              </a:solidFill>
              <a:uFill>
                <a:solidFill>
                  <a:srgbClr val="FFFFFF"/>
                </a:solidFill>
              </a:uFill>
              <a:latin typeface="Source Sans"/>
              <a:ea typeface="Open Sans"/>
            </a:endParaRPr>
          </a:p>
          <a:p>
            <a:pPr marL="457200" indent="-457200">
              <a:buFont typeface="Arial" panose="020B0604020202020204" pitchFamily="34" charset="0"/>
              <a:buChar char="•"/>
            </a:pPr>
            <a:r>
              <a:rPr lang="en-IN" sz="1600" spc="-1" dirty="0">
                <a:solidFill>
                  <a:srgbClr val="000000"/>
                </a:solidFill>
                <a:uFill>
                  <a:solidFill>
                    <a:srgbClr val="FFFFFF"/>
                  </a:solidFill>
                </a:uFill>
                <a:latin typeface="Source Sans"/>
                <a:ea typeface="Open Sans"/>
              </a:rPr>
              <a:t>We can see that Mean (x bar, or mu) and standard deviation (sigma) define any data distribution ( and ultimately probability density function)</a:t>
            </a:r>
          </a:p>
          <a:p>
            <a:pPr marL="457200" indent="-457200">
              <a:buFont typeface="Arial" panose="020B0604020202020204" pitchFamily="34" charset="0"/>
              <a:buChar char="•"/>
            </a:pPr>
            <a:endParaRPr lang="en-IN" sz="1600" spc="-1" dirty="0">
              <a:solidFill>
                <a:srgbClr val="000000"/>
              </a:solidFill>
              <a:uFill>
                <a:solidFill>
                  <a:srgbClr val="FFFFFF"/>
                </a:solidFill>
              </a:uFill>
              <a:latin typeface="Source Sans"/>
              <a:ea typeface="Open Sans"/>
            </a:endParaRPr>
          </a:p>
          <a:p>
            <a:pPr marL="457200" indent="-457200">
              <a:buFont typeface="Arial" panose="020B0604020202020204" pitchFamily="34" charset="0"/>
              <a:buChar char="•"/>
            </a:pPr>
            <a:r>
              <a:rPr lang="en-IN" sz="1600" spc="-1" dirty="0">
                <a:solidFill>
                  <a:srgbClr val="000000"/>
                </a:solidFill>
                <a:uFill>
                  <a:solidFill>
                    <a:srgbClr val="FFFFFF"/>
                  </a:solidFill>
                </a:uFill>
                <a:latin typeface="Source Sans"/>
                <a:ea typeface="Open Sans"/>
              </a:rPr>
              <a:t>Standard deviation is defined as -&gt;</a:t>
            </a:r>
          </a:p>
          <a:p>
            <a:pPr marL="457200" indent="-457200">
              <a:buFont typeface="Arial" panose="020B0604020202020204" pitchFamily="34" charset="0"/>
              <a:buChar char="•"/>
            </a:pPr>
            <a:endParaRPr lang="en-IN" sz="1600" spc="-1" dirty="0">
              <a:solidFill>
                <a:srgbClr val="000000"/>
              </a:solidFill>
              <a:uFill>
                <a:solidFill>
                  <a:srgbClr val="FFFFFF"/>
                </a:solidFill>
              </a:uFill>
              <a:latin typeface="Source Sans"/>
              <a:ea typeface="Open Sans"/>
            </a:endParaRPr>
          </a:p>
        </p:txBody>
      </p:sp>
      <p:cxnSp>
        <p:nvCxnSpPr>
          <p:cNvPr id="35" name="Straight Connector 34">
            <a:extLst>
              <a:ext uri="{FF2B5EF4-FFF2-40B4-BE49-F238E27FC236}">
                <a16:creationId xmlns:a16="http://schemas.microsoft.com/office/drawing/2014/main" id="{7D75DB6A-4A40-4211-8994-1445F5ACDBD4}"/>
              </a:ext>
            </a:extLst>
          </p:cNvPr>
          <p:cNvCxnSpPr/>
          <p:nvPr/>
        </p:nvCxnSpPr>
        <p:spPr>
          <a:xfrm>
            <a:off x="968136" y="1474452"/>
            <a:ext cx="939800" cy="0"/>
          </a:xfrm>
          <a:prstGeom prst="line">
            <a:avLst/>
          </a:prstGeom>
          <a:ln w="47625">
            <a:solidFill>
              <a:srgbClr val="FF9933"/>
            </a:solidFill>
          </a:ln>
        </p:spPr>
        <p:style>
          <a:lnRef idx="1">
            <a:schemeClr val="accent1"/>
          </a:lnRef>
          <a:fillRef idx="0">
            <a:schemeClr val="accent1"/>
          </a:fillRef>
          <a:effectRef idx="0">
            <a:schemeClr val="accent1"/>
          </a:effectRef>
          <a:fontRef idx="minor">
            <a:schemeClr val="tx1"/>
          </a:fontRef>
        </p:style>
      </p:cxnSp>
      <p:pic>
        <p:nvPicPr>
          <p:cNvPr id="3" name="Picture 6" descr="Image result for normal distribution picture with percent of data captured in each standard deviation">
            <a:extLst>
              <a:ext uri="{FF2B5EF4-FFF2-40B4-BE49-F238E27FC236}">
                <a16:creationId xmlns:a16="http://schemas.microsoft.com/office/drawing/2014/main" id="{179F84FD-4118-A3D7-DD5F-0470DA6C2A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83446" y="3657853"/>
            <a:ext cx="5454504" cy="263441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1A71A983-9D3C-B6CB-231E-7AE9EF15950B}"/>
              </a:ext>
            </a:extLst>
          </p:cNvPr>
          <p:cNvPicPr>
            <a:picLocks noChangeAspect="1"/>
          </p:cNvPicPr>
          <p:nvPr/>
        </p:nvPicPr>
        <p:blipFill>
          <a:blip r:embed="rId4"/>
          <a:stretch>
            <a:fillRect/>
          </a:stretch>
        </p:blipFill>
        <p:spPr>
          <a:xfrm>
            <a:off x="4096674" y="2894647"/>
            <a:ext cx="3209818" cy="1579247"/>
          </a:xfrm>
          <a:prstGeom prst="rect">
            <a:avLst/>
          </a:prstGeom>
        </p:spPr>
      </p:pic>
    </p:spTree>
    <p:extLst>
      <p:ext uri="{BB962C8B-B14F-4D97-AF65-F5344CB8AC3E}">
        <p14:creationId xmlns:p14="http://schemas.microsoft.com/office/powerpoint/2010/main" val="16360877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2FE60C5-3726-4F7A-B1EE-3E41F1236ED8}"/>
              </a:ext>
            </a:extLst>
          </p:cNvPr>
          <p:cNvSpPr txBox="1"/>
          <p:nvPr/>
        </p:nvSpPr>
        <p:spPr>
          <a:xfrm>
            <a:off x="841188" y="880702"/>
            <a:ext cx="9417509" cy="584775"/>
          </a:xfrm>
          <a:prstGeom prst="rect">
            <a:avLst/>
          </a:prstGeom>
          <a:noFill/>
        </p:spPr>
        <p:txBody>
          <a:bodyPr wrap="square" rtlCol="0">
            <a:spAutoFit/>
          </a:bodyPr>
          <a:lstStyle/>
          <a:p>
            <a:r>
              <a:rPr lang="en-GB" sz="3200" b="1" i="1" dirty="0">
                <a:solidFill>
                  <a:srgbClr val="003399"/>
                </a:solidFill>
                <a:latin typeface="Trebuchet MS" panose="020B0603020202020204" pitchFamily="34" charset="0"/>
              </a:rPr>
              <a:t>Empirical Rule in Normal Distribution</a:t>
            </a:r>
          </a:p>
        </p:txBody>
      </p:sp>
      <p:sp>
        <p:nvSpPr>
          <p:cNvPr id="21" name="Google Shape;82;p4"/>
          <p:cNvSpPr txBox="1"/>
          <p:nvPr/>
        </p:nvSpPr>
        <p:spPr>
          <a:xfrm>
            <a:off x="933302" y="1853693"/>
            <a:ext cx="8912412" cy="2800726"/>
          </a:xfrm>
          <a:prstGeom prst="rect">
            <a:avLst/>
          </a:prstGeom>
          <a:noFill/>
          <a:ln>
            <a:noFill/>
          </a:ln>
        </p:spPr>
        <p:txBody>
          <a:bodyPr spcFirstLastPara="1" wrap="square" lIns="91425" tIns="45700" rIns="91425" bIns="45700" anchor="t" anchorCtr="0">
            <a:spAutoFit/>
          </a:bodyPr>
          <a:lstStyle/>
          <a:p>
            <a:pPr algn="just"/>
            <a:r>
              <a:rPr lang="en-US" sz="1600" b="0" i="0" u="none" strike="noStrike" baseline="0" dirty="0">
                <a:latin typeface="Source Sans"/>
              </a:rPr>
              <a:t>We've previously learned that the sample mean can be thought of as the "center" of a set of data, while the sample standard deviation indicates "how spread out" the data are from the sample mean.</a:t>
            </a:r>
          </a:p>
          <a:p>
            <a:pPr algn="just"/>
            <a:endParaRPr lang="en-US" sz="1600" b="0" i="0" u="none" strike="noStrike" baseline="0" dirty="0">
              <a:latin typeface="Source Sans"/>
            </a:endParaRPr>
          </a:p>
          <a:p>
            <a:pPr algn="just"/>
            <a:r>
              <a:rPr lang="en-US" sz="1600" b="0" i="0" u="none" strike="noStrike" baseline="0" dirty="0">
                <a:latin typeface="Source Sans"/>
              </a:rPr>
              <a:t>Now, if a histogram is "mound shaped" or "bell-shaped," then we can use the sample mean, sample standard deviation, and what is called the Empirical Rule to determine three intervals for which we would expect approximately 68%, 95%, and 99.7% of the data to fall.</a:t>
            </a:r>
          </a:p>
          <a:p>
            <a:pPr algn="just"/>
            <a:endParaRPr lang="en-US" sz="1600" dirty="0">
              <a:latin typeface="Source Sans"/>
            </a:endParaRPr>
          </a:p>
          <a:p>
            <a:pPr algn="just"/>
            <a:r>
              <a:rPr lang="en-US" sz="1600" b="0" i="0" u="none" strike="noStrike" baseline="0" dirty="0">
                <a:latin typeface="Source Sans"/>
              </a:rPr>
              <a:t>The Empirical Rule tells us that given a Normal Distribution following proportion of data will fall under 1 </a:t>
            </a:r>
            <a:r>
              <a:rPr lang="en-US" sz="1600" b="0" i="0" u="none" strike="noStrike" baseline="0" dirty="0" err="1">
                <a:latin typeface="Source Sans"/>
              </a:rPr>
              <a:t>sd</a:t>
            </a:r>
            <a:r>
              <a:rPr lang="en-US" sz="1600" b="0" i="0" u="none" strike="noStrike" baseline="0" dirty="0">
                <a:latin typeface="Source Sans"/>
              </a:rPr>
              <a:t>, 2 </a:t>
            </a:r>
            <a:r>
              <a:rPr lang="en-US" sz="1600" b="0" i="0" u="none" strike="noStrike" baseline="0" dirty="0" err="1">
                <a:latin typeface="Source Sans"/>
              </a:rPr>
              <a:t>sd</a:t>
            </a:r>
            <a:r>
              <a:rPr lang="en-US" sz="1600" b="0" i="0" u="none" strike="noStrike" baseline="0" dirty="0">
                <a:latin typeface="Source Sans"/>
              </a:rPr>
              <a:t> and 3 </a:t>
            </a:r>
            <a:r>
              <a:rPr lang="en-US" sz="1600" b="0" i="0" u="none" strike="noStrike" baseline="0" dirty="0" err="1">
                <a:latin typeface="Source Sans"/>
              </a:rPr>
              <a:t>sd</a:t>
            </a:r>
            <a:r>
              <a:rPr lang="en-US" sz="1600" b="0" i="0" u="none" strike="noStrike" baseline="0" dirty="0">
                <a:latin typeface="Source Sans"/>
              </a:rPr>
              <a:t> -</a:t>
            </a:r>
          </a:p>
          <a:p>
            <a:pPr algn="just"/>
            <a:endParaRPr lang="en-US" sz="1600" cap="none" dirty="0">
              <a:solidFill>
                <a:schemeClr val="tx1">
                  <a:lumMod val="75000"/>
                  <a:lumOff val="25000"/>
                </a:schemeClr>
              </a:solidFill>
              <a:latin typeface="Source Sans"/>
              <a:ea typeface="Roboto" panose="02000000000000000000" pitchFamily="2" charset="0"/>
              <a:sym typeface="Arial"/>
            </a:endParaRPr>
          </a:p>
          <a:p>
            <a:pPr algn="just"/>
            <a:endParaRPr lang="en-US" sz="1600" b="0" i="0" u="none" strike="noStrike" cap="none" dirty="0">
              <a:solidFill>
                <a:schemeClr val="tx1">
                  <a:lumMod val="75000"/>
                  <a:lumOff val="25000"/>
                </a:schemeClr>
              </a:solidFill>
              <a:latin typeface="Source Sans"/>
              <a:ea typeface="Roboto" panose="02000000000000000000" pitchFamily="2" charset="0"/>
              <a:sym typeface="Arial"/>
            </a:endParaRPr>
          </a:p>
        </p:txBody>
      </p:sp>
      <p:cxnSp>
        <p:nvCxnSpPr>
          <p:cNvPr id="35" name="Straight Connector 34">
            <a:extLst>
              <a:ext uri="{FF2B5EF4-FFF2-40B4-BE49-F238E27FC236}">
                <a16:creationId xmlns:a16="http://schemas.microsoft.com/office/drawing/2014/main" id="{7D75DB6A-4A40-4211-8994-1445F5ACDBD4}"/>
              </a:ext>
            </a:extLst>
          </p:cNvPr>
          <p:cNvCxnSpPr/>
          <p:nvPr/>
        </p:nvCxnSpPr>
        <p:spPr>
          <a:xfrm>
            <a:off x="933302" y="1465477"/>
            <a:ext cx="939800" cy="0"/>
          </a:xfrm>
          <a:prstGeom prst="line">
            <a:avLst/>
          </a:prstGeom>
          <a:ln w="47625">
            <a:solidFill>
              <a:srgbClr val="FF9933"/>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6DFB5F0F-EA2C-654F-AF63-CB6BB0469C06}"/>
              </a:ext>
            </a:extLst>
          </p:cNvPr>
          <p:cNvPicPr>
            <a:picLocks noChangeAspect="1"/>
          </p:cNvPicPr>
          <p:nvPr/>
        </p:nvPicPr>
        <p:blipFill>
          <a:blip r:embed="rId2"/>
          <a:stretch>
            <a:fillRect/>
          </a:stretch>
        </p:blipFill>
        <p:spPr>
          <a:xfrm>
            <a:off x="2711103" y="4515936"/>
            <a:ext cx="6450314" cy="2176781"/>
          </a:xfrm>
          <a:prstGeom prst="rect">
            <a:avLst/>
          </a:prstGeom>
        </p:spPr>
      </p:pic>
    </p:spTree>
    <p:extLst>
      <p:ext uri="{BB962C8B-B14F-4D97-AF65-F5344CB8AC3E}">
        <p14:creationId xmlns:p14="http://schemas.microsoft.com/office/powerpoint/2010/main" val="3936381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2FE60C5-3726-4F7A-B1EE-3E41F1236ED8}"/>
              </a:ext>
            </a:extLst>
          </p:cNvPr>
          <p:cNvSpPr txBox="1"/>
          <p:nvPr/>
        </p:nvSpPr>
        <p:spPr>
          <a:xfrm>
            <a:off x="841188" y="880702"/>
            <a:ext cx="9417509" cy="584775"/>
          </a:xfrm>
          <a:prstGeom prst="rect">
            <a:avLst/>
          </a:prstGeom>
          <a:noFill/>
        </p:spPr>
        <p:txBody>
          <a:bodyPr wrap="square" rtlCol="0">
            <a:spAutoFit/>
          </a:bodyPr>
          <a:lstStyle/>
          <a:p>
            <a:r>
              <a:rPr lang="en-GB" sz="3200" b="1" i="1" dirty="0">
                <a:solidFill>
                  <a:srgbClr val="003399"/>
                </a:solidFill>
                <a:latin typeface="Trebuchet MS" panose="020B0603020202020204" pitchFamily="34" charset="0"/>
              </a:rPr>
              <a:t>Empirical Rule – Question </a:t>
            </a:r>
          </a:p>
        </p:txBody>
      </p:sp>
      <p:sp>
        <p:nvSpPr>
          <p:cNvPr id="21" name="Google Shape;82;p4"/>
          <p:cNvSpPr txBox="1"/>
          <p:nvPr/>
        </p:nvSpPr>
        <p:spPr>
          <a:xfrm>
            <a:off x="933302" y="1853693"/>
            <a:ext cx="9212184" cy="1754286"/>
          </a:xfrm>
          <a:prstGeom prst="rect">
            <a:avLst/>
          </a:prstGeom>
          <a:noFill/>
          <a:ln>
            <a:noFill/>
          </a:ln>
        </p:spPr>
        <p:txBody>
          <a:bodyPr spcFirstLastPara="1" wrap="square" lIns="91425" tIns="45700" rIns="91425" bIns="45700" anchor="t" anchorCtr="0">
            <a:spAutoFit/>
          </a:bodyPr>
          <a:lstStyle/>
          <a:p>
            <a:pPr algn="l"/>
            <a:r>
              <a:rPr lang="en-US" sz="1800" b="0" i="0" u="none" strike="noStrike" baseline="0" dirty="0">
                <a:latin typeface="CIDFont+F7"/>
              </a:rPr>
              <a:t>Q. The federal government's average income from federal income taxes (on a per capita basis) for each of the 50 states in fiscal year 1991 is $1252.44 with a standard deviation of $393.75.  If a tax payer says he paid $2806 as taxes in last financial </a:t>
            </a:r>
            <a:r>
              <a:rPr lang="en-US" dirty="0">
                <a:latin typeface="CIDFont+F7"/>
              </a:rPr>
              <a:t>year, determine the likelihood whether he is stating truth or providing false information </a:t>
            </a:r>
          </a:p>
          <a:p>
            <a:pPr algn="l"/>
            <a:endParaRPr lang="en-US" dirty="0">
              <a:latin typeface="CIDFont+F7"/>
            </a:endParaRPr>
          </a:p>
          <a:p>
            <a:pPr algn="l"/>
            <a:r>
              <a:rPr lang="en-US" dirty="0">
                <a:latin typeface="CIDFont+F7"/>
              </a:rPr>
              <a:t>(</a:t>
            </a:r>
            <a:r>
              <a:rPr lang="en-US" sz="1800" b="0" i="0" u="none" strike="noStrike" baseline="0" dirty="0">
                <a:latin typeface="CIDFont+F7"/>
              </a:rPr>
              <a:t>Assuming the data is approximately Normally Distributed)</a:t>
            </a:r>
          </a:p>
        </p:txBody>
      </p:sp>
      <p:cxnSp>
        <p:nvCxnSpPr>
          <p:cNvPr id="35" name="Straight Connector 34">
            <a:extLst>
              <a:ext uri="{FF2B5EF4-FFF2-40B4-BE49-F238E27FC236}">
                <a16:creationId xmlns:a16="http://schemas.microsoft.com/office/drawing/2014/main" id="{7D75DB6A-4A40-4211-8994-1445F5ACDBD4}"/>
              </a:ext>
            </a:extLst>
          </p:cNvPr>
          <p:cNvCxnSpPr/>
          <p:nvPr/>
        </p:nvCxnSpPr>
        <p:spPr>
          <a:xfrm>
            <a:off x="933302" y="1465477"/>
            <a:ext cx="939800" cy="0"/>
          </a:xfrm>
          <a:prstGeom prst="line">
            <a:avLst/>
          </a:prstGeom>
          <a:ln w="47625">
            <a:solidFill>
              <a:srgbClr val="FF993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67747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2FE60C5-3726-4F7A-B1EE-3E41F1236ED8}"/>
              </a:ext>
            </a:extLst>
          </p:cNvPr>
          <p:cNvSpPr txBox="1"/>
          <p:nvPr/>
        </p:nvSpPr>
        <p:spPr>
          <a:xfrm>
            <a:off x="841188" y="1279478"/>
            <a:ext cx="7754172" cy="646331"/>
          </a:xfrm>
          <a:prstGeom prst="rect">
            <a:avLst/>
          </a:prstGeom>
          <a:noFill/>
        </p:spPr>
        <p:txBody>
          <a:bodyPr wrap="square" rtlCol="0">
            <a:spAutoFit/>
          </a:bodyPr>
          <a:lstStyle/>
          <a:p>
            <a:r>
              <a:rPr lang="en-GB" sz="3600" b="1" i="1" dirty="0">
                <a:solidFill>
                  <a:srgbClr val="003399"/>
                </a:solidFill>
                <a:latin typeface="Trebuchet MS" panose="020B0603020202020204" pitchFamily="34" charset="0"/>
              </a:rPr>
              <a:t>Why ML for MBA Graduates ?</a:t>
            </a:r>
          </a:p>
        </p:txBody>
      </p:sp>
      <p:sp>
        <p:nvSpPr>
          <p:cNvPr id="21" name="Google Shape;82;p4"/>
          <p:cNvSpPr txBox="1"/>
          <p:nvPr/>
        </p:nvSpPr>
        <p:spPr>
          <a:xfrm>
            <a:off x="959427" y="2402335"/>
            <a:ext cx="8393579" cy="329316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600" b="1" dirty="0">
                <a:solidFill>
                  <a:schemeClr val="tx1">
                    <a:lumMod val="75000"/>
                    <a:lumOff val="25000"/>
                  </a:schemeClr>
                </a:solidFill>
                <a:latin typeface="Source Sans"/>
                <a:ea typeface="Roboto" panose="02000000000000000000" pitchFamily="2" charset="0"/>
                <a:sym typeface="Arial"/>
              </a:rPr>
              <a:t>In the book “Bulletproof Problem  Solving” by two Ex-McKinsey Consultants - </a:t>
            </a:r>
          </a:p>
          <a:p>
            <a:pPr marL="0" marR="0" lvl="0" indent="0" algn="l" rtl="0">
              <a:lnSpc>
                <a:spcPct val="100000"/>
              </a:lnSpc>
              <a:spcBef>
                <a:spcPts val="0"/>
              </a:spcBef>
              <a:spcAft>
                <a:spcPts val="0"/>
              </a:spcAft>
              <a:buNone/>
            </a:pPr>
            <a:endParaRPr lang="en-US" sz="1600" b="1" dirty="0">
              <a:solidFill>
                <a:schemeClr val="tx1">
                  <a:lumMod val="75000"/>
                  <a:lumOff val="25000"/>
                </a:schemeClr>
              </a:solidFill>
              <a:latin typeface="Source Sans"/>
              <a:ea typeface="Roboto" panose="02000000000000000000" pitchFamily="2" charset="0"/>
              <a:sym typeface="Arial"/>
            </a:endParaRPr>
          </a:p>
          <a:p>
            <a:pPr marL="0" marR="0" lvl="0" indent="0" algn="l" rtl="0">
              <a:lnSpc>
                <a:spcPct val="100000"/>
              </a:lnSpc>
              <a:spcBef>
                <a:spcPts val="0"/>
              </a:spcBef>
              <a:spcAft>
                <a:spcPts val="0"/>
              </a:spcAft>
              <a:buNone/>
            </a:pPr>
            <a:endParaRPr lang="en-IN" sz="1600" b="1" dirty="0">
              <a:solidFill>
                <a:schemeClr val="tx1">
                  <a:lumMod val="75000"/>
                  <a:lumOff val="25000"/>
                </a:schemeClr>
              </a:solidFill>
              <a:latin typeface="Source Sans"/>
              <a:ea typeface="Roboto" panose="02000000000000000000" pitchFamily="2" charset="0"/>
            </a:endParaRPr>
          </a:p>
          <a:p>
            <a:pPr marL="0" marR="0" lvl="0" indent="0" algn="l" rtl="0">
              <a:lnSpc>
                <a:spcPct val="100000"/>
              </a:lnSpc>
              <a:spcBef>
                <a:spcPts val="0"/>
              </a:spcBef>
              <a:spcAft>
                <a:spcPts val="0"/>
              </a:spcAft>
              <a:buNone/>
            </a:pPr>
            <a:r>
              <a:rPr lang="en-US" sz="1600" b="0" i="0" dirty="0">
                <a:solidFill>
                  <a:srgbClr val="111111"/>
                </a:solidFill>
                <a:effectLst/>
                <a:latin typeface="Source Sans"/>
              </a:rPr>
              <a:t>Start your analysis with summary statistics, heuristics, and rules of thumb to get a feel for the data and the solution space.</a:t>
            </a:r>
          </a:p>
          <a:p>
            <a:pPr marL="0" marR="0" lvl="0" indent="0" algn="l" rtl="0">
              <a:lnSpc>
                <a:spcPct val="100000"/>
              </a:lnSpc>
              <a:spcBef>
                <a:spcPts val="0"/>
              </a:spcBef>
              <a:spcAft>
                <a:spcPts val="0"/>
              </a:spcAft>
              <a:buNone/>
            </a:pPr>
            <a:br>
              <a:rPr lang="en-US" sz="1600" dirty="0">
                <a:latin typeface="Source Sans"/>
              </a:rPr>
            </a:br>
            <a:r>
              <a:rPr lang="en-US" sz="1600" dirty="0">
                <a:latin typeface="Source Sans"/>
              </a:rPr>
              <a:t>In the Analysis Phase of Problem Solving , they mention - </a:t>
            </a:r>
          </a:p>
          <a:p>
            <a:pPr marL="0" marR="0" lvl="0" indent="0" algn="l" rtl="0">
              <a:lnSpc>
                <a:spcPct val="100000"/>
              </a:lnSpc>
              <a:spcBef>
                <a:spcPts val="0"/>
              </a:spcBef>
              <a:spcAft>
                <a:spcPts val="0"/>
              </a:spcAft>
              <a:buNone/>
            </a:pPr>
            <a:r>
              <a:rPr lang="en-US" sz="1600" dirty="0">
                <a:latin typeface="Source Sans"/>
              </a:rPr>
              <a:t>“</a:t>
            </a:r>
            <a:r>
              <a:rPr lang="en-US" sz="1600" b="0" i="0" dirty="0">
                <a:solidFill>
                  <a:srgbClr val="111111"/>
                </a:solidFill>
                <a:effectLst/>
                <a:latin typeface="Source Sans"/>
              </a:rPr>
              <a:t>But Don't be afraid to employ big analytic guns when required”</a:t>
            </a:r>
          </a:p>
          <a:p>
            <a:pPr marL="0" marR="0" lvl="0" indent="0" algn="l" rtl="0">
              <a:lnSpc>
                <a:spcPct val="100000"/>
              </a:lnSpc>
              <a:spcBef>
                <a:spcPts val="0"/>
              </a:spcBef>
              <a:spcAft>
                <a:spcPts val="0"/>
              </a:spcAft>
              <a:buNone/>
            </a:pPr>
            <a:endParaRPr lang="en-US" sz="1600" dirty="0">
              <a:solidFill>
                <a:srgbClr val="111111"/>
              </a:solidFill>
              <a:latin typeface="Source Sans"/>
              <a:ea typeface="Roboto" panose="02000000000000000000" pitchFamily="2" charset="0"/>
            </a:endParaRPr>
          </a:p>
          <a:p>
            <a:pPr marL="0" marR="0" lvl="0" indent="0" algn="l" rtl="0">
              <a:lnSpc>
                <a:spcPct val="100000"/>
              </a:lnSpc>
              <a:spcBef>
                <a:spcPts val="0"/>
              </a:spcBef>
              <a:spcAft>
                <a:spcPts val="0"/>
              </a:spcAft>
              <a:buNone/>
            </a:pPr>
            <a:r>
              <a:rPr lang="en-US" sz="1600" b="1" dirty="0">
                <a:solidFill>
                  <a:srgbClr val="111111"/>
                </a:solidFill>
                <a:latin typeface="Source Sans"/>
                <a:ea typeface="Roboto" panose="02000000000000000000" pitchFamily="2" charset="0"/>
              </a:rPr>
              <a:t>What are those Big Analytics Guns – </a:t>
            </a:r>
          </a:p>
          <a:p>
            <a:pPr marL="0" marR="0" lvl="0" indent="0" algn="l" rtl="0">
              <a:lnSpc>
                <a:spcPct val="100000"/>
              </a:lnSpc>
              <a:spcBef>
                <a:spcPts val="0"/>
              </a:spcBef>
              <a:spcAft>
                <a:spcPts val="0"/>
              </a:spcAft>
              <a:buNone/>
            </a:pPr>
            <a:endParaRPr lang="en-US" sz="1600" b="1" dirty="0">
              <a:solidFill>
                <a:srgbClr val="111111"/>
              </a:solidFill>
              <a:latin typeface="Source Sans"/>
              <a:ea typeface="Roboto" panose="02000000000000000000" pitchFamily="2" charset="0"/>
            </a:endParaRPr>
          </a:p>
          <a:p>
            <a:pPr marL="0" marR="0" lvl="0" indent="0" algn="l" rtl="0">
              <a:lnSpc>
                <a:spcPct val="100000"/>
              </a:lnSpc>
              <a:spcBef>
                <a:spcPts val="0"/>
              </a:spcBef>
              <a:spcAft>
                <a:spcPts val="0"/>
              </a:spcAft>
              <a:buNone/>
            </a:pPr>
            <a:r>
              <a:rPr lang="en-US" sz="1600" b="1" dirty="0">
                <a:solidFill>
                  <a:srgbClr val="111111"/>
                </a:solidFill>
                <a:latin typeface="Source Sans"/>
                <a:ea typeface="Roboto" panose="02000000000000000000" pitchFamily="2" charset="0"/>
              </a:rPr>
              <a:t>Machine Learning Models including Supervised and Unsupervised Learning</a:t>
            </a:r>
          </a:p>
          <a:p>
            <a:pPr marL="0" marR="0" lvl="0" indent="0" algn="l" rtl="0">
              <a:lnSpc>
                <a:spcPct val="100000"/>
              </a:lnSpc>
              <a:spcBef>
                <a:spcPts val="0"/>
              </a:spcBef>
              <a:spcAft>
                <a:spcPts val="0"/>
              </a:spcAft>
              <a:buNone/>
            </a:pPr>
            <a:endParaRPr sz="1600" b="1" dirty="0">
              <a:solidFill>
                <a:schemeClr val="tx1">
                  <a:lumMod val="75000"/>
                  <a:lumOff val="25000"/>
                </a:schemeClr>
              </a:solidFill>
              <a:latin typeface="Source Sans"/>
              <a:ea typeface="Roboto" panose="02000000000000000000" pitchFamily="2" charset="0"/>
            </a:endParaRPr>
          </a:p>
        </p:txBody>
      </p:sp>
      <p:cxnSp>
        <p:nvCxnSpPr>
          <p:cNvPr id="35" name="Straight Connector 34">
            <a:extLst>
              <a:ext uri="{FF2B5EF4-FFF2-40B4-BE49-F238E27FC236}">
                <a16:creationId xmlns:a16="http://schemas.microsoft.com/office/drawing/2014/main" id="{7D75DB6A-4A40-4211-8994-1445F5ACDBD4}"/>
              </a:ext>
            </a:extLst>
          </p:cNvPr>
          <p:cNvCxnSpPr/>
          <p:nvPr/>
        </p:nvCxnSpPr>
        <p:spPr>
          <a:xfrm>
            <a:off x="959427" y="1925809"/>
            <a:ext cx="939800" cy="0"/>
          </a:xfrm>
          <a:prstGeom prst="line">
            <a:avLst/>
          </a:prstGeom>
          <a:ln w="47625">
            <a:solidFill>
              <a:srgbClr val="FF993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077314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2FE60C5-3726-4F7A-B1EE-3E41F1236ED8}"/>
              </a:ext>
            </a:extLst>
          </p:cNvPr>
          <p:cNvSpPr txBox="1"/>
          <p:nvPr/>
        </p:nvSpPr>
        <p:spPr>
          <a:xfrm>
            <a:off x="841188" y="880702"/>
            <a:ext cx="9417509" cy="584775"/>
          </a:xfrm>
          <a:prstGeom prst="rect">
            <a:avLst/>
          </a:prstGeom>
          <a:noFill/>
        </p:spPr>
        <p:txBody>
          <a:bodyPr wrap="square" rtlCol="0">
            <a:spAutoFit/>
          </a:bodyPr>
          <a:lstStyle/>
          <a:p>
            <a:r>
              <a:rPr lang="en-GB" sz="3200" b="1" i="1" dirty="0">
                <a:solidFill>
                  <a:srgbClr val="003399"/>
                </a:solidFill>
                <a:latin typeface="Trebuchet MS" panose="020B0603020202020204" pitchFamily="34" charset="0"/>
              </a:rPr>
              <a:t>Empirical Rule – Solution </a:t>
            </a:r>
          </a:p>
        </p:txBody>
      </p:sp>
      <p:sp>
        <p:nvSpPr>
          <p:cNvPr id="21" name="Google Shape;82;p4"/>
          <p:cNvSpPr txBox="1"/>
          <p:nvPr/>
        </p:nvSpPr>
        <p:spPr>
          <a:xfrm>
            <a:off x="933302" y="1853693"/>
            <a:ext cx="9212184" cy="4801274"/>
          </a:xfrm>
          <a:prstGeom prst="rect">
            <a:avLst/>
          </a:prstGeom>
          <a:noFill/>
          <a:ln>
            <a:noFill/>
          </a:ln>
        </p:spPr>
        <p:txBody>
          <a:bodyPr spcFirstLastPara="1" wrap="square" lIns="91425" tIns="45700" rIns="91425" bIns="45700" anchor="t" anchorCtr="0">
            <a:spAutoFit/>
          </a:bodyPr>
          <a:lstStyle/>
          <a:p>
            <a:pPr algn="l"/>
            <a:r>
              <a:rPr lang="en-US" sz="1800" b="0" i="0" u="none" strike="noStrike" baseline="0" dirty="0">
                <a:latin typeface="CIDFont+F7"/>
              </a:rPr>
              <a:t>Ans. The Empirical Rule tells us that we can expect 68% of the per capita taxes to fall</a:t>
            </a:r>
          </a:p>
          <a:p>
            <a:pPr algn="l"/>
            <a:r>
              <a:rPr lang="en-US" sz="1800" b="0" i="0" u="none" strike="noStrike" baseline="0" dirty="0">
                <a:latin typeface="CIDFont+F7"/>
              </a:rPr>
              <a:t>between:</a:t>
            </a:r>
          </a:p>
          <a:p>
            <a:pPr algn="l"/>
            <a:r>
              <a:rPr lang="en-US" dirty="0">
                <a:latin typeface="CIDFont+F7"/>
              </a:rPr>
              <a:t>x-s</a:t>
            </a:r>
            <a:r>
              <a:rPr lang="en-US" sz="1800" b="0" i="0" u="none" strike="noStrike" baseline="0" dirty="0">
                <a:latin typeface="CIDFont+F7"/>
              </a:rPr>
              <a:t>=$1252.44−$393.75=$858.69</a:t>
            </a:r>
          </a:p>
          <a:p>
            <a:pPr algn="l"/>
            <a:r>
              <a:rPr lang="en-US" sz="1800" b="0" i="0" u="none" strike="noStrike" baseline="0" dirty="0" err="1">
                <a:latin typeface="CIDFont+F7"/>
              </a:rPr>
              <a:t>x+s</a:t>
            </a:r>
            <a:r>
              <a:rPr lang="en-US" sz="1800" b="0" i="0" u="none" strike="noStrike" baseline="0" dirty="0">
                <a:latin typeface="CIDFont+F7"/>
              </a:rPr>
              <a:t>=$1252.44+$393.75=$1646.19</a:t>
            </a:r>
          </a:p>
          <a:p>
            <a:pPr algn="l"/>
            <a:endParaRPr lang="en-US" sz="1800" b="0" i="0" u="none" strike="noStrike" baseline="0" dirty="0">
              <a:latin typeface="CIDFont+F7"/>
            </a:endParaRPr>
          </a:p>
          <a:p>
            <a:pPr algn="l"/>
            <a:r>
              <a:rPr lang="en-US" sz="1800" b="0" i="0" u="none" strike="noStrike" baseline="0" dirty="0">
                <a:latin typeface="CIDFont+F7"/>
              </a:rPr>
              <a:t>The Empirical Rule also tells us that we can expect 95% of the per capita taxes to fall</a:t>
            </a:r>
          </a:p>
          <a:p>
            <a:pPr algn="l"/>
            <a:r>
              <a:rPr lang="en-US" sz="1800" b="0" i="0" u="none" strike="noStrike" baseline="0" dirty="0">
                <a:latin typeface="CIDFont+F7"/>
              </a:rPr>
              <a:t>between:</a:t>
            </a:r>
          </a:p>
          <a:p>
            <a:pPr algn="l"/>
            <a:r>
              <a:rPr lang="en-US" dirty="0">
                <a:latin typeface="CIDFont+F7"/>
              </a:rPr>
              <a:t>x-</a:t>
            </a:r>
            <a:r>
              <a:rPr lang="en-US" sz="1800" b="0" i="0" u="none" strike="noStrike" baseline="0" dirty="0">
                <a:latin typeface="CIDFont+F7"/>
              </a:rPr>
              <a:t>2s=$1252.44−2($393.75)=$464.94</a:t>
            </a:r>
          </a:p>
          <a:p>
            <a:pPr algn="l"/>
            <a:r>
              <a:rPr lang="en-US" sz="1800" b="0" i="0" u="none" strike="noStrike" baseline="0" dirty="0">
                <a:latin typeface="CIDFont+F7"/>
              </a:rPr>
              <a:t>x+2s=$1252.44+2($393.75)=$2039.94</a:t>
            </a:r>
          </a:p>
          <a:p>
            <a:pPr algn="l"/>
            <a:endParaRPr lang="en-US" sz="1800" b="0" i="0" u="none" strike="noStrike" baseline="0" dirty="0">
              <a:latin typeface="CIDFont+F7"/>
            </a:endParaRPr>
          </a:p>
          <a:p>
            <a:pPr algn="l"/>
            <a:r>
              <a:rPr lang="en-US" sz="1800" b="0" i="0" u="none" strike="noStrike" baseline="0" dirty="0">
                <a:latin typeface="CIDFont+F7"/>
              </a:rPr>
              <a:t>The Empirical Rule also tells us that we can expect 99.7% (virtually all!) of the per capita</a:t>
            </a:r>
          </a:p>
          <a:p>
            <a:pPr algn="l"/>
            <a:r>
              <a:rPr lang="en-US" sz="1800" b="0" i="0" u="none" strike="noStrike" baseline="0" dirty="0">
                <a:latin typeface="CIDFont+F7"/>
              </a:rPr>
              <a:t>taxes to fall between:</a:t>
            </a:r>
          </a:p>
          <a:p>
            <a:pPr algn="l"/>
            <a:r>
              <a:rPr lang="en-US" dirty="0">
                <a:latin typeface="CIDFont+F7"/>
              </a:rPr>
              <a:t>x</a:t>
            </a:r>
            <a:r>
              <a:rPr lang="en-US" sz="1800" b="0" i="0" u="none" strike="noStrike" baseline="0" dirty="0">
                <a:latin typeface="CIDFont+F7"/>
              </a:rPr>
              <a:t>-3s=$1252.44−3($393.75)=$71.19</a:t>
            </a:r>
          </a:p>
          <a:p>
            <a:pPr algn="l"/>
            <a:r>
              <a:rPr lang="en-US" dirty="0">
                <a:latin typeface="CIDFont+F7"/>
              </a:rPr>
              <a:t>x</a:t>
            </a:r>
            <a:r>
              <a:rPr lang="en-US" sz="1800" b="0" i="0" u="none" strike="noStrike" baseline="0" dirty="0">
                <a:latin typeface="CIDFont+F7"/>
              </a:rPr>
              <a:t>+3s=$1252.44+3($393.75)=$2433.69</a:t>
            </a:r>
          </a:p>
          <a:p>
            <a:pPr algn="l"/>
            <a:endParaRPr lang="en-US" dirty="0">
              <a:latin typeface="CIDFont+F7"/>
            </a:endParaRPr>
          </a:p>
          <a:p>
            <a:pPr algn="l"/>
            <a:r>
              <a:rPr lang="en-US" sz="1800" b="0" i="0" u="none" strike="noStrike" baseline="0" dirty="0">
                <a:latin typeface="CIDFont+F7"/>
              </a:rPr>
              <a:t>The number $2806 falls </a:t>
            </a:r>
            <a:r>
              <a:rPr lang="en-US" dirty="0">
                <a:latin typeface="CIDFont+F7"/>
              </a:rPr>
              <a:t>outside the range of 99.7 % population hence it is unlikely he paid those taxes</a:t>
            </a:r>
            <a:endParaRPr lang="en-US" sz="1800" b="0" i="0" u="none" strike="noStrike" baseline="0" dirty="0">
              <a:latin typeface="CIDFont+F7"/>
            </a:endParaRPr>
          </a:p>
        </p:txBody>
      </p:sp>
      <p:cxnSp>
        <p:nvCxnSpPr>
          <p:cNvPr id="35" name="Straight Connector 34">
            <a:extLst>
              <a:ext uri="{FF2B5EF4-FFF2-40B4-BE49-F238E27FC236}">
                <a16:creationId xmlns:a16="http://schemas.microsoft.com/office/drawing/2014/main" id="{7D75DB6A-4A40-4211-8994-1445F5ACDBD4}"/>
              </a:ext>
            </a:extLst>
          </p:cNvPr>
          <p:cNvCxnSpPr/>
          <p:nvPr/>
        </p:nvCxnSpPr>
        <p:spPr>
          <a:xfrm>
            <a:off x="933302" y="1465477"/>
            <a:ext cx="939800" cy="0"/>
          </a:xfrm>
          <a:prstGeom prst="line">
            <a:avLst/>
          </a:prstGeom>
          <a:ln w="47625">
            <a:solidFill>
              <a:srgbClr val="FF993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2122110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2FE60C5-3726-4F7A-B1EE-3E41F1236ED8}"/>
              </a:ext>
            </a:extLst>
          </p:cNvPr>
          <p:cNvSpPr txBox="1"/>
          <p:nvPr/>
        </p:nvSpPr>
        <p:spPr>
          <a:xfrm>
            <a:off x="841188" y="880702"/>
            <a:ext cx="9417509" cy="584775"/>
          </a:xfrm>
          <a:prstGeom prst="rect">
            <a:avLst/>
          </a:prstGeom>
          <a:noFill/>
        </p:spPr>
        <p:txBody>
          <a:bodyPr wrap="square" rtlCol="0">
            <a:spAutoFit/>
          </a:bodyPr>
          <a:lstStyle/>
          <a:p>
            <a:r>
              <a:rPr lang="en-GB" sz="3200" b="1" i="1" dirty="0">
                <a:solidFill>
                  <a:srgbClr val="003399"/>
                </a:solidFill>
                <a:latin typeface="Trebuchet MS" panose="020B0603020202020204" pitchFamily="34" charset="0"/>
              </a:rPr>
              <a:t>Normal Distribution – Questions and Solutions</a:t>
            </a:r>
          </a:p>
        </p:txBody>
      </p:sp>
      <p:sp>
        <p:nvSpPr>
          <p:cNvPr id="21" name="Google Shape;82;p4"/>
          <p:cNvSpPr txBox="1"/>
          <p:nvPr/>
        </p:nvSpPr>
        <p:spPr>
          <a:xfrm>
            <a:off x="933302" y="1897238"/>
            <a:ext cx="8912412" cy="378561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600" b="0" i="0" u="none" strike="noStrike" cap="none" dirty="0">
                <a:solidFill>
                  <a:schemeClr val="tx1">
                    <a:lumMod val="75000"/>
                    <a:lumOff val="25000"/>
                  </a:schemeClr>
                </a:solidFill>
                <a:latin typeface="Trebuchet MS" panose="020B0603020202020204" pitchFamily="34" charset="0"/>
                <a:ea typeface="Roboto" panose="02000000000000000000" pitchFamily="2" charset="0"/>
                <a:sym typeface="Arial"/>
              </a:rPr>
              <a:t>Problem 1:</a:t>
            </a:r>
          </a:p>
          <a:p>
            <a:pPr marL="0" marR="0" lvl="0" indent="0" algn="l" rtl="0">
              <a:lnSpc>
                <a:spcPct val="100000"/>
              </a:lnSpc>
              <a:spcBef>
                <a:spcPts val="0"/>
              </a:spcBef>
              <a:spcAft>
                <a:spcPts val="0"/>
              </a:spcAft>
              <a:buNone/>
            </a:pPr>
            <a:endParaRPr lang="en-US" sz="1600" b="0" i="0" u="none" strike="noStrike" cap="none" dirty="0">
              <a:solidFill>
                <a:schemeClr val="tx1">
                  <a:lumMod val="75000"/>
                  <a:lumOff val="25000"/>
                </a:schemeClr>
              </a:solidFill>
              <a:latin typeface="Trebuchet MS" panose="020B0603020202020204" pitchFamily="34" charset="0"/>
              <a:ea typeface="Roboto" panose="02000000000000000000" pitchFamily="2" charset="0"/>
              <a:sym typeface="Arial"/>
            </a:endParaRPr>
          </a:p>
          <a:p>
            <a:pPr marL="0" marR="0" lvl="0" indent="0" algn="l" rtl="0">
              <a:lnSpc>
                <a:spcPct val="100000"/>
              </a:lnSpc>
              <a:spcBef>
                <a:spcPts val="0"/>
              </a:spcBef>
              <a:spcAft>
                <a:spcPts val="0"/>
              </a:spcAft>
              <a:buNone/>
            </a:pPr>
            <a:r>
              <a:rPr lang="en-US" sz="1600" b="0" i="0" u="none" strike="noStrike" cap="none" dirty="0">
                <a:solidFill>
                  <a:schemeClr val="tx1">
                    <a:lumMod val="75000"/>
                    <a:lumOff val="25000"/>
                  </a:schemeClr>
                </a:solidFill>
                <a:latin typeface="Trebuchet MS" panose="020B0603020202020204" pitchFamily="34" charset="0"/>
                <a:ea typeface="Roboto" panose="02000000000000000000" pitchFamily="2" charset="0"/>
                <a:sym typeface="Arial"/>
              </a:rPr>
              <a:t> An average light bulb manufactured by the Acme Corporation lasts 300 days with a standard deviation of 50 days. Assuming that bulb life is normally distributed, what is the probability that an Acme light bulb will last at most 365 days?</a:t>
            </a:r>
          </a:p>
          <a:p>
            <a:pPr marL="0" marR="0" lvl="0" indent="0" algn="l" rtl="0">
              <a:lnSpc>
                <a:spcPct val="100000"/>
              </a:lnSpc>
              <a:spcBef>
                <a:spcPts val="0"/>
              </a:spcBef>
              <a:spcAft>
                <a:spcPts val="0"/>
              </a:spcAft>
              <a:buNone/>
            </a:pPr>
            <a:endParaRPr lang="en-US" sz="1600" b="0" i="0" u="none" strike="noStrike" cap="none" dirty="0">
              <a:solidFill>
                <a:schemeClr val="tx1">
                  <a:lumMod val="75000"/>
                  <a:lumOff val="25000"/>
                </a:schemeClr>
              </a:solidFill>
              <a:latin typeface="Trebuchet MS" panose="020B0603020202020204" pitchFamily="34" charset="0"/>
              <a:ea typeface="Roboto" panose="02000000000000000000" pitchFamily="2" charset="0"/>
              <a:sym typeface="Arial"/>
            </a:endParaRPr>
          </a:p>
          <a:p>
            <a:pPr marL="0" marR="0" lvl="0" indent="0" algn="l" rtl="0">
              <a:lnSpc>
                <a:spcPct val="100000"/>
              </a:lnSpc>
              <a:spcBef>
                <a:spcPts val="0"/>
              </a:spcBef>
              <a:spcAft>
                <a:spcPts val="0"/>
              </a:spcAft>
              <a:buNone/>
            </a:pPr>
            <a:r>
              <a:rPr lang="en-US" sz="1600" b="0" i="0" u="none" strike="noStrike" cap="none" dirty="0">
                <a:solidFill>
                  <a:schemeClr val="tx1">
                    <a:lumMod val="75000"/>
                    <a:lumOff val="25000"/>
                  </a:schemeClr>
                </a:solidFill>
                <a:latin typeface="Trebuchet MS" panose="020B0603020202020204" pitchFamily="34" charset="0"/>
                <a:ea typeface="Roboto" panose="02000000000000000000" pitchFamily="2" charset="0"/>
                <a:sym typeface="Arial"/>
              </a:rPr>
              <a:t>Solution: Given a mean score of 300 days and a standard deviation of 50 days, we want to find the cumulative probability that bulb life is less than or equal to 365 days. </a:t>
            </a:r>
          </a:p>
          <a:p>
            <a:pPr marL="0" marR="0" lvl="0" indent="0" algn="l" rtl="0">
              <a:lnSpc>
                <a:spcPct val="100000"/>
              </a:lnSpc>
              <a:spcBef>
                <a:spcPts val="0"/>
              </a:spcBef>
              <a:spcAft>
                <a:spcPts val="0"/>
              </a:spcAft>
              <a:buNone/>
            </a:pPr>
            <a:endParaRPr lang="en-US" sz="1600" b="0" i="0" u="none" strike="noStrike" cap="none" dirty="0">
              <a:solidFill>
                <a:schemeClr val="tx1">
                  <a:lumMod val="75000"/>
                  <a:lumOff val="25000"/>
                </a:schemeClr>
              </a:solidFill>
              <a:latin typeface="Trebuchet MS" panose="020B0603020202020204" pitchFamily="34" charset="0"/>
              <a:ea typeface="Roboto" panose="02000000000000000000" pitchFamily="2" charset="0"/>
              <a:sym typeface="Arial"/>
            </a:endParaRPr>
          </a:p>
          <a:p>
            <a:pPr marL="0" marR="0" lvl="0" indent="0" algn="l" rtl="0">
              <a:lnSpc>
                <a:spcPct val="100000"/>
              </a:lnSpc>
              <a:spcBef>
                <a:spcPts val="0"/>
              </a:spcBef>
              <a:spcAft>
                <a:spcPts val="0"/>
              </a:spcAft>
              <a:buNone/>
            </a:pPr>
            <a:endParaRPr lang="en-US" sz="1600" b="0" i="0" u="none" strike="noStrike" cap="none" dirty="0">
              <a:solidFill>
                <a:schemeClr val="tx1">
                  <a:lumMod val="75000"/>
                  <a:lumOff val="25000"/>
                </a:schemeClr>
              </a:solidFill>
              <a:latin typeface="Trebuchet MS" panose="020B0603020202020204" pitchFamily="34" charset="0"/>
              <a:ea typeface="Roboto" panose="02000000000000000000" pitchFamily="2" charset="0"/>
              <a:sym typeface="Arial"/>
            </a:endParaRPr>
          </a:p>
          <a:p>
            <a:pPr marL="0" marR="0" lvl="0" indent="0" algn="l" rtl="0">
              <a:lnSpc>
                <a:spcPct val="100000"/>
              </a:lnSpc>
              <a:spcBef>
                <a:spcPts val="0"/>
              </a:spcBef>
              <a:spcAft>
                <a:spcPts val="0"/>
              </a:spcAft>
              <a:buNone/>
            </a:pPr>
            <a:r>
              <a:rPr lang="en-US" sz="1600" b="0" i="0" u="none" strike="noStrike" cap="none" dirty="0">
                <a:solidFill>
                  <a:schemeClr val="tx1">
                    <a:lumMod val="75000"/>
                    <a:lumOff val="25000"/>
                  </a:schemeClr>
                </a:solidFill>
                <a:latin typeface="Trebuchet MS" panose="020B0603020202020204" pitchFamily="34" charset="0"/>
                <a:ea typeface="Roboto" panose="02000000000000000000" pitchFamily="2" charset="0"/>
                <a:sym typeface="Arial"/>
              </a:rPr>
              <a:t>Thus, we know the following:</a:t>
            </a:r>
          </a:p>
          <a:p>
            <a:pPr marL="0" marR="0" lvl="0" indent="0" algn="l" rtl="0">
              <a:lnSpc>
                <a:spcPct val="100000"/>
              </a:lnSpc>
              <a:spcBef>
                <a:spcPts val="0"/>
              </a:spcBef>
              <a:spcAft>
                <a:spcPts val="0"/>
              </a:spcAft>
              <a:buNone/>
            </a:pPr>
            <a:r>
              <a:rPr lang="en-US" sz="1600" b="0" i="0" u="none" strike="noStrike" cap="none" dirty="0">
                <a:solidFill>
                  <a:schemeClr val="tx1">
                    <a:lumMod val="75000"/>
                    <a:lumOff val="25000"/>
                  </a:schemeClr>
                </a:solidFill>
                <a:latin typeface="Trebuchet MS" panose="020B0603020202020204" pitchFamily="34" charset="0"/>
                <a:ea typeface="Roboto" panose="02000000000000000000" pitchFamily="2" charset="0"/>
                <a:sym typeface="Arial"/>
              </a:rPr>
              <a:t>The value of the normal random variable is 365 days.</a:t>
            </a:r>
          </a:p>
          <a:p>
            <a:pPr marL="0" marR="0" lvl="0" indent="0" algn="l" rtl="0">
              <a:lnSpc>
                <a:spcPct val="100000"/>
              </a:lnSpc>
              <a:spcBef>
                <a:spcPts val="0"/>
              </a:spcBef>
              <a:spcAft>
                <a:spcPts val="0"/>
              </a:spcAft>
              <a:buNone/>
            </a:pPr>
            <a:r>
              <a:rPr lang="en-US" sz="1600" b="0" i="0" u="none" strike="noStrike" cap="none" dirty="0">
                <a:solidFill>
                  <a:schemeClr val="tx1">
                    <a:lumMod val="75000"/>
                    <a:lumOff val="25000"/>
                  </a:schemeClr>
                </a:solidFill>
                <a:latin typeface="Trebuchet MS" panose="020B0603020202020204" pitchFamily="34" charset="0"/>
                <a:ea typeface="Roboto" panose="02000000000000000000" pitchFamily="2" charset="0"/>
                <a:sym typeface="Arial"/>
              </a:rPr>
              <a:t>The mean is equal to 300 days.</a:t>
            </a:r>
          </a:p>
          <a:p>
            <a:pPr marL="0" marR="0" lvl="0" indent="0" algn="l" rtl="0">
              <a:lnSpc>
                <a:spcPct val="100000"/>
              </a:lnSpc>
              <a:spcBef>
                <a:spcPts val="0"/>
              </a:spcBef>
              <a:spcAft>
                <a:spcPts val="0"/>
              </a:spcAft>
              <a:buNone/>
            </a:pPr>
            <a:r>
              <a:rPr lang="en-US" sz="1600" b="0" i="0" u="none" strike="noStrike" cap="none" dirty="0">
                <a:solidFill>
                  <a:schemeClr val="tx1">
                    <a:lumMod val="75000"/>
                    <a:lumOff val="25000"/>
                  </a:schemeClr>
                </a:solidFill>
                <a:latin typeface="Trebuchet MS" panose="020B0603020202020204" pitchFamily="34" charset="0"/>
                <a:ea typeface="Roboto" panose="02000000000000000000" pitchFamily="2" charset="0"/>
                <a:sym typeface="Arial"/>
              </a:rPr>
              <a:t>The standard deviation is equal to 50 days.</a:t>
            </a:r>
          </a:p>
          <a:p>
            <a:pPr marL="0" marR="0" lvl="0" indent="0" algn="l" rtl="0">
              <a:lnSpc>
                <a:spcPct val="100000"/>
              </a:lnSpc>
              <a:spcBef>
                <a:spcPts val="0"/>
              </a:spcBef>
              <a:spcAft>
                <a:spcPts val="0"/>
              </a:spcAft>
              <a:buNone/>
            </a:pPr>
            <a:endParaRPr lang="en-US" sz="1600" b="0" i="0" u="none" strike="noStrike" cap="none" dirty="0">
              <a:solidFill>
                <a:schemeClr val="tx1">
                  <a:lumMod val="75000"/>
                  <a:lumOff val="25000"/>
                </a:schemeClr>
              </a:solidFill>
              <a:latin typeface="Trebuchet MS" panose="020B0603020202020204" pitchFamily="34" charset="0"/>
              <a:ea typeface="Roboto" panose="02000000000000000000" pitchFamily="2" charset="0"/>
              <a:sym typeface="Arial"/>
            </a:endParaRPr>
          </a:p>
        </p:txBody>
      </p:sp>
      <p:cxnSp>
        <p:nvCxnSpPr>
          <p:cNvPr id="35" name="Straight Connector 34">
            <a:extLst>
              <a:ext uri="{FF2B5EF4-FFF2-40B4-BE49-F238E27FC236}">
                <a16:creationId xmlns:a16="http://schemas.microsoft.com/office/drawing/2014/main" id="{7D75DB6A-4A40-4211-8994-1445F5ACDBD4}"/>
              </a:ext>
            </a:extLst>
          </p:cNvPr>
          <p:cNvCxnSpPr/>
          <p:nvPr/>
        </p:nvCxnSpPr>
        <p:spPr>
          <a:xfrm>
            <a:off x="933302" y="1465477"/>
            <a:ext cx="939800" cy="0"/>
          </a:xfrm>
          <a:prstGeom prst="line">
            <a:avLst/>
          </a:prstGeom>
          <a:ln w="47625">
            <a:solidFill>
              <a:srgbClr val="FF993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5681244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2FE60C5-3726-4F7A-B1EE-3E41F1236ED8}"/>
              </a:ext>
            </a:extLst>
          </p:cNvPr>
          <p:cNvSpPr txBox="1"/>
          <p:nvPr/>
        </p:nvSpPr>
        <p:spPr>
          <a:xfrm>
            <a:off x="841188" y="880702"/>
            <a:ext cx="9417509" cy="584775"/>
          </a:xfrm>
          <a:prstGeom prst="rect">
            <a:avLst/>
          </a:prstGeom>
          <a:noFill/>
        </p:spPr>
        <p:txBody>
          <a:bodyPr wrap="square" rtlCol="0">
            <a:spAutoFit/>
          </a:bodyPr>
          <a:lstStyle/>
          <a:p>
            <a:r>
              <a:rPr lang="en-GB" sz="3200" b="1" i="1" dirty="0">
                <a:solidFill>
                  <a:srgbClr val="003399"/>
                </a:solidFill>
                <a:latin typeface="Trebuchet MS" panose="020B0603020202020204" pitchFamily="34" charset="0"/>
              </a:rPr>
              <a:t>Normal Distribution – Questions and Solutions</a:t>
            </a:r>
          </a:p>
        </p:txBody>
      </p:sp>
      <p:sp>
        <p:nvSpPr>
          <p:cNvPr id="21" name="Google Shape;82;p4"/>
          <p:cNvSpPr txBox="1"/>
          <p:nvPr/>
        </p:nvSpPr>
        <p:spPr>
          <a:xfrm>
            <a:off x="933302" y="1644690"/>
            <a:ext cx="10771018" cy="461660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dirty="0">
                <a:solidFill>
                  <a:schemeClr val="tx1">
                    <a:lumMod val="75000"/>
                    <a:lumOff val="25000"/>
                  </a:schemeClr>
                </a:solidFill>
                <a:latin typeface="Trebuchet MS" panose="020B0603020202020204" pitchFamily="34" charset="0"/>
                <a:ea typeface="Roboto" panose="02000000000000000000" pitchFamily="2" charset="0"/>
                <a:sym typeface="Arial"/>
              </a:rPr>
              <a:t>Solution </a:t>
            </a:r>
            <a:r>
              <a:rPr lang="en-US" sz="1400" b="0" i="0" u="none" strike="noStrike" cap="none" dirty="0" err="1">
                <a:solidFill>
                  <a:schemeClr val="tx1">
                    <a:lumMod val="75000"/>
                    <a:lumOff val="25000"/>
                  </a:schemeClr>
                </a:solidFill>
                <a:latin typeface="Trebuchet MS" panose="020B0603020202020204" pitchFamily="34" charset="0"/>
                <a:ea typeface="Roboto" panose="02000000000000000000" pitchFamily="2" charset="0"/>
                <a:sym typeface="Arial"/>
              </a:rPr>
              <a:t>Contd</a:t>
            </a:r>
            <a:r>
              <a:rPr lang="en-US" sz="1400" b="0" i="0" u="none" strike="noStrike" cap="none" dirty="0">
                <a:solidFill>
                  <a:schemeClr val="tx1">
                    <a:lumMod val="75000"/>
                    <a:lumOff val="25000"/>
                  </a:schemeClr>
                </a:solidFill>
                <a:latin typeface="Trebuchet MS" panose="020B0603020202020204" pitchFamily="34" charset="0"/>
                <a:ea typeface="Roboto" panose="02000000000000000000" pitchFamily="2" charset="0"/>
                <a:sym typeface="Arial"/>
              </a:rPr>
              <a:t>:</a:t>
            </a:r>
          </a:p>
          <a:p>
            <a:pPr marL="0" marR="0" lvl="0" indent="0" algn="l" rtl="0">
              <a:lnSpc>
                <a:spcPct val="100000"/>
              </a:lnSpc>
              <a:spcBef>
                <a:spcPts val="0"/>
              </a:spcBef>
              <a:spcAft>
                <a:spcPts val="0"/>
              </a:spcAft>
              <a:buNone/>
            </a:pPr>
            <a:endParaRPr lang="en-US" sz="1400" b="0" i="0" u="none" strike="noStrike" cap="none" dirty="0">
              <a:solidFill>
                <a:schemeClr val="tx1">
                  <a:lumMod val="75000"/>
                  <a:lumOff val="25000"/>
                </a:schemeClr>
              </a:solidFill>
              <a:latin typeface="Trebuchet MS" panose="020B0603020202020204" pitchFamily="34" charset="0"/>
              <a:ea typeface="Roboto" panose="02000000000000000000" pitchFamily="2" charset="0"/>
              <a:sym typeface="Arial"/>
            </a:endParaRPr>
          </a:p>
          <a:p>
            <a:pPr marL="0" marR="0" lvl="0" indent="0" algn="l" rtl="0">
              <a:lnSpc>
                <a:spcPct val="100000"/>
              </a:lnSpc>
              <a:spcBef>
                <a:spcPts val="0"/>
              </a:spcBef>
              <a:spcAft>
                <a:spcPts val="0"/>
              </a:spcAft>
              <a:buNone/>
            </a:pPr>
            <a:r>
              <a:rPr lang="en-US" sz="1400" b="0" i="0" u="none" strike="noStrike" cap="none" dirty="0">
                <a:solidFill>
                  <a:schemeClr val="tx1">
                    <a:lumMod val="75000"/>
                    <a:lumOff val="25000"/>
                  </a:schemeClr>
                </a:solidFill>
                <a:latin typeface="Trebuchet MS" panose="020B0603020202020204" pitchFamily="34" charset="0"/>
                <a:ea typeface="Roboto" panose="02000000000000000000" pitchFamily="2" charset="0"/>
                <a:sym typeface="Arial"/>
              </a:rPr>
              <a:t>Essentially what we want to find it P( X &lt;= 365) ?</a:t>
            </a:r>
          </a:p>
          <a:p>
            <a:pPr marL="0" marR="0" lvl="0" indent="0" algn="l" rtl="0">
              <a:lnSpc>
                <a:spcPct val="100000"/>
              </a:lnSpc>
              <a:spcBef>
                <a:spcPts val="0"/>
              </a:spcBef>
              <a:spcAft>
                <a:spcPts val="0"/>
              </a:spcAft>
              <a:buNone/>
            </a:pPr>
            <a:endParaRPr lang="en-US" sz="1400" b="0" i="0" u="none" strike="noStrike" cap="none" dirty="0">
              <a:solidFill>
                <a:schemeClr val="tx1">
                  <a:lumMod val="75000"/>
                  <a:lumOff val="25000"/>
                </a:schemeClr>
              </a:solidFill>
              <a:latin typeface="Trebuchet MS" panose="020B0603020202020204" pitchFamily="34" charset="0"/>
              <a:ea typeface="Roboto" panose="02000000000000000000" pitchFamily="2" charset="0"/>
              <a:sym typeface="Arial"/>
            </a:endParaRPr>
          </a:p>
          <a:p>
            <a:pPr marL="0" marR="0" lvl="0" indent="0" algn="l" rtl="0">
              <a:lnSpc>
                <a:spcPct val="100000"/>
              </a:lnSpc>
              <a:spcBef>
                <a:spcPts val="0"/>
              </a:spcBef>
              <a:spcAft>
                <a:spcPts val="0"/>
              </a:spcAft>
              <a:buNone/>
            </a:pPr>
            <a:endParaRPr lang="en-US" sz="1400" b="0" i="0" u="none" strike="noStrike" cap="none" dirty="0">
              <a:solidFill>
                <a:schemeClr val="tx1">
                  <a:lumMod val="75000"/>
                  <a:lumOff val="25000"/>
                </a:schemeClr>
              </a:solidFill>
              <a:latin typeface="Trebuchet MS" panose="020B0603020202020204" pitchFamily="34" charset="0"/>
              <a:ea typeface="Roboto" panose="02000000000000000000" pitchFamily="2" charset="0"/>
              <a:sym typeface="Arial"/>
            </a:endParaRPr>
          </a:p>
          <a:p>
            <a:pPr marL="0" marR="0" lvl="0" indent="0" algn="l" rtl="0">
              <a:lnSpc>
                <a:spcPct val="100000"/>
              </a:lnSpc>
              <a:spcBef>
                <a:spcPts val="0"/>
              </a:spcBef>
              <a:spcAft>
                <a:spcPts val="0"/>
              </a:spcAft>
              <a:buNone/>
            </a:pPr>
            <a:r>
              <a:rPr lang="en-US" sz="1400" b="0" i="0" u="none" strike="noStrike" cap="none" dirty="0">
                <a:solidFill>
                  <a:schemeClr val="tx1">
                    <a:lumMod val="75000"/>
                    <a:lumOff val="25000"/>
                  </a:schemeClr>
                </a:solidFill>
                <a:latin typeface="Trebuchet MS" panose="020B0603020202020204" pitchFamily="34" charset="0"/>
                <a:ea typeface="Roboto" panose="02000000000000000000" pitchFamily="2" charset="0"/>
                <a:sym typeface="Arial"/>
              </a:rPr>
              <a:t>Solution: Given a mean score of 300 days and a standard deviation of 50 days, we want to find the cumulative probability that bulb life is less than or equal to 365 days. </a:t>
            </a:r>
          </a:p>
          <a:p>
            <a:pPr marL="0" marR="0" lvl="0" indent="0" algn="l" rtl="0">
              <a:lnSpc>
                <a:spcPct val="100000"/>
              </a:lnSpc>
              <a:spcBef>
                <a:spcPts val="0"/>
              </a:spcBef>
              <a:spcAft>
                <a:spcPts val="0"/>
              </a:spcAft>
              <a:buNone/>
            </a:pPr>
            <a:endParaRPr lang="en-US" sz="1400" b="0" i="0" u="none" strike="noStrike" cap="none" dirty="0">
              <a:solidFill>
                <a:schemeClr val="tx1">
                  <a:lumMod val="75000"/>
                  <a:lumOff val="25000"/>
                </a:schemeClr>
              </a:solidFill>
              <a:latin typeface="Trebuchet MS" panose="020B0603020202020204" pitchFamily="34" charset="0"/>
              <a:ea typeface="Roboto" panose="02000000000000000000" pitchFamily="2" charset="0"/>
              <a:sym typeface="Arial"/>
            </a:endParaRPr>
          </a:p>
          <a:p>
            <a:pPr marL="0" marR="0" lvl="0" indent="0" algn="l" rtl="0">
              <a:lnSpc>
                <a:spcPct val="100000"/>
              </a:lnSpc>
              <a:spcBef>
                <a:spcPts val="0"/>
              </a:spcBef>
              <a:spcAft>
                <a:spcPts val="0"/>
              </a:spcAft>
              <a:buNone/>
            </a:pPr>
            <a:endParaRPr lang="en-US" sz="1400" b="0" i="0" u="none" strike="noStrike" cap="none" dirty="0">
              <a:solidFill>
                <a:schemeClr val="tx1">
                  <a:lumMod val="75000"/>
                  <a:lumOff val="25000"/>
                </a:schemeClr>
              </a:solidFill>
              <a:latin typeface="Trebuchet MS" panose="020B0603020202020204" pitchFamily="34" charset="0"/>
              <a:ea typeface="Roboto" panose="02000000000000000000" pitchFamily="2" charset="0"/>
              <a:sym typeface="Arial"/>
            </a:endParaRPr>
          </a:p>
          <a:p>
            <a:pPr marL="0" marR="0" lvl="0" indent="0" algn="l" rtl="0">
              <a:lnSpc>
                <a:spcPct val="100000"/>
              </a:lnSpc>
              <a:spcBef>
                <a:spcPts val="0"/>
              </a:spcBef>
              <a:spcAft>
                <a:spcPts val="0"/>
              </a:spcAft>
              <a:buNone/>
            </a:pPr>
            <a:r>
              <a:rPr lang="en-US" sz="1400" b="0" i="0" u="none" strike="noStrike" cap="none" dirty="0">
                <a:solidFill>
                  <a:schemeClr val="tx1">
                    <a:lumMod val="75000"/>
                    <a:lumOff val="25000"/>
                  </a:schemeClr>
                </a:solidFill>
                <a:latin typeface="Trebuchet MS" panose="020B0603020202020204" pitchFamily="34" charset="0"/>
                <a:ea typeface="Roboto" panose="02000000000000000000" pitchFamily="2" charset="0"/>
                <a:sym typeface="Arial"/>
              </a:rPr>
              <a:t>Thus, we know the following:</a:t>
            </a:r>
          </a:p>
          <a:p>
            <a:pPr marL="0" marR="0" lvl="0" indent="0" algn="l" rtl="0">
              <a:lnSpc>
                <a:spcPct val="100000"/>
              </a:lnSpc>
              <a:spcBef>
                <a:spcPts val="0"/>
              </a:spcBef>
              <a:spcAft>
                <a:spcPts val="0"/>
              </a:spcAft>
              <a:buNone/>
            </a:pPr>
            <a:r>
              <a:rPr lang="en-US" sz="1400" b="0" i="0" u="none" strike="noStrike" cap="none" dirty="0">
                <a:solidFill>
                  <a:schemeClr val="tx1">
                    <a:lumMod val="75000"/>
                    <a:lumOff val="25000"/>
                  </a:schemeClr>
                </a:solidFill>
                <a:latin typeface="Trebuchet MS" panose="020B0603020202020204" pitchFamily="34" charset="0"/>
                <a:ea typeface="Roboto" panose="02000000000000000000" pitchFamily="2" charset="0"/>
                <a:sym typeface="Arial"/>
              </a:rPr>
              <a:t>The value of the normal random variable is 365 days.</a:t>
            </a:r>
          </a:p>
          <a:p>
            <a:pPr marL="0" marR="0" lvl="0" indent="0" algn="l" rtl="0">
              <a:lnSpc>
                <a:spcPct val="100000"/>
              </a:lnSpc>
              <a:spcBef>
                <a:spcPts val="0"/>
              </a:spcBef>
              <a:spcAft>
                <a:spcPts val="0"/>
              </a:spcAft>
              <a:buNone/>
            </a:pPr>
            <a:r>
              <a:rPr lang="en-US" sz="1400" b="0" i="0" u="none" strike="noStrike" cap="none" dirty="0">
                <a:solidFill>
                  <a:schemeClr val="tx1">
                    <a:lumMod val="75000"/>
                    <a:lumOff val="25000"/>
                  </a:schemeClr>
                </a:solidFill>
                <a:latin typeface="Trebuchet MS" panose="020B0603020202020204" pitchFamily="34" charset="0"/>
                <a:ea typeface="Roboto" panose="02000000000000000000" pitchFamily="2" charset="0"/>
                <a:sym typeface="Arial"/>
              </a:rPr>
              <a:t>The mean is equal to 300 days.</a:t>
            </a:r>
          </a:p>
          <a:p>
            <a:pPr marL="0" marR="0" lvl="0" indent="0" algn="l" rtl="0">
              <a:lnSpc>
                <a:spcPct val="100000"/>
              </a:lnSpc>
              <a:spcBef>
                <a:spcPts val="0"/>
              </a:spcBef>
              <a:spcAft>
                <a:spcPts val="0"/>
              </a:spcAft>
              <a:buNone/>
            </a:pPr>
            <a:r>
              <a:rPr lang="en-US" sz="1400" b="0" i="0" u="none" strike="noStrike" cap="none" dirty="0">
                <a:solidFill>
                  <a:schemeClr val="tx1">
                    <a:lumMod val="75000"/>
                    <a:lumOff val="25000"/>
                  </a:schemeClr>
                </a:solidFill>
                <a:latin typeface="Trebuchet MS" panose="020B0603020202020204" pitchFamily="34" charset="0"/>
                <a:ea typeface="Roboto" panose="02000000000000000000" pitchFamily="2" charset="0"/>
                <a:sym typeface="Arial"/>
              </a:rPr>
              <a:t>The standard deviation is equal to 50 days.</a:t>
            </a:r>
          </a:p>
          <a:p>
            <a:pPr marL="0" marR="0" lvl="0" indent="0" algn="l" rtl="0">
              <a:lnSpc>
                <a:spcPct val="100000"/>
              </a:lnSpc>
              <a:spcBef>
                <a:spcPts val="0"/>
              </a:spcBef>
              <a:spcAft>
                <a:spcPts val="0"/>
              </a:spcAft>
              <a:buNone/>
            </a:pPr>
            <a:endParaRPr lang="en-US" sz="1400" b="0" i="0" u="none" strike="noStrike" cap="none" dirty="0">
              <a:solidFill>
                <a:schemeClr val="tx1">
                  <a:lumMod val="75000"/>
                  <a:lumOff val="25000"/>
                </a:schemeClr>
              </a:solidFill>
              <a:latin typeface="Trebuchet MS" panose="020B0603020202020204" pitchFamily="34" charset="0"/>
              <a:ea typeface="Roboto" panose="02000000000000000000" pitchFamily="2" charset="0"/>
              <a:sym typeface="Arial"/>
            </a:endParaRPr>
          </a:p>
          <a:p>
            <a:pPr marL="0" marR="0" lvl="0" indent="0" algn="l" rtl="0">
              <a:lnSpc>
                <a:spcPct val="100000"/>
              </a:lnSpc>
              <a:spcBef>
                <a:spcPts val="0"/>
              </a:spcBef>
              <a:spcAft>
                <a:spcPts val="0"/>
              </a:spcAft>
              <a:buNone/>
            </a:pPr>
            <a:endParaRPr lang="en-US" sz="1400" b="0" i="0" u="none" strike="noStrike" cap="none" dirty="0">
              <a:solidFill>
                <a:schemeClr val="tx1">
                  <a:lumMod val="75000"/>
                  <a:lumOff val="25000"/>
                </a:schemeClr>
              </a:solidFill>
              <a:latin typeface="Trebuchet MS" panose="020B0603020202020204" pitchFamily="34" charset="0"/>
              <a:ea typeface="Roboto" panose="02000000000000000000" pitchFamily="2" charset="0"/>
              <a:sym typeface="Arial"/>
            </a:endParaRPr>
          </a:p>
          <a:p>
            <a:pPr marL="0" marR="0" lvl="0" indent="0" algn="l" rtl="0">
              <a:lnSpc>
                <a:spcPct val="100000"/>
              </a:lnSpc>
              <a:spcBef>
                <a:spcPts val="0"/>
              </a:spcBef>
              <a:spcAft>
                <a:spcPts val="0"/>
              </a:spcAft>
              <a:buNone/>
            </a:pPr>
            <a:endParaRPr lang="en-US" sz="1400" dirty="0">
              <a:solidFill>
                <a:schemeClr val="tx1">
                  <a:lumMod val="75000"/>
                  <a:lumOff val="25000"/>
                </a:schemeClr>
              </a:solidFill>
              <a:latin typeface="Trebuchet MS" panose="020B0603020202020204" pitchFamily="34" charset="0"/>
              <a:ea typeface="Roboto" panose="02000000000000000000" pitchFamily="2" charset="0"/>
              <a:sym typeface="Arial"/>
            </a:endParaRPr>
          </a:p>
          <a:p>
            <a:pPr marL="0" marR="0" lvl="0" indent="0" algn="l" rtl="0">
              <a:lnSpc>
                <a:spcPct val="100000"/>
              </a:lnSpc>
              <a:spcBef>
                <a:spcPts val="0"/>
              </a:spcBef>
              <a:spcAft>
                <a:spcPts val="0"/>
              </a:spcAft>
              <a:buNone/>
            </a:pPr>
            <a:r>
              <a:rPr lang="en-US" sz="1400" b="0" i="0" u="none" strike="noStrike" cap="none" dirty="0">
                <a:solidFill>
                  <a:schemeClr val="tx1">
                    <a:lumMod val="75000"/>
                    <a:lumOff val="25000"/>
                  </a:schemeClr>
                </a:solidFill>
                <a:latin typeface="Trebuchet MS" panose="020B0603020202020204" pitchFamily="34" charset="0"/>
                <a:ea typeface="Roboto" panose="02000000000000000000" pitchFamily="2" charset="0"/>
                <a:sym typeface="Arial"/>
              </a:rPr>
              <a:t>Essentially we have to solve the integral  </a:t>
            </a:r>
          </a:p>
          <a:p>
            <a:pPr marL="0" marR="0" lvl="0" indent="0" algn="l" rtl="0">
              <a:lnSpc>
                <a:spcPct val="100000"/>
              </a:lnSpc>
              <a:spcBef>
                <a:spcPts val="0"/>
              </a:spcBef>
              <a:spcAft>
                <a:spcPts val="0"/>
              </a:spcAft>
              <a:buNone/>
            </a:pPr>
            <a:endParaRPr lang="en-US" sz="1400" b="0" i="0" u="none" strike="noStrike" cap="none" dirty="0">
              <a:solidFill>
                <a:schemeClr val="tx1">
                  <a:lumMod val="75000"/>
                  <a:lumOff val="25000"/>
                </a:schemeClr>
              </a:solidFill>
              <a:latin typeface="Trebuchet MS" panose="020B0603020202020204" pitchFamily="34" charset="0"/>
              <a:ea typeface="Roboto" panose="02000000000000000000" pitchFamily="2" charset="0"/>
              <a:sym typeface="Arial"/>
            </a:endParaRPr>
          </a:p>
          <a:p>
            <a:pPr marL="0" marR="0" lvl="0" indent="0" algn="l" rtl="0">
              <a:lnSpc>
                <a:spcPct val="100000"/>
              </a:lnSpc>
              <a:spcBef>
                <a:spcPts val="0"/>
              </a:spcBef>
              <a:spcAft>
                <a:spcPts val="0"/>
              </a:spcAft>
              <a:buNone/>
            </a:pPr>
            <a:r>
              <a:rPr lang="en-US" sz="1400" b="0" i="0" u="none" strike="noStrike" cap="none" dirty="0">
                <a:solidFill>
                  <a:schemeClr val="tx1">
                    <a:lumMod val="75000"/>
                    <a:lumOff val="25000"/>
                  </a:schemeClr>
                </a:solidFill>
                <a:latin typeface="Trebuchet MS" panose="020B0603020202020204" pitchFamily="34" charset="0"/>
                <a:ea typeface="Roboto" panose="02000000000000000000" pitchFamily="2" charset="0"/>
                <a:sym typeface="Arial"/>
                <a:hlinkClick r:id="rId2"/>
              </a:rPr>
              <a:t>https://www.integral-calculator.com/</a:t>
            </a:r>
            <a:r>
              <a:rPr lang="en-US" sz="1400" b="0" i="0" u="none" strike="noStrike" cap="none" dirty="0">
                <a:solidFill>
                  <a:schemeClr val="tx1">
                    <a:lumMod val="75000"/>
                    <a:lumOff val="25000"/>
                  </a:schemeClr>
                </a:solidFill>
                <a:latin typeface="Trebuchet MS" panose="020B0603020202020204" pitchFamily="34" charset="0"/>
                <a:ea typeface="Roboto" panose="02000000000000000000" pitchFamily="2" charset="0"/>
                <a:sym typeface="Arial"/>
              </a:rPr>
              <a:t>  </a:t>
            </a:r>
          </a:p>
          <a:p>
            <a:pPr marL="0" marR="0" lvl="0" indent="0" algn="l" rtl="0">
              <a:lnSpc>
                <a:spcPct val="100000"/>
              </a:lnSpc>
              <a:spcBef>
                <a:spcPts val="0"/>
              </a:spcBef>
              <a:spcAft>
                <a:spcPts val="0"/>
              </a:spcAft>
              <a:buNone/>
            </a:pPr>
            <a:r>
              <a:rPr lang="en-US" sz="1400" b="0" i="0" u="none" strike="noStrike" cap="none" dirty="0">
                <a:solidFill>
                  <a:schemeClr val="tx1">
                    <a:lumMod val="75000"/>
                    <a:lumOff val="25000"/>
                  </a:schemeClr>
                </a:solidFill>
                <a:latin typeface="Trebuchet MS" panose="020B0603020202020204" pitchFamily="34" charset="0"/>
                <a:ea typeface="Roboto" panose="02000000000000000000" pitchFamily="2" charset="0"/>
                <a:sym typeface="Arial"/>
                <a:hlinkClick r:id="rId3"/>
              </a:rPr>
              <a:t>https://www.wolframalpha.com/calculators/integral-calculator/</a:t>
            </a:r>
            <a:r>
              <a:rPr lang="en-US" sz="1400" b="0" i="0" u="none" strike="noStrike" cap="none" dirty="0">
                <a:solidFill>
                  <a:schemeClr val="tx1">
                    <a:lumMod val="75000"/>
                    <a:lumOff val="25000"/>
                  </a:schemeClr>
                </a:solidFill>
                <a:latin typeface="Trebuchet MS" panose="020B0603020202020204" pitchFamily="34" charset="0"/>
                <a:ea typeface="Roboto" panose="02000000000000000000" pitchFamily="2" charset="0"/>
                <a:sym typeface="Arial"/>
              </a:rPr>
              <a:t> </a:t>
            </a:r>
          </a:p>
          <a:p>
            <a:pPr marL="0" marR="0" lvl="0" indent="0" algn="l" rtl="0">
              <a:lnSpc>
                <a:spcPct val="100000"/>
              </a:lnSpc>
              <a:spcBef>
                <a:spcPts val="0"/>
              </a:spcBef>
              <a:spcAft>
                <a:spcPts val="0"/>
              </a:spcAft>
              <a:buNone/>
            </a:pPr>
            <a:endParaRPr lang="en-US" sz="1400" b="0" i="0" u="none" strike="noStrike" cap="none" dirty="0">
              <a:solidFill>
                <a:schemeClr val="tx1">
                  <a:lumMod val="75000"/>
                  <a:lumOff val="25000"/>
                </a:schemeClr>
              </a:solidFill>
              <a:latin typeface="Trebuchet MS" panose="020B0603020202020204" pitchFamily="34" charset="0"/>
              <a:ea typeface="Roboto" panose="02000000000000000000" pitchFamily="2" charset="0"/>
              <a:sym typeface="Arial"/>
            </a:endParaRPr>
          </a:p>
        </p:txBody>
      </p:sp>
      <p:cxnSp>
        <p:nvCxnSpPr>
          <p:cNvPr id="35" name="Straight Connector 34">
            <a:extLst>
              <a:ext uri="{FF2B5EF4-FFF2-40B4-BE49-F238E27FC236}">
                <a16:creationId xmlns:a16="http://schemas.microsoft.com/office/drawing/2014/main" id="{7D75DB6A-4A40-4211-8994-1445F5ACDBD4}"/>
              </a:ext>
            </a:extLst>
          </p:cNvPr>
          <p:cNvCxnSpPr/>
          <p:nvPr/>
        </p:nvCxnSpPr>
        <p:spPr>
          <a:xfrm>
            <a:off x="933302" y="1465477"/>
            <a:ext cx="939800" cy="0"/>
          </a:xfrm>
          <a:prstGeom prst="line">
            <a:avLst/>
          </a:prstGeom>
          <a:ln w="47625">
            <a:solidFill>
              <a:srgbClr val="FF9933"/>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98CCBF41-097C-3A9A-7852-C01D6FFB7495}"/>
              </a:ext>
            </a:extLst>
          </p:cNvPr>
          <p:cNvPicPr>
            <a:picLocks noChangeAspect="1"/>
          </p:cNvPicPr>
          <p:nvPr/>
        </p:nvPicPr>
        <p:blipFill rotWithShape="1">
          <a:blip r:embed="rId4">
            <a:extLst>
              <a:ext uri="{28A0092B-C50C-407E-A947-70E740481C1C}">
                <a14:useLocalDpi xmlns:a14="http://schemas.microsoft.com/office/drawing/2010/main" val="0"/>
              </a:ext>
            </a:extLst>
          </a:blip>
          <a:srcRect l="4180"/>
          <a:stretch/>
        </p:blipFill>
        <p:spPr>
          <a:xfrm>
            <a:off x="4616296" y="4893535"/>
            <a:ext cx="2523977" cy="639549"/>
          </a:xfrm>
          <a:prstGeom prst="rect">
            <a:avLst/>
          </a:prstGeom>
        </p:spPr>
      </p:pic>
    </p:spTree>
    <p:extLst>
      <p:ext uri="{BB962C8B-B14F-4D97-AF65-F5344CB8AC3E}">
        <p14:creationId xmlns:p14="http://schemas.microsoft.com/office/powerpoint/2010/main" val="101209968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2FE60C5-3726-4F7A-B1EE-3E41F1236ED8}"/>
              </a:ext>
            </a:extLst>
          </p:cNvPr>
          <p:cNvSpPr txBox="1"/>
          <p:nvPr/>
        </p:nvSpPr>
        <p:spPr>
          <a:xfrm>
            <a:off x="841188" y="880702"/>
            <a:ext cx="9417509" cy="584775"/>
          </a:xfrm>
          <a:prstGeom prst="rect">
            <a:avLst/>
          </a:prstGeom>
          <a:noFill/>
        </p:spPr>
        <p:txBody>
          <a:bodyPr wrap="square" rtlCol="0">
            <a:spAutoFit/>
          </a:bodyPr>
          <a:lstStyle/>
          <a:p>
            <a:r>
              <a:rPr lang="en-GB" sz="3200" b="1" i="1" dirty="0">
                <a:solidFill>
                  <a:srgbClr val="003399"/>
                </a:solidFill>
                <a:latin typeface="Trebuchet MS" panose="020B0603020202020204" pitchFamily="34" charset="0"/>
              </a:rPr>
              <a:t>Normal Distribution – Questions and Solutions</a:t>
            </a:r>
          </a:p>
        </p:txBody>
      </p:sp>
      <p:sp>
        <p:nvSpPr>
          <p:cNvPr id="21" name="Google Shape;82;p4"/>
          <p:cNvSpPr txBox="1"/>
          <p:nvPr/>
        </p:nvSpPr>
        <p:spPr>
          <a:xfrm>
            <a:off x="933302" y="1644690"/>
            <a:ext cx="10771018" cy="483205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dirty="0">
                <a:solidFill>
                  <a:schemeClr val="tx1">
                    <a:lumMod val="75000"/>
                    <a:lumOff val="25000"/>
                  </a:schemeClr>
                </a:solidFill>
                <a:latin typeface="Trebuchet MS" panose="020B0603020202020204" pitchFamily="34" charset="0"/>
                <a:ea typeface="Roboto" panose="02000000000000000000" pitchFamily="2" charset="0"/>
                <a:sym typeface="Arial"/>
              </a:rPr>
              <a:t>Solution </a:t>
            </a:r>
            <a:r>
              <a:rPr lang="en-US" sz="1400" b="0" i="0" u="none" strike="noStrike" cap="none" dirty="0" err="1">
                <a:solidFill>
                  <a:schemeClr val="tx1">
                    <a:lumMod val="75000"/>
                    <a:lumOff val="25000"/>
                  </a:schemeClr>
                </a:solidFill>
                <a:latin typeface="Trebuchet MS" panose="020B0603020202020204" pitchFamily="34" charset="0"/>
                <a:ea typeface="Roboto" panose="02000000000000000000" pitchFamily="2" charset="0"/>
                <a:sym typeface="Arial"/>
              </a:rPr>
              <a:t>Contd</a:t>
            </a:r>
            <a:r>
              <a:rPr lang="en-US" sz="1400" b="0" i="0" u="none" strike="noStrike" cap="none" dirty="0">
                <a:solidFill>
                  <a:schemeClr val="tx1">
                    <a:lumMod val="75000"/>
                    <a:lumOff val="25000"/>
                  </a:schemeClr>
                </a:solidFill>
                <a:latin typeface="Trebuchet MS" panose="020B0603020202020204" pitchFamily="34" charset="0"/>
                <a:ea typeface="Roboto" panose="02000000000000000000" pitchFamily="2" charset="0"/>
                <a:sym typeface="Arial"/>
              </a:rPr>
              <a:t>:</a:t>
            </a:r>
          </a:p>
          <a:p>
            <a:pPr marL="0" marR="0" lvl="0" indent="0" algn="l" rtl="0">
              <a:lnSpc>
                <a:spcPct val="100000"/>
              </a:lnSpc>
              <a:spcBef>
                <a:spcPts val="0"/>
              </a:spcBef>
              <a:spcAft>
                <a:spcPts val="0"/>
              </a:spcAft>
              <a:buNone/>
            </a:pPr>
            <a:r>
              <a:rPr lang="en-US" sz="1400" b="0" i="0" u="none" strike="noStrike" cap="none" dirty="0">
                <a:solidFill>
                  <a:schemeClr val="tx1">
                    <a:lumMod val="75000"/>
                    <a:lumOff val="25000"/>
                  </a:schemeClr>
                </a:solidFill>
                <a:latin typeface="Trebuchet MS" panose="020B0603020202020204" pitchFamily="34" charset="0"/>
                <a:ea typeface="Roboto" panose="02000000000000000000" pitchFamily="2" charset="0"/>
                <a:sym typeface="Arial"/>
              </a:rPr>
              <a:t>Values that need to be punched in the calculator – </a:t>
            </a:r>
          </a:p>
          <a:p>
            <a:pPr marL="0" marR="0" lvl="0" indent="0" algn="l" rtl="0">
              <a:lnSpc>
                <a:spcPct val="100000"/>
              </a:lnSpc>
              <a:spcBef>
                <a:spcPts val="0"/>
              </a:spcBef>
              <a:spcAft>
                <a:spcPts val="0"/>
              </a:spcAft>
              <a:buNone/>
            </a:pPr>
            <a:endParaRPr lang="en-US" sz="1400" b="0" i="0" u="none" strike="noStrike" cap="none" dirty="0">
              <a:solidFill>
                <a:schemeClr val="tx1">
                  <a:lumMod val="75000"/>
                  <a:lumOff val="25000"/>
                </a:schemeClr>
              </a:solidFill>
              <a:latin typeface="Trebuchet MS" panose="020B0603020202020204" pitchFamily="34" charset="0"/>
              <a:ea typeface="Roboto" panose="02000000000000000000" pitchFamily="2" charset="0"/>
              <a:sym typeface="Arial"/>
            </a:endParaRPr>
          </a:p>
          <a:p>
            <a:pPr marL="0" marR="0" lvl="0" indent="0" algn="l" rtl="0">
              <a:lnSpc>
                <a:spcPct val="100000"/>
              </a:lnSpc>
              <a:spcBef>
                <a:spcPts val="0"/>
              </a:spcBef>
              <a:spcAft>
                <a:spcPts val="0"/>
              </a:spcAft>
              <a:buNone/>
            </a:pPr>
            <a:endParaRPr lang="en-US" sz="1400" dirty="0">
              <a:solidFill>
                <a:schemeClr val="tx1">
                  <a:lumMod val="75000"/>
                  <a:lumOff val="25000"/>
                </a:schemeClr>
              </a:solidFill>
              <a:latin typeface="Trebuchet MS" panose="020B0603020202020204" pitchFamily="34" charset="0"/>
              <a:ea typeface="Roboto" panose="02000000000000000000" pitchFamily="2" charset="0"/>
              <a:sym typeface="Arial"/>
            </a:endParaRPr>
          </a:p>
          <a:p>
            <a:pPr marL="0" marR="0" lvl="0" indent="0" algn="l" rtl="0">
              <a:lnSpc>
                <a:spcPct val="100000"/>
              </a:lnSpc>
              <a:spcBef>
                <a:spcPts val="0"/>
              </a:spcBef>
              <a:spcAft>
                <a:spcPts val="0"/>
              </a:spcAft>
              <a:buNone/>
            </a:pPr>
            <a:endParaRPr lang="en-US" sz="1400" b="0" i="0" u="none" strike="noStrike" cap="none" dirty="0">
              <a:solidFill>
                <a:schemeClr val="tx1">
                  <a:lumMod val="75000"/>
                  <a:lumOff val="25000"/>
                </a:schemeClr>
              </a:solidFill>
              <a:latin typeface="Trebuchet MS" panose="020B0603020202020204" pitchFamily="34" charset="0"/>
              <a:ea typeface="Roboto" panose="02000000000000000000" pitchFamily="2" charset="0"/>
              <a:sym typeface="Arial"/>
            </a:endParaRPr>
          </a:p>
          <a:p>
            <a:pPr marL="0" marR="0" lvl="0" indent="0" algn="l" rtl="0">
              <a:lnSpc>
                <a:spcPct val="100000"/>
              </a:lnSpc>
              <a:spcBef>
                <a:spcPts val="0"/>
              </a:spcBef>
              <a:spcAft>
                <a:spcPts val="0"/>
              </a:spcAft>
              <a:buNone/>
            </a:pPr>
            <a:endParaRPr lang="en-US" sz="1400" dirty="0">
              <a:solidFill>
                <a:schemeClr val="tx1">
                  <a:lumMod val="75000"/>
                  <a:lumOff val="25000"/>
                </a:schemeClr>
              </a:solidFill>
              <a:latin typeface="Trebuchet MS" panose="020B0603020202020204" pitchFamily="34" charset="0"/>
              <a:ea typeface="Roboto" panose="02000000000000000000" pitchFamily="2" charset="0"/>
              <a:sym typeface="Arial"/>
            </a:endParaRPr>
          </a:p>
          <a:p>
            <a:pPr marL="0" marR="0" lvl="0" indent="0" algn="l" rtl="0">
              <a:lnSpc>
                <a:spcPct val="100000"/>
              </a:lnSpc>
              <a:spcBef>
                <a:spcPts val="0"/>
              </a:spcBef>
              <a:spcAft>
                <a:spcPts val="0"/>
              </a:spcAft>
              <a:buNone/>
            </a:pPr>
            <a:endParaRPr lang="en-US" sz="1400" dirty="0">
              <a:solidFill>
                <a:schemeClr val="tx1">
                  <a:lumMod val="75000"/>
                  <a:lumOff val="25000"/>
                </a:schemeClr>
              </a:solidFill>
              <a:latin typeface="Trebuchet MS" panose="020B0603020202020204" pitchFamily="34" charset="0"/>
              <a:ea typeface="Roboto" panose="02000000000000000000" pitchFamily="2" charset="0"/>
              <a:sym typeface="Arial"/>
            </a:endParaRPr>
          </a:p>
          <a:p>
            <a:pPr marL="0" marR="0" lvl="0" indent="0" algn="l" rtl="0">
              <a:lnSpc>
                <a:spcPct val="100000"/>
              </a:lnSpc>
              <a:spcBef>
                <a:spcPts val="0"/>
              </a:spcBef>
              <a:spcAft>
                <a:spcPts val="0"/>
              </a:spcAft>
              <a:buNone/>
            </a:pPr>
            <a:endParaRPr lang="en-US" sz="1400" dirty="0">
              <a:solidFill>
                <a:schemeClr val="tx1">
                  <a:lumMod val="75000"/>
                  <a:lumOff val="25000"/>
                </a:schemeClr>
              </a:solidFill>
              <a:latin typeface="Trebuchet MS" panose="020B0603020202020204" pitchFamily="34" charset="0"/>
              <a:ea typeface="Roboto" panose="02000000000000000000" pitchFamily="2" charset="0"/>
              <a:sym typeface="Arial"/>
            </a:endParaRPr>
          </a:p>
          <a:p>
            <a:pPr marL="0" marR="0" lvl="0" indent="0" algn="l" rtl="0">
              <a:lnSpc>
                <a:spcPct val="100000"/>
              </a:lnSpc>
              <a:spcBef>
                <a:spcPts val="0"/>
              </a:spcBef>
              <a:spcAft>
                <a:spcPts val="0"/>
              </a:spcAft>
              <a:buNone/>
            </a:pPr>
            <a:endParaRPr lang="en-US" sz="1400" b="0" i="0" u="none" strike="noStrike" cap="none" dirty="0">
              <a:solidFill>
                <a:schemeClr val="tx1">
                  <a:lumMod val="75000"/>
                  <a:lumOff val="25000"/>
                </a:schemeClr>
              </a:solidFill>
              <a:latin typeface="Trebuchet MS" panose="020B0603020202020204" pitchFamily="34" charset="0"/>
              <a:ea typeface="Roboto" panose="02000000000000000000" pitchFamily="2" charset="0"/>
              <a:sym typeface="Arial"/>
            </a:endParaRPr>
          </a:p>
          <a:p>
            <a:pPr marL="0" marR="0" lvl="0" indent="0" algn="l" rtl="0">
              <a:lnSpc>
                <a:spcPct val="100000"/>
              </a:lnSpc>
              <a:spcBef>
                <a:spcPts val="0"/>
              </a:spcBef>
              <a:spcAft>
                <a:spcPts val="0"/>
              </a:spcAft>
              <a:buNone/>
            </a:pPr>
            <a:endParaRPr lang="en-US" sz="1400" dirty="0">
              <a:solidFill>
                <a:schemeClr val="tx1">
                  <a:lumMod val="75000"/>
                  <a:lumOff val="25000"/>
                </a:schemeClr>
              </a:solidFill>
              <a:latin typeface="Trebuchet MS" panose="020B0603020202020204" pitchFamily="34" charset="0"/>
              <a:ea typeface="Roboto" panose="02000000000000000000" pitchFamily="2" charset="0"/>
              <a:sym typeface="Arial"/>
            </a:endParaRPr>
          </a:p>
          <a:p>
            <a:pPr marL="0" marR="0" lvl="0" indent="0" algn="l" rtl="0">
              <a:lnSpc>
                <a:spcPct val="100000"/>
              </a:lnSpc>
              <a:spcBef>
                <a:spcPts val="0"/>
              </a:spcBef>
              <a:spcAft>
                <a:spcPts val="0"/>
              </a:spcAft>
              <a:buNone/>
            </a:pPr>
            <a:endParaRPr lang="en-US" sz="1400" b="0" i="0" u="none" strike="noStrike" cap="none" dirty="0">
              <a:solidFill>
                <a:schemeClr val="tx1">
                  <a:lumMod val="75000"/>
                  <a:lumOff val="25000"/>
                </a:schemeClr>
              </a:solidFill>
              <a:latin typeface="Trebuchet MS" panose="020B0603020202020204" pitchFamily="34" charset="0"/>
              <a:ea typeface="Roboto" panose="02000000000000000000" pitchFamily="2" charset="0"/>
              <a:sym typeface="Arial"/>
            </a:endParaRPr>
          </a:p>
          <a:p>
            <a:pPr marL="0" marR="0" lvl="0" indent="0" algn="l" rtl="0">
              <a:lnSpc>
                <a:spcPct val="100000"/>
              </a:lnSpc>
              <a:spcBef>
                <a:spcPts val="0"/>
              </a:spcBef>
              <a:spcAft>
                <a:spcPts val="0"/>
              </a:spcAft>
              <a:buNone/>
            </a:pPr>
            <a:endParaRPr lang="en-US" sz="1400" dirty="0">
              <a:solidFill>
                <a:schemeClr val="tx1">
                  <a:lumMod val="75000"/>
                  <a:lumOff val="25000"/>
                </a:schemeClr>
              </a:solidFill>
              <a:latin typeface="Trebuchet MS" panose="020B0603020202020204" pitchFamily="34" charset="0"/>
              <a:ea typeface="Roboto" panose="02000000000000000000" pitchFamily="2" charset="0"/>
              <a:sym typeface="Arial"/>
            </a:endParaRPr>
          </a:p>
          <a:p>
            <a:pPr marL="0" marR="0" lvl="0" indent="0" algn="l" rtl="0">
              <a:lnSpc>
                <a:spcPct val="100000"/>
              </a:lnSpc>
              <a:spcBef>
                <a:spcPts val="0"/>
              </a:spcBef>
              <a:spcAft>
                <a:spcPts val="0"/>
              </a:spcAft>
              <a:buNone/>
            </a:pPr>
            <a:endParaRPr lang="en-US" sz="1400" b="0" i="0" u="none" strike="noStrike" cap="none" dirty="0">
              <a:solidFill>
                <a:schemeClr val="tx1">
                  <a:lumMod val="75000"/>
                  <a:lumOff val="25000"/>
                </a:schemeClr>
              </a:solidFill>
              <a:latin typeface="Trebuchet MS" panose="020B0603020202020204" pitchFamily="34" charset="0"/>
              <a:ea typeface="Roboto" panose="02000000000000000000" pitchFamily="2" charset="0"/>
              <a:sym typeface="Arial"/>
            </a:endParaRPr>
          </a:p>
          <a:p>
            <a:pPr marL="0" marR="0" lvl="0" indent="0" algn="l" rtl="0">
              <a:lnSpc>
                <a:spcPct val="100000"/>
              </a:lnSpc>
              <a:spcBef>
                <a:spcPts val="0"/>
              </a:spcBef>
              <a:spcAft>
                <a:spcPts val="0"/>
              </a:spcAft>
              <a:buNone/>
            </a:pPr>
            <a:endParaRPr lang="en-US" sz="1400" dirty="0">
              <a:solidFill>
                <a:schemeClr val="tx1">
                  <a:lumMod val="75000"/>
                  <a:lumOff val="25000"/>
                </a:schemeClr>
              </a:solidFill>
              <a:latin typeface="Trebuchet MS" panose="020B0603020202020204" pitchFamily="34" charset="0"/>
              <a:ea typeface="Roboto" panose="02000000000000000000" pitchFamily="2" charset="0"/>
              <a:sym typeface="Arial"/>
            </a:endParaRPr>
          </a:p>
          <a:p>
            <a:pPr marL="0" marR="0" lvl="0" indent="0" algn="l" rtl="0">
              <a:lnSpc>
                <a:spcPct val="100000"/>
              </a:lnSpc>
              <a:spcBef>
                <a:spcPts val="0"/>
              </a:spcBef>
              <a:spcAft>
                <a:spcPts val="0"/>
              </a:spcAft>
              <a:buNone/>
            </a:pPr>
            <a:endParaRPr lang="en-US" sz="1400" b="0" i="0" u="none" strike="noStrike" cap="none" dirty="0">
              <a:solidFill>
                <a:schemeClr val="tx1">
                  <a:lumMod val="75000"/>
                  <a:lumOff val="25000"/>
                </a:schemeClr>
              </a:solidFill>
              <a:latin typeface="Trebuchet MS" panose="020B0603020202020204" pitchFamily="34" charset="0"/>
              <a:ea typeface="Roboto" panose="02000000000000000000" pitchFamily="2" charset="0"/>
              <a:sym typeface="Arial"/>
            </a:endParaRPr>
          </a:p>
          <a:p>
            <a:pPr marL="0" marR="0" lvl="0" indent="0" algn="l" rtl="0">
              <a:lnSpc>
                <a:spcPct val="100000"/>
              </a:lnSpc>
              <a:spcBef>
                <a:spcPts val="0"/>
              </a:spcBef>
              <a:spcAft>
                <a:spcPts val="0"/>
              </a:spcAft>
              <a:buNone/>
            </a:pPr>
            <a:endParaRPr lang="en-US" sz="1400" b="0" i="0" u="none" strike="noStrike" cap="none" dirty="0">
              <a:solidFill>
                <a:schemeClr val="tx1">
                  <a:lumMod val="75000"/>
                  <a:lumOff val="25000"/>
                </a:schemeClr>
              </a:solidFill>
              <a:latin typeface="Trebuchet MS" panose="020B0603020202020204" pitchFamily="34" charset="0"/>
              <a:ea typeface="Roboto" panose="02000000000000000000" pitchFamily="2" charset="0"/>
              <a:sym typeface="Arial"/>
            </a:endParaRPr>
          </a:p>
          <a:p>
            <a:pPr marL="0" marR="0" lvl="0" indent="0" algn="l" rtl="0">
              <a:lnSpc>
                <a:spcPct val="100000"/>
              </a:lnSpc>
              <a:spcBef>
                <a:spcPts val="0"/>
              </a:spcBef>
              <a:spcAft>
                <a:spcPts val="0"/>
              </a:spcAft>
              <a:buNone/>
            </a:pPr>
            <a:endParaRPr lang="en-US" sz="1400" dirty="0">
              <a:solidFill>
                <a:schemeClr val="tx1">
                  <a:lumMod val="75000"/>
                  <a:lumOff val="25000"/>
                </a:schemeClr>
              </a:solidFill>
              <a:latin typeface="Trebuchet MS" panose="020B0603020202020204" pitchFamily="34" charset="0"/>
              <a:ea typeface="Roboto" panose="02000000000000000000" pitchFamily="2" charset="0"/>
              <a:sym typeface="Arial"/>
            </a:endParaRPr>
          </a:p>
          <a:p>
            <a:pPr marL="0" marR="0" lvl="0" indent="0" algn="l" rtl="0">
              <a:lnSpc>
                <a:spcPct val="100000"/>
              </a:lnSpc>
              <a:spcBef>
                <a:spcPts val="0"/>
              </a:spcBef>
              <a:spcAft>
                <a:spcPts val="0"/>
              </a:spcAft>
              <a:buNone/>
            </a:pPr>
            <a:endParaRPr lang="en-US" sz="1400" dirty="0">
              <a:solidFill>
                <a:schemeClr val="tx1">
                  <a:lumMod val="75000"/>
                  <a:lumOff val="25000"/>
                </a:schemeClr>
              </a:solidFill>
              <a:latin typeface="Trebuchet MS" panose="020B0603020202020204" pitchFamily="34" charset="0"/>
              <a:ea typeface="Roboto" panose="02000000000000000000" pitchFamily="2" charset="0"/>
              <a:sym typeface="Arial"/>
            </a:endParaRPr>
          </a:p>
          <a:p>
            <a:endParaRPr lang="en-US" sz="1400" dirty="0">
              <a:solidFill>
                <a:schemeClr val="tx1">
                  <a:lumMod val="75000"/>
                  <a:lumOff val="25000"/>
                </a:schemeClr>
              </a:solidFill>
              <a:latin typeface="Trebuchet MS" panose="020B0603020202020204" pitchFamily="34" charset="0"/>
              <a:ea typeface="Roboto" panose="02000000000000000000" pitchFamily="2" charset="0"/>
              <a:sym typeface="Arial"/>
            </a:endParaRPr>
          </a:p>
          <a:p>
            <a:r>
              <a:rPr lang="en-US" sz="1400" dirty="0">
                <a:solidFill>
                  <a:schemeClr val="tx1">
                    <a:lumMod val="75000"/>
                    <a:lumOff val="25000"/>
                  </a:schemeClr>
                </a:solidFill>
                <a:latin typeface="Trebuchet MS" panose="020B0603020202020204" pitchFamily="34" charset="0"/>
                <a:ea typeface="Roboto" panose="02000000000000000000" pitchFamily="2" charset="0"/>
              </a:rPr>
              <a:t>The answer is: P( X &lt; 365) = 0.90. Hence, there is a 90% chance that a light bulb will burn out within 365 days</a:t>
            </a:r>
          </a:p>
          <a:p>
            <a:r>
              <a:rPr lang="en-US" sz="1400" dirty="0">
                <a:solidFill>
                  <a:schemeClr val="tx1">
                    <a:lumMod val="75000"/>
                    <a:lumOff val="25000"/>
                  </a:schemeClr>
                </a:solidFill>
                <a:latin typeface="Trebuchet MS" panose="020B0603020202020204" pitchFamily="34" charset="0"/>
                <a:ea typeface="Roboto" panose="02000000000000000000" pitchFamily="2" charset="0"/>
              </a:rPr>
              <a:t>And this is given by Cumulative Probability</a:t>
            </a:r>
          </a:p>
          <a:p>
            <a:pPr marL="0" marR="0" lvl="0" indent="0" algn="l" rtl="0">
              <a:lnSpc>
                <a:spcPct val="100000"/>
              </a:lnSpc>
              <a:spcBef>
                <a:spcPts val="0"/>
              </a:spcBef>
              <a:spcAft>
                <a:spcPts val="0"/>
              </a:spcAft>
              <a:buNone/>
            </a:pPr>
            <a:endParaRPr lang="en-US" sz="1400" b="0" i="0" u="none" strike="noStrike" cap="none" dirty="0">
              <a:solidFill>
                <a:schemeClr val="tx1">
                  <a:lumMod val="75000"/>
                  <a:lumOff val="25000"/>
                </a:schemeClr>
              </a:solidFill>
              <a:latin typeface="Trebuchet MS" panose="020B0603020202020204" pitchFamily="34" charset="0"/>
              <a:ea typeface="Roboto" panose="02000000000000000000" pitchFamily="2" charset="0"/>
              <a:sym typeface="Arial"/>
            </a:endParaRPr>
          </a:p>
        </p:txBody>
      </p:sp>
      <p:cxnSp>
        <p:nvCxnSpPr>
          <p:cNvPr id="35" name="Straight Connector 34">
            <a:extLst>
              <a:ext uri="{FF2B5EF4-FFF2-40B4-BE49-F238E27FC236}">
                <a16:creationId xmlns:a16="http://schemas.microsoft.com/office/drawing/2014/main" id="{7D75DB6A-4A40-4211-8994-1445F5ACDBD4}"/>
              </a:ext>
            </a:extLst>
          </p:cNvPr>
          <p:cNvCxnSpPr/>
          <p:nvPr/>
        </p:nvCxnSpPr>
        <p:spPr>
          <a:xfrm>
            <a:off x="933302" y="1465477"/>
            <a:ext cx="939800" cy="0"/>
          </a:xfrm>
          <a:prstGeom prst="line">
            <a:avLst/>
          </a:prstGeom>
          <a:ln w="47625">
            <a:solidFill>
              <a:srgbClr val="FF9933"/>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E9CFFD4B-EAAD-0D81-F0F3-4E2E0156D3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68383" y="2207958"/>
            <a:ext cx="7055234" cy="3339756"/>
          </a:xfrm>
          <a:prstGeom prst="rect">
            <a:avLst/>
          </a:prstGeom>
        </p:spPr>
      </p:pic>
    </p:spTree>
    <p:extLst>
      <p:ext uri="{BB962C8B-B14F-4D97-AF65-F5344CB8AC3E}">
        <p14:creationId xmlns:p14="http://schemas.microsoft.com/office/powerpoint/2010/main" val="174106168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2FE60C5-3726-4F7A-B1EE-3E41F1236ED8}"/>
              </a:ext>
            </a:extLst>
          </p:cNvPr>
          <p:cNvSpPr txBox="1"/>
          <p:nvPr/>
        </p:nvSpPr>
        <p:spPr>
          <a:xfrm>
            <a:off x="841188" y="880702"/>
            <a:ext cx="9417509" cy="584775"/>
          </a:xfrm>
          <a:prstGeom prst="rect">
            <a:avLst/>
          </a:prstGeom>
          <a:noFill/>
        </p:spPr>
        <p:txBody>
          <a:bodyPr wrap="square" rtlCol="0">
            <a:spAutoFit/>
          </a:bodyPr>
          <a:lstStyle/>
          <a:p>
            <a:r>
              <a:rPr lang="en-GB" sz="3200" b="1" i="1" dirty="0">
                <a:solidFill>
                  <a:srgbClr val="003399"/>
                </a:solidFill>
                <a:latin typeface="Trebuchet MS" panose="020B0603020202020204" pitchFamily="34" charset="0"/>
              </a:rPr>
              <a:t>Normal Distribution – Questions and Solutions</a:t>
            </a:r>
          </a:p>
        </p:txBody>
      </p:sp>
      <p:sp>
        <p:nvSpPr>
          <p:cNvPr id="21" name="Google Shape;82;p4"/>
          <p:cNvSpPr txBox="1"/>
          <p:nvPr/>
        </p:nvSpPr>
        <p:spPr>
          <a:xfrm>
            <a:off x="933302" y="1644690"/>
            <a:ext cx="10771018" cy="483205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dirty="0">
                <a:solidFill>
                  <a:schemeClr val="tx1">
                    <a:lumMod val="75000"/>
                    <a:lumOff val="25000"/>
                  </a:schemeClr>
                </a:solidFill>
                <a:latin typeface="Trebuchet MS" panose="020B0603020202020204" pitchFamily="34" charset="0"/>
                <a:ea typeface="Roboto" panose="02000000000000000000" pitchFamily="2" charset="0"/>
                <a:sym typeface="Arial"/>
              </a:rPr>
              <a:t>Problem 2:</a:t>
            </a:r>
          </a:p>
          <a:p>
            <a:pPr marL="0" marR="0" lvl="0" indent="0" algn="l" rtl="0">
              <a:lnSpc>
                <a:spcPct val="100000"/>
              </a:lnSpc>
              <a:spcBef>
                <a:spcPts val="0"/>
              </a:spcBef>
              <a:spcAft>
                <a:spcPts val="0"/>
              </a:spcAft>
              <a:buNone/>
            </a:pPr>
            <a:endParaRPr lang="en-US" sz="1400" b="0" i="0" u="none" strike="noStrike" cap="none" dirty="0">
              <a:solidFill>
                <a:schemeClr val="tx1">
                  <a:lumMod val="75000"/>
                  <a:lumOff val="25000"/>
                </a:schemeClr>
              </a:solidFill>
              <a:latin typeface="Trebuchet MS" panose="020B0603020202020204" pitchFamily="34" charset="0"/>
              <a:ea typeface="Roboto" panose="02000000000000000000" pitchFamily="2" charset="0"/>
              <a:sym typeface="Arial"/>
            </a:endParaRPr>
          </a:p>
          <a:p>
            <a:pPr marL="0" marR="0" lvl="0" indent="0" algn="l" rtl="0">
              <a:lnSpc>
                <a:spcPct val="100000"/>
              </a:lnSpc>
              <a:spcBef>
                <a:spcPts val="0"/>
              </a:spcBef>
              <a:spcAft>
                <a:spcPts val="0"/>
              </a:spcAft>
              <a:buNone/>
            </a:pPr>
            <a:r>
              <a:rPr lang="en-US" sz="1400" b="0" i="0" u="none" strike="noStrike" cap="none" dirty="0">
                <a:solidFill>
                  <a:schemeClr val="tx1">
                    <a:lumMod val="75000"/>
                    <a:lumOff val="25000"/>
                  </a:schemeClr>
                </a:solidFill>
                <a:latin typeface="Trebuchet MS" panose="020B0603020202020204" pitchFamily="34" charset="0"/>
                <a:ea typeface="Roboto" panose="02000000000000000000" pitchFamily="2" charset="0"/>
                <a:sym typeface="Arial"/>
              </a:rPr>
              <a:t>Suppose scores on an IQ test are normally distributed. If the test has a mean of 100 and a standard deviation of 10, what is the probability that a person who takes the test will score between 90 and 110?</a:t>
            </a:r>
          </a:p>
          <a:p>
            <a:pPr marL="0" marR="0" lvl="0" indent="0" algn="l" rtl="0">
              <a:lnSpc>
                <a:spcPct val="100000"/>
              </a:lnSpc>
              <a:spcBef>
                <a:spcPts val="0"/>
              </a:spcBef>
              <a:spcAft>
                <a:spcPts val="0"/>
              </a:spcAft>
              <a:buNone/>
            </a:pPr>
            <a:endParaRPr lang="en-US" sz="1400" b="0" i="0" u="none" strike="noStrike" cap="none" dirty="0">
              <a:solidFill>
                <a:schemeClr val="tx1">
                  <a:lumMod val="75000"/>
                  <a:lumOff val="25000"/>
                </a:schemeClr>
              </a:solidFill>
              <a:latin typeface="Trebuchet MS" panose="020B0603020202020204" pitchFamily="34" charset="0"/>
              <a:ea typeface="Roboto" panose="02000000000000000000" pitchFamily="2" charset="0"/>
              <a:sym typeface="Arial"/>
            </a:endParaRPr>
          </a:p>
          <a:p>
            <a:pPr marL="0" marR="0" lvl="0" indent="0" algn="l" rtl="0">
              <a:lnSpc>
                <a:spcPct val="100000"/>
              </a:lnSpc>
              <a:spcBef>
                <a:spcPts val="0"/>
              </a:spcBef>
              <a:spcAft>
                <a:spcPts val="0"/>
              </a:spcAft>
              <a:buNone/>
            </a:pPr>
            <a:r>
              <a:rPr lang="en-US" sz="1400" b="0" i="0" u="none" strike="noStrike" cap="none" dirty="0">
                <a:solidFill>
                  <a:schemeClr val="tx1">
                    <a:lumMod val="75000"/>
                    <a:lumOff val="25000"/>
                  </a:schemeClr>
                </a:solidFill>
                <a:latin typeface="Trebuchet MS" panose="020B0603020202020204" pitchFamily="34" charset="0"/>
                <a:ea typeface="Roboto" panose="02000000000000000000" pitchFamily="2" charset="0"/>
                <a:sym typeface="Arial"/>
              </a:rPr>
              <a:t>Solution: </a:t>
            </a:r>
          </a:p>
          <a:p>
            <a:pPr marL="0" marR="0" lvl="0" indent="0" algn="l" rtl="0">
              <a:lnSpc>
                <a:spcPct val="100000"/>
              </a:lnSpc>
              <a:spcBef>
                <a:spcPts val="0"/>
              </a:spcBef>
              <a:spcAft>
                <a:spcPts val="0"/>
              </a:spcAft>
              <a:buNone/>
            </a:pPr>
            <a:endParaRPr lang="en-US" sz="1400" b="0" i="0" u="none" strike="noStrike" cap="none" dirty="0">
              <a:solidFill>
                <a:schemeClr val="tx1">
                  <a:lumMod val="75000"/>
                  <a:lumOff val="25000"/>
                </a:schemeClr>
              </a:solidFill>
              <a:latin typeface="Trebuchet MS" panose="020B0603020202020204" pitchFamily="34" charset="0"/>
              <a:ea typeface="Roboto" panose="02000000000000000000" pitchFamily="2" charset="0"/>
              <a:sym typeface="Arial"/>
            </a:endParaRPr>
          </a:p>
          <a:p>
            <a:pPr marL="0" marR="0" lvl="0" indent="0" algn="l" rtl="0">
              <a:lnSpc>
                <a:spcPct val="100000"/>
              </a:lnSpc>
              <a:spcBef>
                <a:spcPts val="0"/>
              </a:spcBef>
              <a:spcAft>
                <a:spcPts val="0"/>
              </a:spcAft>
              <a:buNone/>
            </a:pPr>
            <a:r>
              <a:rPr lang="en-US" sz="1400" b="0" i="0" u="none" strike="noStrike" cap="none" dirty="0">
                <a:solidFill>
                  <a:schemeClr val="tx1">
                    <a:lumMod val="75000"/>
                    <a:lumOff val="25000"/>
                  </a:schemeClr>
                </a:solidFill>
                <a:latin typeface="Trebuchet MS" panose="020B0603020202020204" pitchFamily="34" charset="0"/>
                <a:ea typeface="Roboto" panose="02000000000000000000" pitchFamily="2" charset="0"/>
                <a:sym typeface="Arial"/>
              </a:rPr>
              <a:t>Here, we want to know the probability that the test score falls between 90 and 110. </a:t>
            </a:r>
          </a:p>
          <a:p>
            <a:pPr marL="0" marR="0" lvl="0" indent="0" algn="l" rtl="0">
              <a:lnSpc>
                <a:spcPct val="100000"/>
              </a:lnSpc>
              <a:spcBef>
                <a:spcPts val="0"/>
              </a:spcBef>
              <a:spcAft>
                <a:spcPts val="0"/>
              </a:spcAft>
              <a:buNone/>
            </a:pPr>
            <a:endParaRPr lang="en-US" sz="1400" b="0" i="0" u="none" strike="noStrike" cap="none" dirty="0">
              <a:solidFill>
                <a:schemeClr val="tx1">
                  <a:lumMod val="75000"/>
                  <a:lumOff val="25000"/>
                </a:schemeClr>
              </a:solidFill>
              <a:latin typeface="Trebuchet MS" panose="020B0603020202020204" pitchFamily="34" charset="0"/>
              <a:ea typeface="Roboto" panose="02000000000000000000" pitchFamily="2" charset="0"/>
              <a:sym typeface="Arial"/>
            </a:endParaRPr>
          </a:p>
          <a:p>
            <a:pPr marL="0" marR="0" lvl="0" indent="0" algn="l" rtl="0">
              <a:lnSpc>
                <a:spcPct val="100000"/>
              </a:lnSpc>
              <a:spcBef>
                <a:spcPts val="0"/>
              </a:spcBef>
              <a:spcAft>
                <a:spcPts val="0"/>
              </a:spcAft>
              <a:buNone/>
            </a:pPr>
            <a:r>
              <a:rPr lang="en-US" sz="1400" b="0" i="0" u="none" strike="noStrike" cap="none" dirty="0">
                <a:solidFill>
                  <a:schemeClr val="tx1">
                    <a:lumMod val="75000"/>
                    <a:lumOff val="25000"/>
                  </a:schemeClr>
                </a:solidFill>
                <a:latin typeface="Trebuchet MS" panose="020B0603020202020204" pitchFamily="34" charset="0"/>
                <a:ea typeface="Roboto" panose="02000000000000000000" pitchFamily="2" charset="0"/>
                <a:sym typeface="Arial"/>
              </a:rPr>
              <a:t>The "trick" to solving this problem is to realize the following: 			</a:t>
            </a:r>
          </a:p>
          <a:p>
            <a:pPr marL="0" marR="0" lvl="0" indent="0" algn="l" rtl="0">
              <a:lnSpc>
                <a:spcPct val="100000"/>
              </a:lnSpc>
              <a:spcBef>
                <a:spcPts val="0"/>
              </a:spcBef>
              <a:spcAft>
                <a:spcPts val="0"/>
              </a:spcAft>
              <a:buNone/>
            </a:pPr>
            <a:endParaRPr lang="en-US" sz="1400" b="0" i="0" u="none" strike="noStrike" cap="none" dirty="0">
              <a:solidFill>
                <a:schemeClr val="tx1">
                  <a:lumMod val="75000"/>
                  <a:lumOff val="25000"/>
                </a:schemeClr>
              </a:solidFill>
              <a:latin typeface="Trebuchet MS" panose="020B0603020202020204" pitchFamily="34" charset="0"/>
              <a:ea typeface="Roboto" panose="02000000000000000000" pitchFamily="2" charset="0"/>
              <a:sym typeface="Arial"/>
            </a:endParaRPr>
          </a:p>
          <a:p>
            <a:pPr marL="0" marR="0" lvl="0" indent="0" algn="l" rtl="0">
              <a:lnSpc>
                <a:spcPct val="100000"/>
              </a:lnSpc>
              <a:spcBef>
                <a:spcPts val="0"/>
              </a:spcBef>
              <a:spcAft>
                <a:spcPts val="0"/>
              </a:spcAft>
              <a:buNone/>
            </a:pPr>
            <a:r>
              <a:rPr lang="en-US" sz="1400" b="0" i="0" u="none" strike="noStrike" cap="none" dirty="0">
                <a:solidFill>
                  <a:schemeClr val="tx1">
                    <a:lumMod val="75000"/>
                    <a:lumOff val="25000"/>
                  </a:schemeClr>
                </a:solidFill>
                <a:latin typeface="Trebuchet MS" panose="020B0603020202020204" pitchFamily="34" charset="0"/>
                <a:ea typeface="Roboto" panose="02000000000000000000" pitchFamily="2" charset="0"/>
                <a:sym typeface="Arial"/>
              </a:rPr>
              <a:t>	P( 90 &lt; X &lt; 110 ) = P( X &lt; 110 ) - P( X &lt; 90 )</a:t>
            </a:r>
          </a:p>
          <a:p>
            <a:pPr marL="0" marR="0" lvl="0" indent="0" algn="l" rtl="0">
              <a:lnSpc>
                <a:spcPct val="100000"/>
              </a:lnSpc>
              <a:spcBef>
                <a:spcPts val="0"/>
              </a:spcBef>
              <a:spcAft>
                <a:spcPts val="0"/>
              </a:spcAft>
              <a:buNone/>
            </a:pPr>
            <a:endParaRPr lang="en-US" sz="1400" b="0" i="0" u="none" strike="noStrike" cap="none" dirty="0">
              <a:solidFill>
                <a:schemeClr val="tx1">
                  <a:lumMod val="75000"/>
                  <a:lumOff val="25000"/>
                </a:schemeClr>
              </a:solidFill>
              <a:latin typeface="Trebuchet MS" panose="020B0603020202020204" pitchFamily="34" charset="0"/>
              <a:ea typeface="Roboto" panose="02000000000000000000" pitchFamily="2" charset="0"/>
              <a:sym typeface="Arial"/>
            </a:endParaRPr>
          </a:p>
          <a:p>
            <a:pPr marL="0" marR="0" lvl="0" indent="0" algn="l" rtl="0">
              <a:lnSpc>
                <a:spcPct val="100000"/>
              </a:lnSpc>
              <a:spcBef>
                <a:spcPts val="0"/>
              </a:spcBef>
              <a:spcAft>
                <a:spcPts val="0"/>
              </a:spcAft>
              <a:buNone/>
            </a:pPr>
            <a:endParaRPr lang="en-US" sz="1400" b="0" i="0" u="none" strike="noStrike" cap="none" dirty="0">
              <a:solidFill>
                <a:schemeClr val="tx1">
                  <a:lumMod val="75000"/>
                  <a:lumOff val="25000"/>
                </a:schemeClr>
              </a:solidFill>
              <a:latin typeface="Trebuchet MS" panose="020B0603020202020204" pitchFamily="34" charset="0"/>
              <a:ea typeface="Roboto" panose="02000000000000000000" pitchFamily="2" charset="0"/>
              <a:sym typeface="Arial"/>
            </a:endParaRPr>
          </a:p>
          <a:p>
            <a:pPr marL="0" marR="0" lvl="0" indent="0" algn="l" rtl="0">
              <a:lnSpc>
                <a:spcPct val="100000"/>
              </a:lnSpc>
              <a:spcBef>
                <a:spcPts val="0"/>
              </a:spcBef>
              <a:spcAft>
                <a:spcPts val="0"/>
              </a:spcAft>
              <a:buNone/>
            </a:pPr>
            <a:r>
              <a:rPr lang="en-US" sz="1400" b="0" i="0" u="none" strike="noStrike" cap="none" dirty="0">
                <a:solidFill>
                  <a:schemeClr val="tx1">
                    <a:lumMod val="75000"/>
                    <a:lumOff val="25000"/>
                  </a:schemeClr>
                </a:solidFill>
                <a:latin typeface="Trebuchet MS" panose="020B0603020202020204" pitchFamily="34" charset="0"/>
                <a:ea typeface="Roboto" panose="02000000000000000000" pitchFamily="2" charset="0"/>
                <a:sym typeface="Arial"/>
              </a:rPr>
              <a:t>To compute P( X &lt; 110 ), we enter the following inputs into the calculator: The value of the normal random variable is 110, the mean is 100, and the standard deviation is 10. We find that P( X &lt; 110 ) is 0.84.</a:t>
            </a:r>
          </a:p>
          <a:p>
            <a:pPr marL="0" marR="0" lvl="0" indent="0" algn="l" rtl="0">
              <a:lnSpc>
                <a:spcPct val="100000"/>
              </a:lnSpc>
              <a:spcBef>
                <a:spcPts val="0"/>
              </a:spcBef>
              <a:spcAft>
                <a:spcPts val="0"/>
              </a:spcAft>
              <a:buNone/>
            </a:pPr>
            <a:endParaRPr lang="en-US" sz="1400" b="0" i="0" u="none" strike="noStrike" cap="none" dirty="0">
              <a:solidFill>
                <a:schemeClr val="tx1">
                  <a:lumMod val="75000"/>
                  <a:lumOff val="25000"/>
                </a:schemeClr>
              </a:solidFill>
              <a:latin typeface="Trebuchet MS" panose="020B0603020202020204" pitchFamily="34" charset="0"/>
              <a:ea typeface="Roboto" panose="02000000000000000000" pitchFamily="2" charset="0"/>
              <a:sym typeface="Arial"/>
            </a:endParaRPr>
          </a:p>
          <a:p>
            <a:pPr marL="0" marR="0" lvl="0" indent="0" algn="l" rtl="0">
              <a:lnSpc>
                <a:spcPct val="100000"/>
              </a:lnSpc>
              <a:spcBef>
                <a:spcPts val="0"/>
              </a:spcBef>
              <a:spcAft>
                <a:spcPts val="0"/>
              </a:spcAft>
              <a:buNone/>
            </a:pPr>
            <a:endParaRPr lang="en-US" sz="1400" b="0" i="0" u="none" strike="noStrike" cap="none" dirty="0">
              <a:solidFill>
                <a:schemeClr val="tx1">
                  <a:lumMod val="75000"/>
                  <a:lumOff val="25000"/>
                </a:schemeClr>
              </a:solidFill>
              <a:latin typeface="Trebuchet MS" panose="020B0603020202020204" pitchFamily="34" charset="0"/>
              <a:ea typeface="Roboto" panose="02000000000000000000" pitchFamily="2" charset="0"/>
              <a:sym typeface="Arial"/>
            </a:endParaRPr>
          </a:p>
          <a:p>
            <a:pPr marL="0" marR="0" lvl="0" indent="0" algn="l" rtl="0">
              <a:lnSpc>
                <a:spcPct val="100000"/>
              </a:lnSpc>
              <a:spcBef>
                <a:spcPts val="0"/>
              </a:spcBef>
              <a:spcAft>
                <a:spcPts val="0"/>
              </a:spcAft>
              <a:buNone/>
            </a:pPr>
            <a:r>
              <a:rPr lang="en-US" sz="1400" b="0" i="0" u="none" strike="noStrike" cap="none" dirty="0">
                <a:solidFill>
                  <a:schemeClr val="tx1">
                    <a:lumMod val="75000"/>
                    <a:lumOff val="25000"/>
                  </a:schemeClr>
                </a:solidFill>
                <a:latin typeface="Trebuchet MS" panose="020B0603020202020204" pitchFamily="34" charset="0"/>
                <a:ea typeface="Roboto" panose="02000000000000000000" pitchFamily="2" charset="0"/>
                <a:sym typeface="Arial"/>
              </a:rPr>
              <a:t>To compute P( X &lt; 90 ), we enter the following inputs into the calculator: The value of the normal random variable is 90, the mean is 100, and the standard deviation is 10. We find that P( X &lt; 90 ) is 0.16.</a:t>
            </a:r>
          </a:p>
          <a:p>
            <a:pPr marL="0" marR="0" lvl="0" indent="0" algn="l" rtl="0">
              <a:lnSpc>
                <a:spcPct val="100000"/>
              </a:lnSpc>
              <a:spcBef>
                <a:spcPts val="0"/>
              </a:spcBef>
              <a:spcAft>
                <a:spcPts val="0"/>
              </a:spcAft>
              <a:buNone/>
            </a:pPr>
            <a:endParaRPr lang="en-US" sz="1400" b="0" i="0" u="none" strike="noStrike" cap="none" dirty="0">
              <a:solidFill>
                <a:schemeClr val="tx1">
                  <a:lumMod val="75000"/>
                  <a:lumOff val="25000"/>
                </a:schemeClr>
              </a:solidFill>
              <a:latin typeface="Trebuchet MS" panose="020B0603020202020204" pitchFamily="34" charset="0"/>
              <a:ea typeface="Roboto" panose="02000000000000000000" pitchFamily="2" charset="0"/>
              <a:sym typeface="Arial"/>
            </a:endParaRPr>
          </a:p>
          <a:p>
            <a:pPr marL="0" marR="0" lvl="0" indent="0" algn="l" rtl="0">
              <a:lnSpc>
                <a:spcPct val="100000"/>
              </a:lnSpc>
              <a:spcBef>
                <a:spcPts val="0"/>
              </a:spcBef>
              <a:spcAft>
                <a:spcPts val="0"/>
              </a:spcAft>
              <a:buNone/>
            </a:pPr>
            <a:endParaRPr lang="en-US" sz="1400" b="0" i="0" u="none" strike="noStrike" cap="none" dirty="0">
              <a:solidFill>
                <a:schemeClr val="tx1">
                  <a:lumMod val="75000"/>
                  <a:lumOff val="25000"/>
                </a:schemeClr>
              </a:solidFill>
              <a:latin typeface="Trebuchet MS" panose="020B0603020202020204" pitchFamily="34" charset="0"/>
              <a:ea typeface="Roboto" panose="02000000000000000000" pitchFamily="2" charset="0"/>
              <a:sym typeface="Arial"/>
            </a:endParaRPr>
          </a:p>
        </p:txBody>
      </p:sp>
      <p:cxnSp>
        <p:nvCxnSpPr>
          <p:cNvPr id="35" name="Straight Connector 34">
            <a:extLst>
              <a:ext uri="{FF2B5EF4-FFF2-40B4-BE49-F238E27FC236}">
                <a16:creationId xmlns:a16="http://schemas.microsoft.com/office/drawing/2014/main" id="{7D75DB6A-4A40-4211-8994-1445F5ACDBD4}"/>
              </a:ext>
            </a:extLst>
          </p:cNvPr>
          <p:cNvCxnSpPr/>
          <p:nvPr/>
        </p:nvCxnSpPr>
        <p:spPr>
          <a:xfrm>
            <a:off x="933302" y="1465477"/>
            <a:ext cx="939800" cy="0"/>
          </a:xfrm>
          <a:prstGeom prst="line">
            <a:avLst/>
          </a:prstGeom>
          <a:ln w="47625">
            <a:solidFill>
              <a:srgbClr val="FF993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5492763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2FE60C5-3726-4F7A-B1EE-3E41F1236ED8}"/>
              </a:ext>
            </a:extLst>
          </p:cNvPr>
          <p:cNvSpPr txBox="1"/>
          <p:nvPr/>
        </p:nvSpPr>
        <p:spPr>
          <a:xfrm>
            <a:off x="841188" y="880702"/>
            <a:ext cx="9417509" cy="584775"/>
          </a:xfrm>
          <a:prstGeom prst="rect">
            <a:avLst/>
          </a:prstGeom>
          <a:noFill/>
        </p:spPr>
        <p:txBody>
          <a:bodyPr wrap="square" rtlCol="0">
            <a:spAutoFit/>
          </a:bodyPr>
          <a:lstStyle/>
          <a:p>
            <a:r>
              <a:rPr lang="en-GB" sz="3200" b="1" i="1" dirty="0">
                <a:solidFill>
                  <a:srgbClr val="003399"/>
                </a:solidFill>
                <a:latin typeface="Trebuchet MS" panose="020B0603020202020204" pitchFamily="34" charset="0"/>
              </a:rPr>
              <a:t>Normal Distribution – Questions and Solutions</a:t>
            </a:r>
          </a:p>
        </p:txBody>
      </p:sp>
      <p:sp>
        <p:nvSpPr>
          <p:cNvPr id="21" name="Google Shape;82;p4"/>
          <p:cNvSpPr txBox="1"/>
          <p:nvPr/>
        </p:nvSpPr>
        <p:spPr>
          <a:xfrm>
            <a:off x="933302" y="1644690"/>
            <a:ext cx="10771018" cy="440116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dirty="0">
                <a:solidFill>
                  <a:schemeClr val="tx1">
                    <a:lumMod val="75000"/>
                    <a:lumOff val="25000"/>
                  </a:schemeClr>
                </a:solidFill>
                <a:latin typeface="Trebuchet MS" panose="020B0603020202020204" pitchFamily="34" charset="0"/>
                <a:ea typeface="Roboto" panose="02000000000000000000" pitchFamily="2" charset="0"/>
                <a:sym typeface="Arial"/>
              </a:rPr>
              <a:t>We use these findings to compute our final answer as follows:</a:t>
            </a:r>
          </a:p>
          <a:p>
            <a:pPr marL="0" marR="0" lvl="0" indent="0" algn="l" rtl="0">
              <a:lnSpc>
                <a:spcPct val="100000"/>
              </a:lnSpc>
              <a:spcBef>
                <a:spcPts val="0"/>
              </a:spcBef>
              <a:spcAft>
                <a:spcPts val="0"/>
              </a:spcAft>
              <a:buNone/>
            </a:pPr>
            <a:r>
              <a:rPr lang="en-US" sz="1400" b="0" i="0" u="none" strike="noStrike" cap="none" dirty="0">
                <a:solidFill>
                  <a:schemeClr val="tx1">
                    <a:lumMod val="75000"/>
                    <a:lumOff val="25000"/>
                  </a:schemeClr>
                </a:solidFill>
                <a:latin typeface="Trebuchet MS" panose="020B0603020202020204" pitchFamily="34" charset="0"/>
                <a:ea typeface="Roboto" panose="02000000000000000000" pitchFamily="2" charset="0"/>
                <a:sym typeface="Arial"/>
              </a:rPr>
              <a:t>P( 90 &lt; X &lt; 110 ) = P( X &lt; 110 ) - P( X &lt; 90 )</a:t>
            </a:r>
          </a:p>
          <a:p>
            <a:pPr marL="0" marR="0" lvl="0" indent="0" algn="l" rtl="0">
              <a:lnSpc>
                <a:spcPct val="100000"/>
              </a:lnSpc>
              <a:spcBef>
                <a:spcPts val="0"/>
              </a:spcBef>
              <a:spcAft>
                <a:spcPts val="0"/>
              </a:spcAft>
              <a:buNone/>
            </a:pPr>
            <a:endParaRPr lang="en-US" sz="1400" b="0" i="0" u="none" strike="noStrike" cap="none" dirty="0">
              <a:solidFill>
                <a:schemeClr val="tx1">
                  <a:lumMod val="75000"/>
                  <a:lumOff val="25000"/>
                </a:schemeClr>
              </a:solidFill>
              <a:latin typeface="Trebuchet MS" panose="020B0603020202020204" pitchFamily="34" charset="0"/>
              <a:ea typeface="Roboto" panose="02000000000000000000" pitchFamily="2" charset="0"/>
              <a:sym typeface="Arial"/>
            </a:endParaRPr>
          </a:p>
          <a:p>
            <a:pPr marL="0" marR="0" lvl="0" indent="0" algn="l" rtl="0">
              <a:lnSpc>
                <a:spcPct val="100000"/>
              </a:lnSpc>
              <a:spcBef>
                <a:spcPts val="0"/>
              </a:spcBef>
              <a:spcAft>
                <a:spcPts val="0"/>
              </a:spcAft>
              <a:buNone/>
            </a:pPr>
            <a:r>
              <a:rPr lang="en-US" sz="1400" b="0" i="0" u="none" strike="noStrike" cap="none" dirty="0">
                <a:solidFill>
                  <a:schemeClr val="tx1">
                    <a:lumMod val="75000"/>
                    <a:lumOff val="25000"/>
                  </a:schemeClr>
                </a:solidFill>
                <a:latin typeface="Trebuchet MS" panose="020B0603020202020204" pitchFamily="34" charset="0"/>
                <a:ea typeface="Roboto" panose="02000000000000000000" pitchFamily="2" charset="0"/>
                <a:sym typeface="Arial"/>
              </a:rPr>
              <a:t>P( X &lt; 110 ) =  0.84</a:t>
            </a:r>
          </a:p>
          <a:p>
            <a:pPr marL="0" marR="0" lvl="0" indent="0" algn="l" rtl="0">
              <a:lnSpc>
                <a:spcPct val="100000"/>
              </a:lnSpc>
              <a:spcBef>
                <a:spcPts val="0"/>
              </a:spcBef>
              <a:spcAft>
                <a:spcPts val="0"/>
              </a:spcAft>
              <a:buNone/>
            </a:pPr>
            <a:r>
              <a:rPr lang="en-US" sz="1400" b="0" i="0" u="none" strike="noStrike" cap="none" dirty="0">
                <a:solidFill>
                  <a:schemeClr val="tx1">
                    <a:lumMod val="75000"/>
                    <a:lumOff val="25000"/>
                  </a:schemeClr>
                </a:solidFill>
                <a:latin typeface="Trebuchet MS" panose="020B0603020202020204" pitchFamily="34" charset="0"/>
                <a:ea typeface="Roboto" panose="02000000000000000000" pitchFamily="2" charset="0"/>
                <a:sym typeface="Arial"/>
              </a:rPr>
              <a:t>P( X &lt; 90 ) = 0.16</a:t>
            </a:r>
          </a:p>
          <a:p>
            <a:pPr marL="0" marR="0" lvl="0" indent="0" algn="l" rtl="0">
              <a:lnSpc>
                <a:spcPct val="100000"/>
              </a:lnSpc>
              <a:spcBef>
                <a:spcPts val="0"/>
              </a:spcBef>
              <a:spcAft>
                <a:spcPts val="0"/>
              </a:spcAft>
              <a:buNone/>
            </a:pPr>
            <a:endParaRPr lang="en-US" sz="1400" b="0" i="0" u="none" strike="noStrike" cap="none" dirty="0">
              <a:solidFill>
                <a:schemeClr val="tx1">
                  <a:lumMod val="75000"/>
                  <a:lumOff val="25000"/>
                </a:schemeClr>
              </a:solidFill>
              <a:latin typeface="Trebuchet MS" panose="020B0603020202020204" pitchFamily="34" charset="0"/>
              <a:ea typeface="Roboto" panose="02000000000000000000" pitchFamily="2" charset="0"/>
              <a:sym typeface="Arial"/>
            </a:endParaRPr>
          </a:p>
          <a:p>
            <a:pPr marL="0" marR="0" lvl="0" indent="0" algn="l" rtl="0">
              <a:lnSpc>
                <a:spcPct val="100000"/>
              </a:lnSpc>
              <a:spcBef>
                <a:spcPts val="0"/>
              </a:spcBef>
              <a:spcAft>
                <a:spcPts val="0"/>
              </a:spcAft>
              <a:buNone/>
            </a:pPr>
            <a:endParaRPr lang="en-US" sz="1400" b="0" i="0" u="none" strike="noStrike" cap="none" dirty="0">
              <a:solidFill>
                <a:schemeClr val="tx1">
                  <a:lumMod val="75000"/>
                  <a:lumOff val="25000"/>
                </a:schemeClr>
              </a:solidFill>
              <a:latin typeface="Trebuchet MS" panose="020B0603020202020204" pitchFamily="34" charset="0"/>
              <a:ea typeface="Roboto" panose="02000000000000000000" pitchFamily="2" charset="0"/>
              <a:sym typeface="Arial"/>
            </a:endParaRPr>
          </a:p>
          <a:p>
            <a:pPr marL="0" marR="0" lvl="0" indent="0" algn="l" rtl="0">
              <a:lnSpc>
                <a:spcPct val="100000"/>
              </a:lnSpc>
              <a:spcBef>
                <a:spcPts val="0"/>
              </a:spcBef>
              <a:spcAft>
                <a:spcPts val="0"/>
              </a:spcAft>
              <a:buNone/>
            </a:pPr>
            <a:br>
              <a:rPr lang="en-US" sz="1400" b="0" i="0" u="none" strike="noStrike" cap="none" dirty="0">
                <a:solidFill>
                  <a:schemeClr val="tx1">
                    <a:lumMod val="75000"/>
                    <a:lumOff val="25000"/>
                  </a:schemeClr>
                </a:solidFill>
                <a:latin typeface="Trebuchet MS" panose="020B0603020202020204" pitchFamily="34" charset="0"/>
                <a:ea typeface="Roboto" panose="02000000000000000000" pitchFamily="2" charset="0"/>
                <a:sym typeface="Arial"/>
              </a:rPr>
            </a:br>
            <a:r>
              <a:rPr lang="en-US" sz="1400" b="0" i="0" u="none" strike="noStrike" cap="none" dirty="0">
                <a:solidFill>
                  <a:schemeClr val="tx1">
                    <a:lumMod val="75000"/>
                    <a:lumOff val="25000"/>
                  </a:schemeClr>
                </a:solidFill>
                <a:latin typeface="Trebuchet MS" panose="020B0603020202020204" pitchFamily="34" charset="0"/>
                <a:ea typeface="Roboto" panose="02000000000000000000" pitchFamily="2" charset="0"/>
                <a:sym typeface="Arial"/>
              </a:rPr>
              <a:t>P( 90 &lt; X &lt; 110 ) = 0.84 - 0.16</a:t>
            </a:r>
            <a:br>
              <a:rPr lang="en-US" sz="1400" b="0" i="0" u="none" strike="noStrike" cap="none" dirty="0">
                <a:solidFill>
                  <a:schemeClr val="tx1">
                    <a:lumMod val="75000"/>
                    <a:lumOff val="25000"/>
                  </a:schemeClr>
                </a:solidFill>
                <a:latin typeface="Trebuchet MS" panose="020B0603020202020204" pitchFamily="34" charset="0"/>
                <a:ea typeface="Roboto" panose="02000000000000000000" pitchFamily="2" charset="0"/>
                <a:sym typeface="Arial"/>
              </a:rPr>
            </a:br>
            <a:r>
              <a:rPr lang="en-US" sz="1400" b="0" i="0" u="none" strike="noStrike" cap="none" dirty="0">
                <a:solidFill>
                  <a:schemeClr val="tx1">
                    <a:lumMod val="75000"/>
                    <a:lumOff val="25000"/>
                  </a:schemeClr>
                </a:solidFill>
                <a:latin typeface="Trebuchet MS" panose="020B0603020202020204" pitchFamily="34" charset="0"/>
                <a:ea typeface="Roboto" panose="02000000000000000000" pitchFamily="2" charset="0"/>
                <a:sym typeface="Arial"/>
              </a:rPr>
              <a:t>P( 90 &lt; X &lt; 110 ) = 0.68</a:t>
            </a:r>
          </a:p>
          <a:p>
            <a:pPr marL="0" marR="0" lvl="0" indent="0" algn="l" rtl="0">
              <a:lnSpc>
                <a:spcPct val="100000"/>
              </a:lnSpc>
              <a:spcBef>
                <a:spcPts val="0"/>
              </a:spcBef>
              <a:spcAft>
                <a:spcPts val="0"/>
              </a:spcAft>
              <a:buNone/>
            </a:pPr>
            <a:endParaRPr lang="en-US" sz="1400" b="0" i="0" u="none" strike="noStrike" cap="none" dirty="0">
              <a:solidFill>
                <a:schemeClr val="tx1">
                  <a:lumMod val="75000"/>
                  <a:lumOff val="25000"/>
                </a:schemeClr>
              </a:solidFill>
              <a:latin typeface="Trebuchet MS" panose="020B0603020202020204" pitchFamily="34" charset="0"/>
              <a:ea typeface="Roboto" panose="02000000000000000000" pitchFamily="2" charset="0"/>
              <a:sym typeface="Arial"/>
            </a:endParaRPr>
          </a:p>
          <a:p>
            <a:pPr marL="0" marR="0" lvl="0" indent="0" algn="l" rtl="0">
              <a:lnSpc>
                <a:spcPct val="100000"/>
              </a:lnSpc>
              <a:spcBef>
                <a:spcPts val="0"/>
              </a:spcBef>
              <a:spcAft>
                <a:spcPts val="0"/>
              </a:spcAft>
              <a:buNone/>
            </a:pPr>
            <a:endParaRPr lang="en-US" sz="1400" b="0" i="0" u="none" strike="noStrike" cap="none" dirty="0">
              <a:solidFill>
                <a:schemeClr val="tx1">
                  <a:lumMod val="75000"/>
                  <a:lumOff val="25000"/>
                </a:schemeClr>
              </a:solidFill>
              <a:latin typeface="Trebuchet MS" panose="020B0603020202020204" pitchFamily="34" charset="0"/>
              <a:ea typeface="Roboto" panose="02000000000000000000" pitchFamily="2" charset="0"/>
              <a:sym typeface="Arial"/>
            </a:endParaRPr>
          </a:p>
          <a:p>
            <a:pPr marL="0" marR="0" lvl="0" indent="0" algn="l" rtl="0">
              <a:lnSpc>
                <a:spcPct val="100000"/>
              </a:lnSpc>
              <a:spcBef>
                <a:spcPts val="0"/>
              </a:spcBef>
              <a:spcAft>
                <a:spcPts val="0"/>
              </a:spcAft>
              <a:buNone/>
            </a:pPr>
            <a:endParaRPr lang="en-US" sz="1400" b="0" i="0" u="none" strike="noStrike" cap="none" dirty="0">
              <a:solidFill>
                <a:schemeClr val="tx1">
                  <a:lumMod val="75000"/>
                  <a:lumOff val="25000"/>
                </a:schemeClr>
              </a:solidFill>
              <a:latin typeface="Trebuchet MS" panose="020B0603020202020204" pitchFamily="34" charset="0"/>
              <a:ea typeface="Roboto" panose="02000000000000000000" pitchFamily="2" charset="0"/>
              <a:sym typeface="Arial"/>
            </a:endParaRPr>
          </a:p>
          <a:p>
            <a:pPr marL="0" marR="0" lvl="0" indent="0" algn="l" rtl="0">
              <a:lnSpc>
                <a:spcPct val="100000"/>
              </a:lnSpc>
              <a:spcBef>
                <a:spcPts val="0"/>
              </a:spcBef>
              <a:spcAft>
                <a:spcPts val="0"/>
              </a:spcAft>
              <a:buNone/>
            </a:pPr>
            <a:endParaRPr lang="en-US" sz="1400" b="0" i="0" u="none" strike="noStrike" cap="none" dirty="0">
              <a:solidFill>
                <a:schemeClr val="tx1">
                  <a:lumMod val="75000"/>
                  <a:lumOff val="25000"/>
                </a:schemeClr>
              </a:solidFill>
              <a:latin typeface="Trebuchet MS" panose="020B0603020202020204" pitchFamily="34" charset="0"/>
              <a:ea typeface="Roboto" panose="02000000000000000000" pitchFamily="2" charset="0"/>
              <a:sym typeface="Arial"/>
            </a:endParaRPr>
          </a:p>
          <a:p>
            <a:pPr marL="0" marR="0" lvl="0" indent="0" algn="l" rtl="0">
              <a:lnSpc>
                <a:spcPct val="100000"/>
              </a:lnSpc>
              <a:spcBef>
                <a:spcPts val="0"/>
              </a:spcBef>
              <a:spcAft>
                <a:spcPts val="0"/>
              </a:spcAft>
              <a:buNone/>
            </a:pPr>
            <a:endParaRPr lang="en-US" sz="1400" b="0" i="0" u="none" strike="noStrike" cap="none" dirty="0">
              <a:solidFill>
                <a:schemeClr val="tx1">
                  <a:lumMod val="75000"/>
                  <a:lumOff val="25000"/>
                </a:schemeClr>
              </a:solidFill>
              <a:latin typeface="Trebuchet MS" panose="020B0603020202020204" pitchFamily="34" charset="0"/>
              <a:ea typeface="Roboto" panose="02000000000000000000" pitchFamily="2" charset="0"/>
              <a:sym typeface="Arial"/>
            </a:endParaRPr>
          </a:p>
          <a:p>
            <a:pPr marL="0" marR="0" lvl="0" indent="0" algn="l" rtl="0">
              <a:lnSpc>
                <a:spcPct val="100000"/>
              </a:lnSpc>
              <a:spcBef>
                <a:spcPts val="0"/>
              </a:spcBef>
              <a:spcAft>
                <a:spcPts val="0"/>
              </a:spcAft>
              <a:buNone/>
            </a:pPr>
            <a:endParaRPr lang="en-US" sz="1400" b="0" i="0" u="none" strike="noStrike" cap="none" dirty="0">
              <a:solidFill>
                <a:schemeClr val="tx1">
                  <a:lumMod val="75000"/>
                  <a:lumOff val="25000"/>
                </a:schemeClr>
              </a:solidFill>
              <a:latin typeface="Trebuchet MS" panose="020B0603020202020204" pitchFamily="34" charset="0"/>
              <a:ea typeface="Roboto" panose="02000000000000000000" pitchFamily="2" charset="0"/>
              <a:sym typeface="Arial"/>
            </a:endParaRPr>
          </a:p>
          <a:p>
            <a:pPr marL="0" marR="0" lvl="0" indent="0" algn="l" rtl="0">
              <a:lnSpc>
                <a:spcPct val="100000"/>
              </a:lnSpc>
              <a:spcBef>
                <a:spcPts val="0"/>
              </a:spcBef>
              <a:spcAft>
                <a:spcPts val="0"/>
              </a:spcAft>
              <a:buNone/>
            </a:pPr>
            <a:endParaRPr lang="en-US" sz="1400" b="0" i="0" u="none" strike="noStrike" cap="none" dirty="0">
              <a:solidFill>
                <a:schemeClr val="tx1">
                  <a:lumMod val="75000"/>
                  <a:lumOff val="25000"/>
                </a:schemeClr>
              </a:solidFill>
              <a:latin typeface="Trebuchet MS" panose="020B0603020202020204" pitchFamily="34" charset="0"/>
              <a:ea typeface="Roboto" panose="02000000000000000000" pitchFamily="2" charset="0"/>
              <a:sym typeface="Arial"/>
            </a:endParaRPr>
          </a:p>
          <a:p>
            <a:pPr marL="0" marR="0" lvl="0" indent="0" algn="l" rtl="0">
              <a:lnSpc>
                <a:spcPct val="100000"/>
              </a:lnSpc>
              <a:spcBef>
                <a:spcPts val="0"/>
              </a:spcBef>
              <a:spcAft>
                <a:spcPts val="0"/>
              </a:spcAft>
              <a:buNone/>
            </a:pPr>
            <a:r>
              <a:rPr lang="en-US" sz="1400" b="0" i="0" u="none" strike="noStrike" cap="none" dirty="0">
                <a:solidFill>
                  <a:schemeClr val="tx1">
                    <a:lumMod val="75000"/>
                    <a:lumOff val="25000"/>
                  </a:schemeClr>
                </a:solidFill>
                <a:latin typeface="Trebuchet MS" panose="020B0603020202020204" pitchFamily="34" charset="0"/>
                <a:ea typeface="Roboto" panose="02000000000000000000" pitchFamily="2" charset="0"/>
                <a:sym typeface="Arial"/>
              </a:rPr>
              <a:t>Thus, about 68% of the test scores will fall between 90 and 110.</a:t>
            </a:r>
          </a:p>
          <a:p>
            <a:pPr marL="0" marR="0" lvl="0" indent="0" algn="l" rtl="0">
              <a:lnSpc>
                <a:spcPct val="100000"/>
              </a:lnSpc>
              <a:spcBef>
                <a:spcPts val="0"/>
              </a:spcBef>
              <a:spcAft>
                <a:spcPts val="0"/>
              </a:spcAft>
              <a:buNone/>
            </a:pPr>
            <a:endParaRPr lang="en-US" sz="1400" b="0" i="0" u="none" strike="noStrike" cap="none" dirty="0">
              <a:solidFill>
                <a:schemeClr val="tx1">
                  <a:lumMod val="75000"/>
                  <a:lumOff val="25000"/>
                </a:schemeClr>
              </a:solidFill>
              <a:latin typeface="Trebuchet MS" panose="020B0603020202020204" pitchFamily="34" charset="0"/>
              <a:ea typeface="Roboto" panose="02000000000000000000" pitchFamily="2" charset="0"/>
              <a:sym typeface="Arial"/>
            </a:endParaRPr>
          </a:p>
          <a:p>
            <a:pPr marL="0" marR="0" lvl="0" indent="0" algn="l" rtl="0">
              <a:lnSpc>
                <a:spcPct val="100000"/>
              </a:lnSpc>
              <a:spcBef>
                <a:spcPts val="0"/>
              </a:spcBef>
              <a:spcAft>
                <a:spcPts val="0"/>
              </a:spcAft>
              <a:buNone/>
            </a:pPr>
            <a:endParaRPr lang="en-US" sz="1400" b="0" i="0" u="none" strike="noStrike" cap="none" dirty="0">
              <a:solidFill>
                <a:schemeClr val="tx1">
                  <a:lumMod val="75000"/>
                  <a:lumOff val="25000"/>
                </a:schemeClr>
              </a:solidFill>
              <a:latin typeface="Trebuchet MS" panose="020B0603020202020204" pitchFamily="34" charset="0"/>
              <a:ea typeface="Roboto" panose="02000000000000000000" pitchFamily="2" charset="0"/>
              <a:sym typeface="Arial"/>
            </a:endParaRPr>
          </a:p>
        </p:txBody>
      </p:sp>
      <p:cxnSp>
        <p:nvCxnSpPr>
          <p:cNvPr id="35" name="Straight Connector 34">
            <a:extLst>
              <a:ext uri="{FF2B5EF4-FFF2-40B4-BE49-F238E27FC236}">
                <a16:creationId xmlns:a16="http://schemas.microsoft.com/office/drawing/2014/main" id="{7D75DB6A-4A40-4211-8994-1445F5ACDBD4}"/>
              </a:ext>
            </a:extLst>
          </p:cNvPr>
          <p:cNvCxnSpPr/>
          <p:nvPr/>
        </p:nvCxnSpPr>
        <p:spPr>
          <a:xfrm>
            <a:off x="933302" y="1465477"/>
            <a:ext cx="939800" cy="0"/>
          </a:xfrm>
          <a:prstGeom prst="line">
            <a:avLst/>
          </a:prstGeom>
          <a:ln w="47625">
            <a:solidFill>
              <a:srgbClr val="FF9933"/>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4860B1A1-4B1C-5DDB-E05D-7B5FA9498F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69459" y="1776886"/>
            <a:ext cx="4807413" cy="2358566"/>
          </a:xfrm>
          <a:prstGeom prst="rect">
            <a:avLst/>
          </a:prstGeom>
        </p:spPr>
      </p:pic>
      <p:pic>
        <p:nvPicPr>
          <p:cNvPr id="3" name="Picture 2">
            <a:extLst>
              <a:ext uri="{FF2B5EF4-FFF2-40B4-BE49-F238E27FC236}">
                <a16:creationId xmlns:a16="http://schemas.microsoft.com/office/drawing/2014/main" id="{7EAFE87D-8316-CB64-2E8A-7C0E6DA63F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69459" y="4243628"/>
            <a:ext cx="4807413" cy="2309611"/>
          </a:xfrm>
          <a:prstGeom prst="rect">
            <a:avLst/>
          </a:prstGeom>
        </p:spPr>
      </p:pic>
    </p:spTree>
    <p:extLst>
      <p:ext uri="{BB962C8B-B14F-4D97-AF65-F5344CB8AC3E}">
        <p14:creationId xmlns:p14="http://schemas.microsoft.com/office/powerpoint/2010/main" val="221531449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2FE60C5-3726-4F7A-B1EE-3E41F1236ED8}"/>
              </a:ext>
            </a:extLst>
          </p:cNvPr>
          <p:cNvSpPr txBox="1"/>
          <p:nvPr/>
        </p:nvSpPr>
        <p:spPr>
          <a:xfrm>
            <a:off x="841188" y="880702"/>
            <a:ext cx="9417509" cy="584775"/>
          </a:xfrm>
          <a:prstGeom prst="rect">
            <a:avLst/>
          </a:prstGeom>
          <a:noFill/>
        </p:spPr>
        <p:txBody>
          <a:bodyPr wrap="square" rtlCol="0">
            <a:spAutoFit/>
          </a:bodyPr>
          <a:lstStyle/>
          <a:p>
            <a:r>
              <a:rPr lang="en-GB" sz="3200" b="1" i="1" dirty="0">
                <a:solidFill>
                  <a:srgbClr val="003399"/>
                </a:solidFill>
                <a:latin typeface="Trebuchet MS" panose="020B0603020202020204" pitchFamily="34" charset="0"/>
              </a:rPr>
              <a:t>Standard Normal Distribution</a:t>
            </a:r>
          </a:p>
        </p:txBody>
      </p:sp>
      <p:sp>
        <p:nvSpPr>
          <p:cNvPr id="21" name="Google Shape;82;p4"/>
          <p:cNvSpPr txBox="1"/>
          <p:nvPr/>
        </p:nvSpPr>
        <p:spPr>
          <a:xfrm>
            <a:off x="1063931" y="1465477"/>
            <a:ext cx="10771018" cy="504749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dirty="0">
                <a:solidFill>
                  <a:schemeClr val="tx1">
                    <a:lumMod val="75000"/>
                    <a:lumOff val="25000"/>
                  </a:schemeClr>
                </a:solidFill>
                <a:latin typeface="Trebuchet MS" panose="020B0603020202020204" pitchFamily="34" charset="0"/>
                <a:ea typeface="Roboto" panose="02000000000000000000" pitchFamily="2" charset="0"/>
                <a:sym typeface="Arial"/>
              </a:rPr>
              <a:t>Standard Normal Distribution is a special case of Normal Distribution </a:t>
            </a:r>
          </a:p>
          <a:p>
            <a:pPr marL="0" marR="0" lvl="0" indent="0" algn="l" rtl="0">
              <a:lnSpc>
                <a:spcPct val="100000"/>
              </a:lnSpc>
              <a:spcBef>
                <a:spcPts val="0"/>
              </a:spcBef>
              <a:spcAft>
                <a:spcPts val="0"/>
              </a:spcAft>
              <a:buNone/>
            </a:pPr>
            <a:endParaRPr lang="en-US" sz="1400" b="0" i="0" u="none" strike="noStrike" cap="none" dirty="0">
              <a:solidFill>
                <a:schemeClr val="tx1">
                  <a:lumMod val="75000"/>
                  <a:lumOff val="25000"/>
                </a:schemeClr>
              </a:solidFill>
              <a:latin typeface="Trebuchet MS" panose="020B0603020202020204" pitchFamily="34" charset="0"/>
              <a:ea typeface="Roboto" panose="02000000000000000000" pitchFamily="2" charset="0"/>
              <a:sym typeface="Arial"/>
            </a:endParaRPr>
          </a:p>
          <a:p>
            <a:pPr marL="0" marR="0" lvl="0" indent="0" algn="l" rtl="0">
              <a:lnSpc>
                <a:spcPct val="100000"/>
              </a:lnSpc>
              <a:spcBef>
                <a:spcPts val="0"/>
              </a:spcBef>
              <a:spcAft>
                <a:spcPts val="0"/>
              </a:spcAft>
              <a:buNone/>
            </a:pPr>
            <a:r>
              <a:rPr lang="en-US" sz="1400" b="0" i="0" u="none" strike="noStrike" cap="none" dirty="0">
                <a:solidFill>
                  <a:schemeClr val="tx1">
                    <a:lumMod val="75000"/>
                    <a:lumOff val="25000"/>
                  </a:schemeClr>
                </a:solidFill>
                <a:latin typeface="Trebuchet MS" panose="020B0603020202020204" pitchFamily="34" charset="0"/>
                <a:ea typeface="Roboto" panose="02000000000000000000" pitchFamily="2" charset="0"/>
                <a:sym typeface="Arial"/>
              </a:rPr>
              <a:t>When a normal random variable has mean of 0 and standard deviation =1 then the distribution is called Standard Normal Distribution </a:t>
            </a:r>
          </a:p>
          <a:p>
            <a:pPr marL="0" marR="0" lvl="0" indent="0" algn="l" rtl="0">
              <a:lnSpc>
                <a:spcPct val="100000"/>
              </a:lnSpc>
              <a:spcBef>
                <a:spcPts val="0"/>
              </a:spcBef>
              <a:spcAft>
                <a:spcPts val="0"/>
              </a:spcAft>
              <a:buNone/>
            </a:pPr>
            <a:endParaRPr lang="en-US" sz="1400" b="0" i="0" u="none" strike="noStrike" cap="none" dirty="0">
              <a:solidFill>
                <a:schemeClr val="tx1">
                  <a:lumMod val="75000"/>
                  <a:lumOff val="25000"/>
                </a:schemeClr>
              </a:solidFill>
              <a:latin typeface="Trebuchet MS" panose="020B0603020202020204" pitchFamily="34" charset="0"/>
              <a:ea typeface="Roboto" panose="02000000000000000000" pitchFamily="2" charset="0"/>
              <a:sym typeface="Arial"/>
            </a:endParaRPr>
          </a:p>
          <a:p>
            <a:pPr marL="0" marR="0" lvl="0" indent="0" algn="l" rtl="0">
              <a:lnSpc>
                <a:spcPct val="100000"/>
              </a:lnSpc>
              <a:spcBef>
                <a:spcPts val="0"/>
              </a:spcBef>
              <a:spcAft>
                <a:spcPts val="0"/>
              </a:spcAft>
              <a:buNone/>
            </a:pPr>
            <a:r>
              <a:rPr lang="en-US" sz="1400" b="0" i="0" u="none" strike="noStrike" cap="none" dirty="0">
                <a:solidFill>
                  <a:schemeClr val="tx1">
                    <a:lumMod val="75000"/>
                    <a:lumOff val="25000"/>
                  </a:schemeClr>
                </a:solidFill>
                <a:latin typeface="Trebuchet MS" panose="020B0603020202020204" pitchFamily="34" charset="0"/>
                <a:ea typeface="Roboto" panose="02000000000000000000" pitchFamily="2" charset="0"/>
                <a:sym typeface="Arial"/>
              </a:rPr>
              <a:t>Now any Normal Distribution can be converted into Standard Normal Distribution </a:t>
            </a:r>
          </a:p>
          <a:p>
            <a:pPr marL="0" marR="0" lvl="0" indent="0" algn="l" rtl="0">
              <a:lnSpc>
                <a:spcPct val="100000"/>
              </a:lnSpc>
              <a:spcBef>
                <a:spcPts val="0"/>
              </a:spcBef>
              <a:spcAft>
                <a:spcPts val="0"/>
              </a:spcAft>
              <a:buNone/>
            </a:pPr>
            <a:endParaRPr lang="en-US" sz="1400" b="0" i="0" u="none" strike="noStrike" cap="none" dirty="0">
              <a:solidFill>
                <a:schemeClr val="tx1">
                  <a:lumMod val="75000"/>
                  <a:lumOff val="25000"/>
                </a:schemeClr>
              </a:solidFill>
              <a:latin typeface="Trebuchet MS" panose="020B0603020202020204" pitchFamily="34" charset="0"/>
              <a:ea typeface="Roboto" panose="02000000000000000000" pitchFamily="2" charset="0"/>
              <a:sym typeface="Arial"/>
            </a:endParaRPr>
          </a:p>
          <a:p>
            <a:pPr marL="0" marR="0" lvl="0" indent="0" algn="l" rtl="0">
              <a:lnSpc>
                <a:spcPct val="100000"/>
              </a:lnSpc>
              <a:spcBef>
                <a:spcPts val="0"/>
              </a:spcBef>
              <a:spcAft>
                <a:spcPts val="0"/>
              </a:spcAft>
              <a:buNone/>
            </a:pPr>
            <a:r>
              <a:rPr lang="en-US" sz="1400" b="0" i="0" u="none" strike="noStrike" cap="none" dirty="0">
                <a:solidFill>
                  <a:schemeClr val="tx1">
                    <a:lumMod val="75000"/>
                    <a:lumOff val="25000"/>
                  </a:schemeClr>
                </a:solidFill>
                <a:latin typeface="Trebuchet MS" panose="020B0603020202020204" pitchFamily="34" charset="0"/>
                <a:ea typeface="Roboto" panose="02000000000000000000" pitchFamily="2" charset="0"/>
                <a:sym typeface="Arial"/>
              </a:rPr>
              <a:t>Motivation to do this – </a:t>
            </a:r>
          </a:p>
          <a:p>
            <a:pPr marL="0" marR="0" lvl="0" indent="0" algn="l" rtl="0">
              <a:lnSpc>
                <a:spcPct val="100000"/>
              </a:lnSpc>
              <a:spcBef>
                <a:spcPts val="0"/>
              </a:spcBef>
              <a:spcAft>
                <a:spcPts val="0"/>
              </a:spcAft>
              <a:buNone/>
            </a:pPr>
            <a:endParaRPr lang="en-US" sz="1400" b="0" i="0" u="none" strike="noStrike" cap="none" dirty="0">
              <a:solidFill>
                <a:schemeClr val="tx1">
                  <a:lumMod val="75000"/>
                  <a:lumOff val="25000"/>
                </a:schemeClr>
              </a:solidFill>
              <a:latin typeface="Trebuchet MS" panose="020B0603020202020204" pitchFamily="34" charset="0"/>
              <a:ea typeface="Roboto" panose="02000000000000000000" pitchFamily="2" charset="0"/>
              <a:sym typeface="Arial"/>
            </a:endParaRPr>
          </a:p>
          <a:p>
            <a:pPr marL="0" marR="0" lvl="0" indent="0" algn="l" rtl="0">
              <a:lnSpc>
                <a:spcPct val="100000"/>
              </a:lnSpc>
              <a:spcBef>
                <a:spcPts val="0"/>
              </a:spcBef>
              <a:spcAft>
                <a:spcPts val="0"/>
              </a:spcAft>
              <a:buNone/>
            </a:pPr>
            <a:r>
              <a:rPr lang="en-US" sz="1400" b="0" i="0" u="none" strike="noStrike" cap="none" dirty="0">
                <a:solidFill>
                  <a:schemeClr val="tx1">
                    <a:lumMod val="75000"/>
                    <a:lumOff val="25000"/>
                  </a:schemeClr>
                </a:solidFill>
                <a:latin typeface="Trebuchet MS" panose="020B0603020202020204" pitchFamily="34" charset="0"/>
                <a:ea typeface="Roboto" panose="02000000000000000000" pitchFamily="2" charset="0"/>
                <a:sym typeface="Arial"/>
              </a:rPr>
              <a:t>As discussed there are many </a:t>
            </a:r>
            <a:r>
              <a:rPr lang="en-US" sz="1400" b="0" i="0" u="none" strike="noStrike" cap="none" dirty="0" err="1">
                <a:solidFill>
                  <a:schemeClr val="tx1">
                    <a:lumMod val="75000"/>
                    <a:lumOff val="25000"/>
                  </a:schemeClr>
                </a:solidFill>
                <a:latin typeface="Trebuchet MS" panose="020B0603020202020204" pitchFamily="34" charset="0"/>
                <a:ea typeface="Roboto" panose="02000000000000000000" pitchFamily="2" charset="0"/>
                <a:sym typeface="Arial"/>
              </a:rPr>
              <a:t>many</a:t>
            </a:r>
            <a:r>
              <a:rPr lang="en-US" sz="1400" b="0" i="0" u="none" strike="noStrike" cap="none" dirty="0">
                <a:solidFill>
                  <a:schemeClr val="tx1">
                    <a:lumMod val="75000"/>
                    <a:lumOff val="25000"/>
                  </a:schemeClr>
                </a:solidFill>
                <a:latin typeface="Trebuchet MS" panose="020B0603020202020204" pitchFamily="34" charset="0"/>
                <a:ea typeface="Roboto" panose="02000000000000000000" pitchFamily="2" charset="0"/>
                <a:sym typeface="Arial"/>
              </a:rPr>
              <a:t> random variables all around us – </a:t>
            </a:r>
          </a:p>
          <a:p>
            <a:pPr marL="0" marR="0" lvl="0" indent="0" algn="l" rtl="0">
              <a:lnSpc>
                <a:spcPct val="100000"/>
              </a:lnSpc>
              <a:spcBef>
                <a:spcPts val="0"/>
              </a:spcBef>
              <a:spcAft>
                <a:spcPts val="0"/>
              </a:spcAft>
              <a:buNone/>
            </a:pPr>
            <a:r>
              <a:rPr lang="en-US" sz="1400" b="0" i="0" u="none" strike="noStrike" cap="none" dirty="0" err="1">
                <a:solidFill>
                  <a:schemeClr val="tx1">
                    <a:lumMod val="75000"/>
                    <a:lumOff val="25000"/>
                  </a:schemeClr>
                </a:solidFill>
                <a:latin typeface="Trebuchet MS" panose="020B0603020202020204" pitchFamily="34" charset="0"/>
                <a:ea typeface="Roboto" panose="02000000000000000000" pitchFamily="2" charset="0"/>
                <a:sym typeface="Arial"/>
              </a:rPr>
              <a:t>e.g</a:t>
            </a:r>
            <a:r>
              <a:rPr lang="en-US" sz="1400" b="0" i="0" u="none" strike="noStrike" cap="none" dirty="0">
                <a:solidFill>
                  <a:schemeClr val="tx1">
                    <a:lumMod val="75000"/>
                    <a:lumOff val="25000"/>
                  </a:schemeClr>
                </a:solidFill>
                <a:latin typeface="Trebuchet MS" panose="020B0603020202020204" pitchFamily="34" charset="0"/>
                <a:ea typeface="Roboto" panose="02000000000000000000" pitchFamily="2" charset="0"/>
                <a:sym typeface="Arial"/>
              </a:rPr>
              <a:t> </a:t>
            </a:r>
          </a:p>
          <a:p>
            <a:pPr marL="0" marR="0" lvl="0" indent="0" algn="l" rtl="0">
              <a:lnSpc>
                <a:spcPct val="100000"/>
              </a:lnSpc>
              <a:spcBef>
                <a:spcPts val="0"/>
              </a:spcBef>
              <a:spcAft>
                <a:spcPts val="0"/>
              </a:spcAft>
              <a:buNone/>
            </a:pPr>
            <a:endParaRPr lang="en-US" sz="1400" b="0" i="0" u="none" strike="noStrike" cap="none" dirty="0">
              <a:solidFill>
                <a:schemeClr val="tx1">
                  <a:lumMod val="75000"/>
                  <a:lumOff val="25000"/>
                </a:schemeClr>
              </a:solidFill>
              <a:latin typeface="Trebuchet MS" panose="020B0603020202020204" pitchFamily="34" charset="0"/>
              <a:ea typeface="Roboto" panose="02000000000000000000" pitchFamily="2" charset="0"/>
              <a:sym typeface="Arial"/>
            </a:endParaRPr>
          </a:p>
          <a:p>
            <a:pPr marL="0" marR="0" lvl="0" indent="0" algn="l" rtl="0">
              <a:lnSpc>
                <a:spcPct val="100000"/>
              </a:lnSpc>
              <a:spcBef>
                <a:spcPts val="0"/>
              </a:spcBef>
              <a:spcAft>
                <a:spcPts val="0"/>
              </a:spcAft>
              <a:buNone/>
            </a:pPr>
            <a:r>
              <a:rPr lang="en-US" sz="1400" b="0" i="0" u="none" strike="noStrike" cap="none" dirty="0">
                <a:solidFill>
                  <a:schemeClr val="tx1">
                    <a:lumMod val="75000"/>
                    <a:lumOff val="25000"/>
                  </a:schemeClr>
                </a:solidFill>
                <a:latin typeface="Trebuchet MS" panose="020B0603020202020204" pitchFamily="34" charset="0"/>
                <a:ea typeface="Roboto" panose="02000000000000000000" pitchFamily="2" charset="0"/>
                <a:sym typeface="Arial"/>
              </a:rPr>
              <a:t>Output in terms of “weight of apples”  of each apple orchard  in Himachal Pradesh (measurement metric is kg)</a:t>
            </a:r>
          </a:p>
          <a:p>
            <a:pPr marL="0" marR="0" lvl="0" indent="0" algn="l" rtl="0">
              <a:lnSpc>
                <a:spcPct val="100000"/>
              </a:lnSpc>
              <a:spcBef>
                <a:spcPts val="0"/>
              </a:spcBef>
              <a:spcAft>
                <a:spcPts val="0"/>
              </a:spcAft>
              <a:buNone/>
            </a:pPr>
            <a:r>
              <a:rPr lang="en-US" sz="1400" b="0" i="0" u="none" strike="noStrike" cap="none" dirty="0">
                <a:solidFill>
                  <a:schemeClr val="tx1">
                    <a:lumMod val="75000"/>
                    <a:lumOff val="25000"/>
                  </a:schemeClr>
                </a:solidFill>
                <a:latin typeface="Trebuchet MS" panose="020B0603020202020204" pitchFamily="34" charset="0"/>
                <a:ea typeface="Roboto" panose="02000000000000000000" pitchFamily="2" charset="0"/>
                <a:sym typeface="Arial"/>
              </a:rPr>
              <a:t>Annual Salary of individuals in AON (measurement metric is INR)</a:t>
            </a:r>
          </a:p>
          <a:p>
            <a:pPr marL="0" marR="0" lvl="0" indent="0" algn="l" rtl="0">
              <a:lnSpc>
                <a:spcPct val="100000"/>
              </a:lnSpc>
              <a:spcBef>
                <a:spcPts val="0"/>
              </a:spcBef>
              <a:spcAft>
                <a:spcPts val="0"/>
              </a:spcAft>
              <a:buNone/>
            </a:pPr>
            <a:r>
              <a:rPr lang="en-US" sz="1400" b="0" i="0" u="none" strike="noStrike" cap="none" dirty="0">
                <a:solidFill>
                  <a:schemeClr val="tx1">
                    <a:lumMod val="75000"/>
                    <a:lumOff val="25000"/>
                  </a:schemeClr>
                </a:solidFill>
                <a:latin typeface="Trebuchet MS" panose="020B0603020202020204" pitchFamily="34" charset="0"/>
                <a:ea typeface="Roboto" panose="02000000000000000000" pitchFamily="2" charset="0"/>
                <a:sym typeface="Arial"/>
              </a:rPr>
              <a:t>Time taken to run 100 </a:t>
            </a:r>
            <a:r>
              <a:rPr lang="en-US" sz="1400" b="0" i="0" u="none" strike="noStrike" cap="none" dirty="0" err="1">
                <a:solidFill>
                  <a:schemeClr val="tx1">
                    <a:lumMod val="75000"/>
                    <a:lumOff val="25000"/>
                  </a:schemeClr>
                </a:solidFill>
                <a:latin typeface="Trebuchet MS" panose="020B0603020202020204" pitchFamily="34" charset="0"/>
                <a:ea typeface="Roboto" panose="02000000000000000000" pitchFamily="2" charset="0"/>
                <a:sym typeface="Arial"/>
              </a:rPr>
              <a:t>metre</a:t>
            </a:r>
            <a:r>
              <a:rPr lang="en-US" sz="1400" b="0" i="0" u="none" strike="noStrike" cap="none" dirty="0">
                <a:solidFill>
                  <a:schemeClr val="tx1">
                    <a:lumMod val="75000"/>
                    <a:lumOff val="25000"/>
                  </a:schemeClr>
                </a:solidFill>
                <a:latin typeface="Trebuchet MS" panose="020B0603020202020204" pitchFamily="34" charset="0"/>
                <a:ea typeface="Roboto" panose="02000000000000000000" pitchFamily="2" charset="0"/>
                <a:sym typeface="Arial"/>
              </a:rPr>
              <a:t> sprint in 2018 Seoul Olympics (measurement metric is seconds)</a:t>
            </a:r>
          </a:p>
          <a:p>
            <a:pPr marL="0" marR="0" lvl="0" indent="0" algn="l" rtl="0">
              <a:lnSpc>
                <a:spcPct val="100000"/>
              </a:lnSpc>
              <a:spcBef>
                <a:spcPts val="0"/>
              </a:spcBef>
              <a:spcAft>
                <a:spcPts val="0"/>
              </a:spcAft>
              <a:buNone/>
            </a:pPr>
            <a:r>
              <a:rPr lang="en-US" sz="1400" b="0" i="0" u="none" strike="noStrike" cap="none" dirty="0">
                <a:solidFill>
                  <a:schemeClr val="tx1">
                    <a:lumMod val="75000"/>
                    <a:lumOff val="25000"/>
                  </a:schemeClr>
                </a:solidFill>
                <a:latin typeface="Trebuchet MS" panose="020B0603020202020204" pitchFamily="34" charset="0"/>
                <a:ea typeface="Roboto" panose="02000000000000000000" pitchFamily="2" charset="0"/>
                <a:sym typeface="Arial"/>
              </a:rPr>
              <a:t>Amount of rainfall in </a:t>
            </a:r>
            <a:r>
              <a:rPr lang="en-US" sz="1400" b="0" i="0" u="none" strike="noStrike" cap="none" dirty="0" err="1">
                <a:solidFill>
                  <a:schemeClr val="tx1">
                    <a:lumMod val="75000"/>
                    <a:lumOff val="25000"/>
                  </a:schemeClr>
                </a:solidFill>
                <a:latin typeface="Trebuchet MS" panose="020B0603020202020204" pitchFamily="34" charset="0"/>
                <a:ea typeface="Roboto" panose="02000000000000000000" pitchFamily="2" charset="0"/>
                <a:sym typeface="Arial"/>
              </a:rPr>
              <a:t>Jaiselmer</a:t>
            </a:r>
            <a:r>
              <a:rPr lang="en-US" sz="1400" b="0" i="0" u="none" strike="noStrike" cap="none" dirty="0">
                <a:solidFill>
                  <a:schemeClr val="tx1">
                    <a:lumMod val="75000"/>
                    <a:lumOff val="25000"/>
                  </a:schemeClr>
                </a:solidFill>
                <a:latin typeface="Trebuchet MS" panose="020B0603020202020204" pitchFamily="34" charset="0"/>
                <a:ea typeface="Roboto" panose="02000000000000000000" pitchFamily="2" charset="0"/>
                <a:sym typeface="Arial"/>
              </a:rPr>
              <a:t> in last 10 years (measurement metric is mm)</a:t>
            </a:r>
          </a:p>
          <a:p>
            <a:pPr marL="0" marR="0" lvl="0" indent="0" algn="l" rtl="0">
              <a:lnSpc>
                <a:spcPct val="100000"/>
              </a:lnSpc>
              <a:spcBef>
                <a:spcPts val="0"/>
              </a:spcBef>
              <a:spcAft>
                <a:spcPts val="0"/>
              </a:spcAft>
              <a:buNone/>
            </a:pPr>
            <a:r>
              <a:rPr lang="en-US" sz="1400" b="0" i="0" u="none" strike="noStrike" cap="none" dirty="0">
                <a:solidFill>
                  <a:schemeClr val="tx1">
                    <a:lumMod val="75000"/>
                    <a:lumOff val="25000"/>
                  </a:schemeClr>
                </a:solidFill>
                <a:latin typeface="Trebuchet MS" panose="020B0603020202020204" pitchFamily="34" charset="0"/>
                <a:ea typeface="Roboto" panose="02000000000000000000" pitchFamily="2" charset="0"/>
                <a:sym typeface="Arial"/>
              </a:rPr>
              <a:t>Mean Monthly temperature of Dubai for last 10 years (measurement metric is degree Centigrade)</a:t>
            </a:r>
          </a:p>
          <a:p>
            <a:pPr marL="0" marR="0" lvl="0" indent="0" algn="l" rtl="0">
              <a:lnSpc>
                <a:spcPct val="100000"/>
              </a:lnSpc>
              <a:spcBef>
                <a:spcPts val="0"/>
              </a:spcBef>
              <a:spcAft>
                <a:spcPts val="0"/>
              </a:spcAft>
              <a:buNone/>
            </a:pPr>
            <a:endParaRPr lang="en-US" sz="1400" b="0" i="0" u="none" strike="noStrike" cap="none" dirty="0">
              <a:solidFill>
                <a:schemeClr val="tx1">
                  <a:lumMod val="75000"/>
                  <a:lumOff val="25000"/>
                </a:schemeClr>
              </a:solidFill>
              <a:latin typeface="Trebuchet MS" panose="020B0603020202020204" pitchFamily="34" charset="0"/>
              <a:ea typeface="Roboto" panose="02000000000000000000" pitchFamily="2" charset="0"/>
              <a:sym typeface="Arial"/>
            </a:endParaRPr>
          </a:p>
          <a:p>
            <a:pPr marL="0" marR="0" lvl="0" indent="0" algn="l" rtl="0">
              <a:lnSpc>
                <a:spcPct val="100000"/>
              </a:lnSpc>
              <a:spcBef>
                <a:spcPts val="0"/>
              </a:spcBef>
              <a:spcAft>
                <a:spcPts val="0"/>
              </a:spcAft>
              <a:buNone/>
            </a:pPr>
            <a:r>
              <a:rPr lang="en-US" sz="1400" b="0" i="0" u="none" strike="noStrike" cap="none" dirty="0">
                <a:solidFill>
                  <a:schemeClr val="tx1">
                    <a:lumMod val="75000"/>
                    <a:lumOff val="25000"/>
                  </a:schemeClr>
                </a:solidFill>
                <a:latin typeface="Trebuchet MS" panose="020B0603020202020204" pitchFamily="34" charset="0"/>
                <a:ea typeface="Roboto" panose="02000000000000000000" pitchFamily="2" charset="0"/>
                <a:sym typeface="Arial"/>
              </a:rPr>
              <a:t>And so on and do forth </a:t>
            </a:r>
          </a:p>
          <a:p>
            <a:pPr marL="0" marR="0" lvl="0" indent="0" algn="l" rtl="0">
              <a:lnSpc>
                <a:spcPct val="100000"/>
              </a:lnSpc>
              <a:spcBef>
                <a:spcPts val="0"/>
              </a:spcBef>
              <a:spcAft>
                <a:spcPts val="0"/>
              </a:spcAft>
              <a:buNone/>
            </a:pPr>
            <a:endParaRPr lang="en-US" sz="1400" b="0" i="0" u="none" strike="noStrike" cap="none" dirty="0">
              <a:solidFill>
                <a:schemeClr val="tx1">
                  <a:lumMod val="75000"/>
                  <a:lumOff val="25000"/>
                </a:schemeClr>
              </a:solidFill>
              <a:latin typeface="Trebuchet MS" panose="020B0603020202020204" pitchFamily="34" charset="0"/>
              <a:ea typeface="Roboto" panose="02000000000000000000" pitchFamily="2" charset="0"/>
              <a:sym typeface="Arial"/>
            </a:endParaRPr>
          </a:p>
          <a:p>
            <a:pPr marL="0" marR="0" lvl="0" indent="0" algn="l" rtl="0">
              <a:lnSpc>
                <a:spcPct val="100000"/>
              </a:lnSpc>
              <a:spcBef>
                <a:spcPts val="0"/>
              </a:spcBef>
              <a:spcAft>
                <a:spcPts val="0"/>
              </a:spcAft>
              <a:buNone/>
            </a:pPr>
            <a:r>
              <a:rPr lang="en-US" sz="1400" b="0" i="0" u="none" strike="noStrike" cap="none" dirty="0">
                <a:solidFill>
                  <a:schemeClr val="tx1">
                    <a:lumMod val="75000"/>
                    <a:lumOff val="25000"/>
                  </a:schemeClr>
                </a:solidFill>
                <a:latin typeface="Trebuchet MS" panose="020B0603020202020204" pitchFamily="34" charset="0"/>
                <a:ea typeface="Roboto" panose="02000000000000000000" pitchFamily="2" charset="0"/>
                <a:sym typeface="Arial"/>
              </a:rPr>
              <a:t>The point is there are many random variables and when pdfs are plotted for them even if they follow a normal distribution will have different metrics and so it would be difficult to have different plots for them and then using that plot to calculate the probabilities for different values of the random variable </a:t>
            </a:r>
          </a:p>
        </p:txBody>
      </p:sp>
      <p:cxnSp>
        <p:nvCxnSpPr>
          <p:cNvPr id="35" name="Straight Connector 34">
            <a:extLst>
              <a:ext uri="{FF2B5EF4-FFF2-40B4-BE49-F238E27FC236}">
                <a16:creationId xmlns:a16="http://schemas.microsoft.com/office/drawing/2014/main" id="{7D75DB6A-4A40-4211-8994-1445F5ACDBD4}"/>
              </a:ext>
            </a:extLst>
          </p:cNvPr>
          <p:cNvCxnSpPr/>
          <p:nvPr/>
        </p:nvCxnSpPr>
        <p:spPr>
          <a:xfrm>
            <a:off x="933302" y="1465477"/>
            <a:ext cx="939800" cy="0"/>
          </a:xfrm>
          <a:prstGeom prst="line">
            <a:avLst/>
          </a:prstGeom>
          <a:ln w="47625">
            <a:solidFill>
              <a:srgbClr val="FF993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843747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2FE60C5-3726-4F7A-B1EE-3E41F1236ED8}"/>
              </a:ext>
            </a:extLst>
          </p:cNvPr>
          <p:cNvSpPr txBox="1"/>
          <p:nvPr/>
        </p:nvSpPr>
        <p:spPr>
          <a:xfrm>
            <a:off x="841188" y="880702"/>
            <a:ext cx="9417509" cy="584775"/>
          </a:xfrm>
          <a:prstGeom prst="rect">
            <a:avLst/>
          </a:prstGeom>
          <a:noFill/>
        </p:spPr>
        <p:txBody>
          <a:bodyPr wrap="square" rtlCol="0">
            <a:spAutoFit/>
          </a:bodyPr>
          <a:lstStyle/>
          <a:p>
            <a:r>
              <a:rPr lang="en-GB" sz="3200" b="1" i="1" dirty="0">
                <a:solidFill>
                  <a:srgbClr val="003399"/>
                </a:solidFill>
                <a:latin typeface="Trebuchet MS" panose="020B0603020202020204" pitchFamily="34" charset="0"/>
              </a:rPr>
              <a:t>Standard Normal Distribution</a:t>
            </a:r>
          </a:p>
        </p:txBody>
      </p:sp>
      <p:sp>
        <p:nvSpPr>
          <p:cNvPr id="21" name="Google Shape;82;p4"/>
          <p:cNvSpPr txBox="1"/>
          <p:nvPr/>
        </p:nvSpPr>
        <p:spPr>
          <a:xfrm>
            <a:off x="1063931" y="1465477"/>
            <a:ext cx="10771018" cy="31085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dirty="0">
                <a:solidFill>
                  <a:schemeClr val="tx1">
                    <a:lumMod val="75000"/>
                    <a:lumOff val="25000"/>
                  </a:schemeClr>
                </a:solidFill>
                <a:latin typeface="Trebuchet MS" panose="020B0603020202020204" pitchFamily="34" charset="0"/>
                <a:ea typeface="Roboto" panose="02000000000000000000" pitchFamily="2" charset="0"/>
                <a:sym typeface="Arial"/>
              </a:rPr>
              <a:t>As the term suggests it is computed from Normal Distribution by standardizing it – </a:t>
            </a:r>
          </a:p>
          <a:p>
            <a:pPr marL="0" marR="0" lvl="0" indent="0" algn="l" rtl="0">
              <a:lnSpc>
                <a:spcPct val="100000"/>
              </a:lnSpc>
              <a:spcBef>
                <a:spcPts val="0"/>
              </a:spcBef>
              <a:spcAft>
                <a:spcPts val="0"/>
              </a:spcAft>
              <a:buNone/>
            </a:pPr>
            <a:endParaRPr lang="en-US" sz="1400" b="0" i="0" u="none" strike="noStrike" cap="none" dirty="0">
              <a:solidFill>
                <a:schemeClr val="tx1">
                  <a:lumMod val="75000"/>
                  <a:lumOff val="25000"/>
                </a:schemeClr>
              </a:solidFill>
              <a:latin typeface="Trebuchet MS" panose="020B0603020202020204" pitchFamily="34" charset="0"/>
              <a:ea typeface="Roboto" panose="02000000000000000000" pitchFamily="2" charset="0"/>
              <a:sym typeface="Arial"/>
            </a:endParaRPr>
          </a:p>
          <a:p>
            <a:pPr marL="0" marR="0" lvl="0" indent="0" algn="l" rtl="0">
              <a:lnSpc>
                <a:spcPct val="100000"/>
              </a:lnSpc>
              <a:spcBef>
                <a:spcPts val="0"/>
              </a:spcBef>
              <a:spcAft>
                <a:spcPts val="0"/>
              </a:spcAft>
              <a:buNone/>
            </a:pPr>
            <a:r>
              <a:rPr lang="en-US" sz="1400" b="0" i="0" u="none" strike="noStrike" cap="none" dirty="0">
                <a:solidFill>
                  <a:schemeClr val="tx1">
                    <a:lumMod val="75000"/>
                    <a:lumOff val="25000"/>
                  </a:schemeClr>
                </a:solidFill>
                <a:latin typeface="Trebuchet MS" panose="020B0603020202020204" pitchFamily="34" charset="0"/>
                <a:ea typeface="Roboto" panose="02000000000000000000" pitchFamily="2" charset="0"/>
                <a:sym typeface="Arial"/>
              </a:rPr>
              <a:t>The normal random variable of a standard normal distribution is called a standard score or a z-score. </a:t>
            </a:r>
          </a:p>
          <a:p>
            <a:pPr marL="0" marR="0" lvl="0" indent="0" algn="l" rtl="0">
              <a:lnSpc>
                <a:spcPct val="100000"/>
              </a:lnSpc>
              <a:spcBef>
                <a:spcPts val="0"/>
              </a:spcBef>
              <a:spcAft>
                <a:spcPts val="0"/>
              </a:spcAft>
              <a:buNone/>
            </a:pPr>
            <a:endParaRPr lang="en-US" sz="1400" b="0" i="0" u="none" strike="noStrike" cap="none" dirty="0">
              <a:solidFill>
                <a:schemeClr val="tx1">
                  <a:lumMod val="75000"/>
                  <a:lumOff val="25000"/>
                </a:schemeClr>
              </a:solidFill>
              <a:latin typeface="Trebuchet MS" panose="020B0603020202020204" pitchFamily="34" charset="0"/>
              <a:ea typeface="Roboto" panose="02000000000000000000" pitchFamily="2" charset="0"/>
              <a:sym typeface="Arial"/>
            </a:endParaRPr>
          </a:p>
          <a:p>
            <a:pPr marL="0" marR="0" lvl="0" indent="0" algn="l" rtl="0">
              <a:lnSpc>
                <a:spcPct val="100000"/>
              </a:lnSpc>
              <a:spcBef>
                <a:spcPts val="0"/>
              </a:spcBef>
              <a:spcAft>
                <a:spcPts val="0"/>
              </a:spcAft>
              <a:buNone/>
            </a:pPr>
            <a:r>
              <a:rPr lang="en-US" sz="1400" b="0" i="0" u="none" strike="noStrike" cap="none" dirty="0">
                <a:solidFill>
                  <a:schemeClr val="tx1">
                    <a:lumMod val="75000"/>
                    <a:lumOff val="25000"/>
                  </a:schemeClr>
                </a:solidFill>
                <a:latin typeface="Trebuchet MS" panose="020B0603020202020204" pitchFamily="34" charset="0"/>
                <a:ea typeface="Roboto" panose="02000000000000000000" pitchFamily="2" charset="0"/>
                <a:sym typeface="Arial"/>
              </a:rPr>
              <a:t>Any  normal random variable X can be transformed into a z-score via the following equation:</a:t>
            </a:r>
            <a:br>
              <a:rPr lang="en-US" sz="1400" b="0" i="0" u="none" strike="noStrike" cap="none" dirty="0">
                <a:solidFill>
                  <a:schemeClr val="tx1">
                    <a:lumMod val="75000"/>
                    <a:lumOff val="25000"/>
                  </a:schemeClr>
                </a:solidFill>
                <a:latin typeface="Trebuchet MS" panose="020B0603020202020204" pitchFamily="34" charset="0"/>
                <a:ea typeface="Roboto" panose="02000000000000000000" pitchFamily="2" charset="0"/>
                <a:sym typeface="Arial"/>
              </a:rPr>
            </a:br>
            <a:endParaRPr lang="en-US" sz="1400" b="0" i="0" u="none" strike="noStrike" cap="none" dirty="0">
              <a:solidFill>
                <a:schemeClr val="tx1">
                  <a:lumMod val="75000"/>
                  <a:lumOff val="25000"/>
                </a:schemeClr>
              </a:solidFill>
              <a:latin typeface="Trebuchet MS" panose="020B0603020202020204" pitchFamily="34" charset="0"/>
              <a:ea typeface="Roboto" panose="02000000000000000000" pitchFamily="2" charset="0"/>
              <a:sym typeface="Arial"/>
            </a:endParaRPr>
          </a:p>
          <a:p>
            <a:pPr marL="0" marR="0" lvl="0" indent="0" algn="l" rtl="0">
              <a:lnSpc>
                <a:spcPct val="100000"/>
              </a:lnSpc>
              <a:spcBef>
                <a:spcPts val="0"/>
              </a:spcBef>
              <a:spcAft>
                <a:spcPts val="0"/>
              </a:spcAft>
              <a:buNone/>
            </a:pPr>
            <a:r>
              <a:rPr lang="en-US" sz="1400" b="0" i="0" u="none" strike="noStrike" cap="none" dirty="0">
                <a:solidFill>
                  <a:schemeClr val="tx1">
                    <a:lumMod val="75000"/>
                    <a:lumOff val="25000"/>
                  </a:schemeClr>
                </a:solidFill>
                <a:latin typeface="Trebuchet MS" panose="020B0603020202020204" pitchFamily="34" charset="0"/>
                <a:ea typeface="Roboto" panose="02000000000000000000" pitchFamily="2" charset="0"/>
                <a:sym typeface="Arial"/>
              </a:rPr>
              <a:t>	z = (x - μ) / σ</a:t>
            </a:r>
          </a:p>
          <a:p>
            <a:pPr marL="0" marR="0" lvl="0" indent="0" algn="l" rtl="0">
              <a:lnSpc>
                <a:spcPct val="100000"/>
              </a:lnSpc>
              <a:spcBef>
                <a:spcPts val="0"/>
              </a:spcBef>
              <a:spcAft>
                <a:spcPts val="0"/>
              </a:spcAft>
              <a:buNone/>
            </a:pPr>
            <a:endParaRPr lang="en-US" sz="1400" b="0" i="0" u="none" strike="noStrike" cap="none" dirty="0">
              <a:solidFill>
                <a:schemeClr val="tx1">
                  <a:lumMod val="75000"/>
                  <a:lumOff val="25000"/>
                </a:schemeClr>
              </a:solidFill>
              <a:latin typeface="Trebuchet MS" panose="020B0603020202020204" pitchFamily="34" charset="0"/>
              <a:ea typeface="Roboto" panose="02000000000000000000" pitchFamily="2" charset="0"/>
              <a:sym typeface="Arial"/>
            </a:endParaRPr>
          </a:p>
          <a:p>
            <a:pPr marL="0" marR="0" lvl="0" indent="0" algn="l" rtl="0">
              <a:lnSpc>
                <a:spcPct val="100000"/>
              </a:lnSpc>
              <a:spcBef>
                <a:spcPts val="0"/>
              </a:spcBef>
              <a:spcAft>
                <a:spcPts val="0"/>
              </a:spcAft>
              <a:buNone/>
            </a:pPr>
            <a:r>
              <a:rPr lang="en-US" sz="1400" b="0" i="0" u="none" strike="noStrike" cap="none" dirty="0">
                <a:solidFill>
                  <a:schemeClr val="tx1">
                    <a:lumMod val="75000"/>
                    <a:lumOff val="25000"/>
                  </a:schemeClr>
                </a:solidFill>
                <a:latin typeface="Trebuchet MS" panose="020B0603020202020204" pitchFamily="34" charset="0"/>
                <a:ea typeface="Roboto" panose="02000000000000000000" pitchFamily="2" charset="0"/>
                <a:sym typeface="Arial"/>
              </a:rPr>
              <a:t>Where z= z-score or standard score     </a:t>
            </a:r>
          </a:p>
          <a:p>
            <a:pPr marL="0" marR="0" lvl="0" indent="0" algn="l" rtl="0">
              <a:lnSpc>
                <a:spcPct val="100000"/>
              </a:lnSpc>
              <a:spcBef>
                <a:spcPts val="0"/>
              </a:spcBef>
              <a:spcAft>
                <a:spcPts val="0"/>
              </a:spcAft>
              <a:buNone/>
            </a:pPr>
            <a:r>
              <a:rPr lang="en-US" sz="1400" b="0" i="0" u="none" strike="noStrike" cap="none" dirty="0">
                <a:solidFill>
                  <a:schemeClr val="tx1">
                    <a:lumMod val="75000"/>
                    <a:lumOff val="25000"/>
                  </a:schemeClr>
                </a:solidFill>
                <a:latin typeface="Trebuchet MS" panose="020B0603020202020204" pitchFamily="34" charset="0"/>
                <a:ea typeface="Roboto" panose="02000000000000000000" pitchFamily="2" charset="0"/>
                <a:sym typeface="Arial"/>
              </a:rPr>
              <a:t>X= random variable</a:t>
            </a:r>
          </a:p>
          <a:p>
            <a:pPr marL="0" marR="0" lvl="0" indent="0" algn="l" rtl="0">
              <a:lnSpc>
                <a:spcPct val="100000"/>
              </a:lnSpc>
              <a:spcBef>
                <a:spcPts val="0"/>
              </a:spcBef>
              <a:spcAft>
                <a:spcPts val="0"/>
              </a:spcAft>
              <a:buNone/>
            </a:pPr>
            <a:r>
              <a:rPr lang="en-US" sz="1400" b="0" i="0" u="none" strike="noStrike" cap="none" dirty="0">
                <a:solidFill>
                  <a:schemeClr val="tx1">
                    <a:lumMod val="75000"/>
                    <a:lumOff val="25000"/>
                  </a:schemeClr>
                </a:solidFill>
                <a:latin typeface="Trebuchet MS" panose="020B0603020202020204" pitchFamily="34" charset="0"/>
                <a:ea typeface="Roboto" panose="02000000000000000000" pitchFamily="2" charset="0"/>
                <a:sym typeface="Arial"/>
              </a:rPr>
              <a:t>μ= mean of X </a:t>
            </a:r>
          </a:p>
          <a:p>
            <a:pPr marL="0" marR="0" lvl="0" indent="0" algn="l" rtl="0">
              <a:lnSpc>
                <a:spcPct val="100000"/>
              </a:lnSpc>
              <a:spcBef>
                <a:spcPts val="0"/>
              </a:spcBef>
              <a:spcAft>
                <a:spcPts val="0"/>
              </a:spcAft>
              <a:buNone/>
            </a:pPr>
            <a:r>
              <a:rPr lang="en-US" sz="1400" b="0" i="0" u="none" strike="noStrike" cap="none" dirty="0">
                <a:solidFill>
                  <a:schemeClr val="tx1">
                    <a:lumMod val="75000"/>
                    <a:lumOff val="25000"/>
                  </a:schemeClr>
                </a:solidFill>
                <a:latin typeface="Trebuchet MS" panose="020B0603020202020204" pitchFamily="34" charset="0"/>
                <a:ea typeface="Roboto" panose="02000000000000000000" pitchFamily="2" charset="0"/>
                <a:sym typeface="Arial"/>
              </a:rPr>
              <a:t>σ=</a:t>
            </a:r>
            <a:r>
              <a:rPr lang="en-US" sz="1400" b="0" i="0" u="none" strike="noStrike" cap="none" dirty="0" err="1">
                <a:solidFill>
                  <a:schemeClr val="tx1">
                    <a:lumMod val="75000"/>
                    <a:lumOff val="25000"/>
                  </a:schemeClr>
                </a:solidFill>
                <a:latin typeface="Trebuchet MS" panose="020B0603020202020204" pitchFamily="34" charset="0"/>
                <a:ea typeface="Roboto" panose="02000000000000000000" pitchFamily="2" charset="0"/>
                <a:sym typeface="Arial"/>
              </a:rPr>
              <a:t>sd</a:t>
            </a:r>
            <a:r>
              <a:rPr lang="en-US" sz="1400" b="0" i="0" u="none" strike="noStrike" cap="none" dirty="0">
                <a:solidFill>
                  <a:schemeClr val="tx1">
                    <a:lumMod val="75000"/>
                    <a:lumOff val="25000"/>
                  </a:schemeClr>
                </a:solidFill>
                <a:latin typeface="Trebuchet MS" panose="020B0603020202020204" pitchFamily="34" charset="0"/>
                <a:ea typeface="Roboto" panose="02000000000000000000" pitchFamily="2" charset="0"/>
                <a:sym typeface="Arial"/>
              </a:rPr>
              <a:t> of X</a:t>
            </a:r>
          </a:p>
          <a:p>
            <a:pPr marL="0" marR="0" lvl="0" indent="0" algn="l" rtl="0">
              <a:lnSpc>
                <a:spcPct val="100000"/>
              </a:lnSpc>
              <a:spcBef>
                <a:spcPts val="0"/>
              </a:spcBef>
              <a:spcAft>
                <a:spcPts val="0"/>
              </a:spcAft>
              <a:buNone/>
            </a:pPr>
            <a:endParaRPr lang="en-US" sz="1400" b="0" i="0" u="none" strike="noStrike" cap="none" dirty="0">
              <a:solidFill>
                <a:schemeClr val="tx1">
                  <a:lumMod val="75000"/>
                  <a:lumOff val="25000"/>
                </a:schemeClr>
              </a:solidFill>
              <a:latin typeface="Trebuchet MS" panose="020B0603020202020204" pitchFamily="34" charset="0"/>
              <a:ea typeface="Roboto" panose="02000000000000000000" pitchFamily="2" charset="0"/>
              <a:sym typeface="Arial"/>
            </a:endParaRPr>
          </a:p>
          <a:p>
            <a:pPr marL="0" marR="0" lvl="0" indent="0" algn="l" rtl="0">
              <a:lnSpc>
                <a:spcPct val="100000"/>
              </a:lnSpc>
              <a:spcBef>
                <a:spcPts val="0"/>
              </a:spcBef>
              <a:spcAft>
                <a:spcPts val="0"/>
              </a:spcAft>
              <a:buNone/>
            </a:pPr>
            <a:r>
              <a:rPr lang="en-US" sz="1400" b="0" i="0" u="none" strike="noStrike" cap="none" dirty="0">
                <a:solidFill>
                  <a:schemeClr val="tx1">
                    <a:lumMod val="75000"/>
                    <a:lumOff val="25000"/>
                  </a:schemeClr>
                </a:solidFill>
                <a:latin typeface="Trebuchet MS" panose="020B0603020202020204" pitchFamily="34" charset="0"/>
                <a:ea typeface="Roboto" panose="02000000000000000000" pitchFamily="2" charset="0"/>
                <a:sym typeface="Arial"/>
              </a:rPr>
              <a:t>Think for a second about possible values that z-score can take </a:t>
            </a:r>
          </a:p>
        </p:txBody>
      </p:sp>
      <p:cxnSp>
        <p:nvCxnSpPr>
          <p:cNvPr id="35" name="Straight Connector 34">
            <a:extLst>
              <a:ext uri="{FF2B5EF4-FFF2-40B4-BE49-F238E27FC236}">
                <a16:creationId xmlns:a16="http://schemas.microsoft.com/office/drawing/2014/main" id="{7D75DB6A-4A40-4211-8994-1445F5ACDBD4}"/>
              </a:ext>
            </a:extLst>
          </p:cNvPr>
          <p:cNvCxnSpPr/>
          <p:nvPr/>
        </p:nvCxnSpPr>
        <p:spPr>
          <a:xfrm>
            <a:off x="933302" y="1465477"/>
            <a:ext cx="939800" cy="0"/>
          </a:xfrm>
          <a:prstGeom prst="line">
            <a:avLst/>
          </a:prstGeom>
          <a:ln w="47625">
            <a:solidFill>
              <a:srgbClr val="FF993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6149719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2FE60C5-3726-4F7A-B1EE-3E41F1236ED8}"/>
              </a:ext>
            </a:extLst>
          </p:cNvPr>
          <p:cNvSpPr txBox="1"/>
          <p:nvPr/>
        </p:nvSpPr>
        <p:spPr>
          <a:xfrm>
            <a:off x="815062" y="1177104"/>
            <a:ext cx="7754172" cy="646331"/>
          </a:xfrm>
          <a:prstGeom prst="rect">
            <a:avLst/>
          </a:prstGeom>
          <a:noFill/>
        </p:spPr>
        <p:txBody>
          <a:bodyPr wrap="square" rtlCol="0">
            <a:spAutoFit/>
          </a:bodyPr>
          <a:lstStyle/>
          <a:p>
            <a:r>
              <a:rPr lang="en-US" sz="3600" b="1" i="1" dirty="0">
                <a:solidFill>
                  <a:srgbClr val="003399"/>
                </a:solidFill>
                <a:latin typeface="Trebuchet MS" panose="020B0603020202020204" pitchFamily="34" charset="0"/>
              </a:rPr>
              <a:t>Population and Sample</a:t>
            </a:r>
          </a:p>
        </p:txBody>
      </p:sp>
      <p:cxnSp>
        <p:nvCxnSpPr>
          <p:cNvPr id="35" name="Straight Connector 34">
            <a:extLst>
              <a:ext uri="{FF2B5EF4-FFF2-40B4-BE49-F238E27FC236}">
                <a16:creationId xmlns:a16="http://schemas.microsoft.com/office/drawing/2014/main" id="{7D75DB6A-4A40-4211-8994-1445F5ACDBD4}"/>
              </a:ext>
            </a:extLst>
          </p:cNvPr>
          <p:cNvCxnSpPr/>
          <p:nvPr/>
        </p:nvCxnSpPr>
        <p:spPr>
          <a:xfrm>
            <a:off x="959427" y="1925809"/>
            <a:ext cx="939800" cy="0"/>
          </a:xfrm>
          <a:prstGeom prst="line">
            <a:avLst/>
          </a:prstGeom>
          <a:ln w="47625">
            <a:solidFill>
              <a:srgbClr val="FF9933"/>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6562076D-E78D-E5FB-4994-7C7F6EA0B3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6313" y="2159139"/>
            <a:ext cx="6413292" cy="3976050"/>
          </a:xfrm>
          <a:prstGeom prst="rect">
            <a:avLst/>
          </a:prstGeom>
        </p:spPr>
      </p:pic>
    </p:spTree>
    <p:extLst>
      <p:ext uri="{BB962C8B-B14F-4D97-AF65-F5344CB8AC3E}">
        <p14:creationId xmlns:p14="http://schemas.microsoft.com/office/powerpoint/2010/main" val="376163590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2FE60C5-3726-4F7A-B1EE-3E41F1236ED8}"/>
              </a:ext>
            </a:extLst>
          </p:cNvPr>
          <p:cNvSpPr txBox="1"/>
          <p:nvPr/>
        </p:nvSpPr>
        <p:spPr>
          <a:xfrm>
            <a:off x="841188" y="826907"/>
            <a:ext cx="7754172" cy="646331"/>
          </a:xfrm>
          <a:prstGeom prst="rect">
            <a:avLst/>
          </a:prstGeom>
          <a:noFill/>
        </p:spPr>
        <p:txBody>
          <a:bodyPr wrap="square" rtlCol="0">
            <a:spAutoFit/>
          </a:bodyPr>
          <a:lstStyle/>
          <a:p>
            <a:r>
              <a:rPr lang="en-US" sz="3600" b="1" i="1" dirty="0">
                <a:solidFill>
                  <a:srgbClr val="003399"/>
                </a:solidFill>
                <a:latin typeface="Trebuchet MS" panose="020B0603020202020204" pitchFamily="34" charset="0"/>
              </a:rPr>
              <a:t>Plot t-distribution</a:t>
            </a:r>
          </a:p>
        </p:txBody>
      </p:sp>
      <p:sp>
        <p:nvSpPr>
          <p:cNvPr id="21" name="Google Shape;82;p4"/>
          <p:cNvSpPr txBox="1"/>
          <p:nvPr/>
        </p:nvSpPr>
        <p:spPr>
          <a:xfrm>
            <a:off x="745393" y="1859380"/>
            <a:ext cx="10932801" cy="5262939"/>
          </a:xfrm>
          <a:prstGeom prst="rect">
            <a:avLst/>
          </a:prstGeom>
          <a:noFill/>
          <a:ln>
            <a:noFill/>
          </a:ln>
        </p:spPr>
        <p:txBody>
          <a:bodyPr spcFirstLastPara="1" wrap="square" lIns="91425" tIns="45700" rIns="91425" bIns="45700" anchor="t" anchorCtr="0">
            <a:spAutoFit/>
          </a:bodyPr>
          <a:lstStyle/>
          <a:p>
            <a:pPr marL="457200" indent="-457200">
              <a:buFont typeface="Arial" panose="020B0604020202020204" pitchFamily="34" charset="0"/>
              <a:buChar char="•"/>
            </a:pPr>
            <a:r>
              <a:rPr lang="en-US" sz="1600" spc="-1" dirty="0">
                <a:solidFill>
                  <a:srgbClr val="000000"/>
                </a:solidFill>
                <a:uFill>
                  <a:solidFill>
                    <a:srgbClr val="FFFFFF"/>
                  </a:solidFill>
                </a:uFill>
                <a:latin typeface="Source Sans"/>
                <a:ea typeface="Open Sans"/>
              </a:rPr>
              <a:t>What is t distribution ?</a:t>
            </a:r>
          </a:p>
          <a:p>
            <a:pPr marL="457200" indent="-457200">
              <a:buFont typeface="Arial" panose="020B0604020202020204" pitchFamily="34" charset="0"/>
              <a:buChar char="•"/>
            </a:pPr>
            <a:endParaRPr lang="en-US" sz="1600" spc="-1" dirty="0">
              <a:solidFill>
                <a:srgbClr val="000000"/>
              </a:solidFill>
              <a:uFill>
                <a:solidFill>
                  <a:srgbClr val="FFFFFF"/>
                </a:solidFill>
              </a:uFill>
              <a:latin typeface="Source Sans"/>
              <a:ea typeface="Open Sans"/>
            </a:endParaRPr>
          </a:p>
          <a:p>
            <a:pPr marL="457200" indent="-457200">
              <a:buFont typeface="Arial" panose="020B0604020202020204" pitchFamily="34" charset="0"/>
              <a:buChar char="•"/>
            </a:pPr>
            <a:r>
              <a:rPr lang="en-US" sz="1600" spc="-1" dirty="0">
                <a:solidFill>
                  <a:srgbClr val="000000"/>
                </a:solidFill>
                <a:uFill>
                  <a:solidFill>
                    <a:srgbClr val="FFFFFF"/>
                  </a:solidFill>
                </a:uFill>
                <a:latin typeface="Source Sans"/>
                <a:ea typeface="Open Sans"/>
              </a:rPr>
              <a:t>T-Distribution or Student t-distribution is a Continuous Probability Distribution that arise when estimating the mean of a Normally Distributed Population  in situations when sample size is small</a:t>
            </a:r>
          </a:p>
          <a:p>
            <a:pPr marL="457200" indent="-457200">
              <a:buFont typeface="Arial" panose="020B0604020202020204" pitchFamily="34" charset="0"/>
              <a:buChar char="•"/>
            </a:pPr>
            <a:endParaRPr lang="en-US" sz="1600" spc="-1" dirty="0">
              <a:solidFill>
                <a:srgbClr val="000000"/>
              </a:solidFill>
              <a:uFill>
                <a:solidFill>
                  <a:srgbClr val="FFFFFF"/>
                </a:solidFill>
              </a:uFill>
              <a:latin typeface="Source Sans"/>
              <a:ea typeface="Open Sans"/>
            </a:endParaRPr>
          </a:p>
          <a:p>
            <a:pPr marL="457200" indent="-457200">
              <a:buFont typeface="Arial" panose="020B0604020202020204" pitchFamily="34" charset="0"/>
              <a:buChar char="•"/>
            </a:pPr>
            <a:r>
              <a:rPr lang="en-US" sz="1600" spc="-1" dirty="0">
                <a:solidFill>
                  <a:srgbClr val="000000"/>
                </a:solidFill>
                <a:uFill>
                  <a:solidFill>
                    <a:srgbClr val="FFFFFF"/>
                  </a:solidFill>
                </a:uFill>
                <a:latin typeface="Source Sans"/>
                <a:ea typeface="Open Sans"/>
              </a:rPr>
              <a:t>Parameters - </a:t>
            </a:r>
          </a:p>
          <a:p>
            <a:pPr marL="742950" lvl="1" indent="-285750">
              <a:buFont typeface="Courier New" panose="02070309020205020404" pitchFamily="49" charset="0"/>
              <a:buChar char="o"/>
            </a:pPr>
            <a:endParaRPr lang="en-US" sz="1600" spc="-1" dirty="0">
              <a:solidFill>
                <a:srgbClr val="000000"/>
              </a:solidFill>
              <a:uFill>
                <a:solidFill>
                  <a:srgbClr val="FFFFFF"/>
                </a:solidFill>
              </a:uFill>
              <a:latin typeface="Source Sans"/>
              <a:ea typeface="Open Sans"/>
            </a:endParaRPr>
          </a:p>
          <a:p>
            <a:pPr marL="742950" lvl="1" indent="-285750">
              <a:buFont typeface="Courier New" panose="02070309020205020404" pitchFamily="49" charset="0"/>
              <a:buChar char="o"/>
            </a:pPr>
            <a:r>
              <a:rPr lang="en-US" sz="1600" spc="-1" dirty="0">
                <a:solidFill>
                  <a:srgbClr val="000000"/>
                </a:solidFill>
                <a:uFill>
                  <a:solidFill>
                    <a:srgbClr val="FFFFFF"/>
                  </a:solidFill>
                </a:uFill>
                <a:latin typeface="Source Sans"/>
                <a:ea typeface="Open Sans"/>
              </a:rPr>
              <a:t>Degree of freedom = n-1 ( n is the number of data points) </a:t>
            </a:r>
          </a:p>
          <a:p>
            <a:pPr marL="742950" lvl="1" indent="-285750">
              <a:buFont typeface="Courier New" panose="02070309020205020404" pitchFamily="49" charset="0"/>
              <a:buChar char="o"/>
            </a:pPr>
            <a:r>
              <a:rPr lang="en-US" sz="1600" spc="-1" dirty="0">
                <a:solidFill>
                  <a:srgbClr val="000000"/>
                </a:solidFill>
                <a:uFill>
                  <a:solidFill>
                    <a:srgbClr val="FFFFFF"/>
                  </a:solidFill>
                </a:uFill>
                <a:latin typeface="Source Sans"/>
                <a:ea typeface="Open Sans"/>
              </a:rPr>
              <a:t>Mean</a:t>
            </a:r>
          </a:p>
          <a:p>
            <a:pPr marL="742950" lvl="1" indent="-285750">
              <a:buFont typeface="Courier New" panose="02070309020205020404" pitchFamily="49" charset="0"/>
              <a:buChar char="o"/>
            </a:pPr>
            <a:r>
              <a:rPr lang="en-US" sz="1600" spc="-1" dirty="0">
                <a:solidFill>
                  <a:srgbClr val="000000"/>
                </a:solidFill>
                <a:uFill>
                  <a:solidFill>
                    <a:srgbClr val="FFFFFF"/>
                  </a:solidFill>
                </a:uFill>
                <a:latin typeface="Source Sans"/>
                <a:ea typeface="Open Sans"/>
              </a:rPr>
              <a:t>Standard deviation</a:t>
            </a:r>
          </a:p>
          <a:p>
            <a:pPr marL="457200" indent="-457200">
              <a:buFont typeface="Arial" panose="020B0604020202020204" pitchFamily="34" charset="0"/>
              <a:buChar char="•"/>
            </a:pPr>
            <a:endParaRPr lang="en-US" sz="1600" spc="-1" dirty="0">
              <a:solidFill>
                <a:srgbClr val="000000"/>
              </a:solidFill>
              <a:uFill>
                <a:solidFill>
                  <a:srgbClr val="FFFFFF"/>
                </a:solidFill>
              </a:uFill>
              <a:latin typeface="Source Sans"/>
              <a:ea typeface="Open Sans"/>
            </a:endParaRPr>
          </a:p>
          <a:p>
            <a:pPr marL="457200" indent="-457200">
              <a:buFont typeface="Arial" panose="020B0604020202020204" pitchFamily="34" charset="0"/>
              <a:buChar char="•"/>
            </a:pPr>
            <a:r>
              <a:rPr lang="en-US" sz="1600" b="0" i="0" dirty="0">
                <a:solidFill>
                  <a:srgbClr val="292929"/>
                </a:solidFill>
                <a:effectLst/>
                <a:latin typeface="source-serif-pro"/>
              </a:rPr>
              <a:t>T-Distribution looks more or less like a standard normal distribution but it has heavier tails. </a:t>
            </a:r>
            <a:endParaRPr lang="en-US" sz="1600" b="0" i="0" spc="-1" dirty="0">
              <a:solidFill>
                <a:srgbClr val="000000"/>
              </a:solidFill>
              <a:effectLst/>
              <a:uFill>
                <a:solidFill>
                  <a:srgbClr val="FFFFFF"/>
                </a:solidFill>
              </a:uFill>
              <a:latin typeface="Source Sans"/>
              <a:ea typeface="Open Sans"/>
            </a:endParaRPr>
          </a:p>
          <a:p>
            <a:pPr marL="457200" indent="-457200">
              <a:buFont typeface="Arial" panose="020B0604020202020204" pitchFamily="34" charset="0"/>
              <a:buChar char="•"/>
            </a:pPr>
            <a:endParaRPr lang="en-US" sz="1600" spc="-1" dirty="0">
              <a:solidFill>
                <a:srgbClr val="000000"/>
              </a:solidFill>
              <a:uFill>
                <a:solidFill>
                  <a:srgbClr val="FFFFFF"/>
                </a:solidFill>
              </a:uFill>
              <a:latin typeface="Source Sans"/>
              <a:ea typeface="Open Sans"/>
            </a:endParaRPr>
          </a:p>
          <a:p>
            <a:pPr marL="457200" indent="-457200">
              <a:buFont typeface="Arial" panose="020B0604020202020204" pitchFamily="34" charset="0"/>
              <a:buChar char="•"/>
            </a:pPr>
            <a:r>
              <a:rPr lang="en-US" sz="1600" spc="-1" dirty="0">
                <a:solidFill>
                  <a:srgbClr val="000000"/>
                </a:solidFill>
                <a:uFill>
                  <a:solidFill>
                    <a:srgbClr val="FFFFFF"/>
                  </a:solidFill>
                </a:uFill>
                <a:latin typeface="Source Sans"/>
                <a:ea typeface="Open Sans"/>
              </a:rPr>
              <a:t>How do we compute the t –value (it is similar to the z score) </a:t>
            </a:r>
          </a:p>
          <a:p>
            <a:pPr marL="457200" indent="-457200">
              <a:buFont typeface="Arial" panose="020B0604020202020204" pitchFamily="34" charset="0"/>
              <a:buChar char="•"/>
            </a:pPr>
            <a:endParaRPr lang="en-US" sz="1600" spc="-1" dirty="0">
              <a:solidFill>
                <a:srgbClr val="000000"/>
              </a:solidFill>
              <a:uFill>
                <a:solidFill>
                  <a:srgbClr val="FFFFFF"/>
                </a:solidFill>
              </a:uFill>
              <a:latin typeface="Source Sans"/>
              <a:ea typeface="Open Sans"/>
            </a:endParaRPr>
          </a:p>
          <a:p>
            <a:pPr marL="457200" indent="-457200">
              <a:buFont typeface="Arial" panose="020B0604020202020204" pitchFamily="34" charset="0"/>
              <a:buChar char="•"/>
            </a:pPr>
            <a:r>
              <a:rPr lang="en-US" sz="1600" spc="-1" dirty="0">
                <a:solidFill>
                  <a:srgbClr val="000000"/>
                </a:solidFill>
                <a:uFill>
                  <a:solidFill>
                    <a:srgbClr val="FFFFFF"/>
                  </a:solidFill>
                </a:uFill>
                <a:latin typeface="Source Sans"/>
                <a:ea typeface="Open Sans"/>
              </a:rPr>
              <a:t>T=  </a:t>
            </a:r>
            <a:r>
              <a:rPr lang="en-US" sz="1600" b="0" i="0" u="none" strike="noStrike" cap="none" dirty="0">
                <a:solidFill>
                  <a:schemeClr val="tx1">
                    <a:lumMod val="75000"/>
                    <a:lumOff val="25000"/>
                  </a:schemeClr>
                </a:solidFill>
                <a:latin typeface="Trebuchet MS" panose="020B0603020202020204" pitchFamily="34" charset="0"/>
                <a:ea typeface="Roboto" panose="02000000000000000000" pitchFamily="2" charset="0"/>
                <a:sym typeface="Arial"/>
              </a:rPr>
              <a:t>(x - μ) / (s/√n)</a:t>
            </a:r>
          </a:p>
          <a:p>
            <a:pPr marL="457200" indent="-457200">
              <a:buFont typeface="Arial" panose="020B0604020202020204" pitchFamily="34" charset="0"/>
              <a:buChar char="•"/>
            </a:pPr>
            <a:endParaRPr lang="en-US" sz="1600" dirty="0">
              <a:solidFill>
                <a:schemeClr val="tx1">
                  <a:lumMod val="75000"/>
                  <a:lumOff val="25000"/>
                </a:schemeClr>
              </a:solidFill>
              <a:latin typeface="Trebuchet MS" panose="020B0603020202020204" pitchFamily="34" charset="0"/>
              <a:ea typeface="Roboto" panose="02000000000000000000" pitchFamily="2" charset="0"/>
              <a:sym typeface="Arial"/>
            </a:endParaRPr>
          </a:p>
          <a:p>
            <a:pPr marL="914400" lvl="1" indent="-457200">
              <a:buFont typeface="Arial" panose="020B0604020202020204" pitchFamily="34" charset="0"/>
              <a:buChar char="•"/>
            </a:pPr>
            <a:r>
              <a:rPr lang="en-US" sz="1600" dirty="0">
                <a:solidFill>
                  <a:schemeClr val="tx1">
                    <a:lumMod val="75000"/>
                    <a:lumOff val="25000"/>
                  </a:schemeClr>
                </a:solidFill>
                <a:latin typeface="Trebuchet MS" panose="020B0603020202020204" pitchFamily="34" charset="0"/>
                <a:ea typeface="Roboto" panose="02000000000000000000" pitchFamily="2" charset="0"/>
                <a:sym typeface="Arial"/>
              </a:rPr>
              <a:t>m</a:t>
            </a:r>
            <a:r>
              <a:rPr lang="en-US" sz="1600" b="0" i="0" u="none" strike="noStrike" cap="none" dirty="0">
                <a:solidFill>
                  <a:schemeClr val="tx1">
                    <a:lumMod val="75000"/>
                    <a:lumOff val="25000"/>
                  </a:schemeClr>
                </a:solidFill>
                <a:latin typeface="Trebuchet MS" panose="020B0603020202020204" pitchFamily="34" charset="0"/>
                <a:ea typeface="Roboto" panose="02000000000000000000" pitchFamily="2" charset="0"/>
                <a:sym typeface="Arial"/>
              </a:rPr>
              <a:t>u= mean </a:t>
            </a:r>
          </a:p>
          <a:p>
            <a:pPr marL="914400" lvl="1" indent="-457200">
              <a:buFont typeface="Arial" panose="020B0604020202020204" pitchFamily="34" charset="0"/>
              <a:buChar char="•"/>
            </a:pPr>
            <a:r>
              <a:rPr lang="en-US" sz="1600" dirty="0">
                <a:solidFill>
                  <a:schemeClr val="tx1">
                    <a:lumMod val="75000"/>
                    <a:lumOff val="25000"/>
                  </a:schemeClr>
                </a:solidFill>
                <a:latin typeface="Trebuchet MS" panose="020B0603020202020204" pitchFamily="34" charset="0"/>
                <a:ea typeface="Roboto" panose="02000000000000000000" pitchFamily="2" charset="0"/>
                <a:sym typeface="Arial"/>
              </a:rPr>
              <a:t>S=standard deviation of sample</a:t>
            </a:r>
            <a:endParaRPr lang="en-US" sz="1600" b="0" i="0" u="none" strike="noStrike" cap="none" dirty="0">
              <a:solidFill>
                <a:schemeClr val="tx1">
                  <a:lumMod val="75000"/>
                  <a:lumOff val="25000"/>
                </a:schemeClr>
              </a:solidFill>
              <a:latin typeface="Trebuchet MS" panose="020B0603020202020204" pitchFamily="34" charset="0"/>
              <a:ea typeface="Roboto" panose="02000000000000000000" pitchFamily="2" charset="0"/>
              <a:sym typeface="Arial"/>
            </a:endParaRPr>
          </a:p>
          <a:p>
            <a:pPr marL="457200" indent="-457200">
              <a:buFont typeface="Arial" panose="020B0604020202020204" pitchFamily="34" charset="0"/>
              <a:buChar char="•"/>
            </a:pPr>
            <a:endParaRPr lang="en-US" sz="1600" spc="-1" dirty="0">
              <a:solidFill>
                <a:srgbClr val="000000"/>
              </a:solidFill>
              <a:uFill>
                <a:solidFill>
                  <a:srgbClr val="FFFFFF"/>
                </a:solidFill>
              </a:uFill>
              <a:latin typeface="Source Sans"/>
              <a:ea typeface="Open Sans"/>
            </a:endParaRPr>
          </a:p>
          <a:p>
            <a:pPr marL="457200" indent="-457200">
              <a:buFont typeface="Arial" panose="020B0604020202020204" pitchFamily="34" charset="0"/>
              <a:buChar char="•"/>
            </a:pPr>
            <a:endParaRPr lang="en-US" sz="1600" spc="-1" dirty="0">
              <a:solidFill>
                <a:srgbClr val="000000"/>
              </a:solidFill>
              <a:uFill>
                <a:solidFill>
                  <a:srgbClr val="FFFFFF"/>
                </a:solidFill>
              </a:uFill>
              <a:latin typeface="Source Sans"/>
              <a:ea typeface="Open Sans"/>
            </a:endParaRPr>
          </a:p>
        </p:txBody>
      </p:sp>
      <p:cxnSp>
        <p:nvCxnSpPr>
          <p:cNvPr id="35" name="Straight Connector 34">
            <a:extLst>
              <a:ext uri="{FF2B5EF4-FFF2-40B4-BE49-F238E27FC236}">
                <a16:creationId xmlns:a16="http://schemas.microsoft.com/office/drawing/2014/main" id="{7D75DB6A-4A40-4211-8994-1445F5ACDBD4}"/>
              </a:ext>
            </a:extLst>
          </p:cNvPr>
          <p:cNvCxnSpPr/>
          <p:nvPr/>
        </p:nvCxnSpPr>
        <p:spPr>
          <a:xfrm>
            <a:off x="942010" y="1491870"/>
            <a:ext cx="939800" cy="0"/>
          </a:xfrm>
          <a:prstGeom prst="line">
            <a:avLst/>
          </a:prstGeom>
          <a:ln w="47625">
            <a:solidFill>
              <a:srgbClr val="FF993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263133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41A8276C-1654-4821-A72A-E7ECB2E1A70C}"/>
              </a:ext>
            </a:extLst>
          </p:cNvPr>
          <p:cNvSpPr txBox="1"/>
          <p:nvPr/>
        </p:nvSpPr>
        <p:spPr>
          <a:xfrm>
            <a:off x="691125" y="1400381"/>
            <a:ext cx="3768617" cy="646331"/>
          </a:xfrm>
          <a:prstGeom prst="rect">
            <a:avLst/>
          </a:prstGeom>
          <a:noFill/>
        </p:spPr>
        <p:txBody>
          <a:bodyPr wrap="square" rtlCol="0">
            <a:spAutoFit/>
          </a:bodyPr>
          <a:lstStyle/>
          <a:p>
            <a:r>
              <a:rPr lang="en-US" sz="3600" b="1" dirty="0">
                <a:solidFill>
                  <a:srgbClr val="003399"/>
                </a:solidFill>
                <a:latin typeface="Trebuchet MS" panose="020B0603020202020204" pitchFamily="34" charset="0"/>
              </a:rPr>
              <a:t>What is ML?</a:t>
            </a:r>
          </a:p>
        </p:txBody>
      </p:sp>
      <p:sp>
        <p:nvSpPr>
          <p:cNvPr id="19" name="TextBox 18">
            <a:extLst>
              <a:ext uri="{FF2B5EF4-FFF2-40B4-BE49-F238E27FC236}">
                <a16:creationId xmlns:a16="http://schemas.microsoft.com/office/drawing/2014/main" id="{32CCBBE6-2A86-4AB9-9046-70BFBCC49D30}"/>
              </a:ext>
            </a:extLst>
          </p:cNvPr>
          <p:cNvSpPr txBox="1"/>
          <p:nvPr/>
        </p:nvSpPr>
        <p:spPr>
          <a:xfrm>
            <a:off x="691125" y="2966444"/>
            <a:ext cx="6559419" cy="2554545"/>
          </a:xfrm>
          <a:prstGeom prst="rect">
            <a:avLst/>
          </a:prstGeom>
          <a:noFill/>
        </p:spPr>
        <p:txBody>
          <a:bodyPr wrap="square" rtlCol="0">
            <a:spAutoFit/>
          </a:bodyPr>
          <a:lstStyle/>
          <a:p>
            <a:pPr lvl="0"/>
            <a:r>
              <a:rPr lang="en-US" sz="1600" b="1" dirty="0">
                <a:solidFill>
                  <a:schemeClr val="tx1">
                    <a:lumMod val="75000"/>
                    <a:lumOff val="25000"/>
                  </a:schemeClr>
                </a:solidFill>
                <a:latin typeface="Trebuchet MS" panose="020B0603020202020204" pitchFamily="34" charset="0"/>
                <a:ea typeface="Roboto" panose="02000000000000000000" pitchFamily="2" charset="0"/>
                <a:sym typeface="Arial"/>
              </a:rPr>
              <a:t>Teaching Machines to learn </a:t>
            </a:r>
          </a:p>
          <a:p>
            <a:pPr lvl="0"/>
            <a:endParaRPr lang="en-US" sz="1600" b="1" dirty="0">
              <a:solidFill>
                <a:schemeClr val="tx1">
                  <a:lumMod val="75000"/>
                  <a:lumOff val="25000"/>
                </a:schemeClr>
              </a:solidFill>
              <a:latin typeface="Trebuchet MS" panose="020B0603020202020204" pitchFamily="34" charset="0"/>
              <a:ea typeface="Roboto" panose="02000000000000000000" pitchFamily="2" charset="0"/>
              <a:sym typeface="Arial"/>
            </a:endParaRPr>
          </a:p>
          <a:p>
            <a:pPr lvl="0"/>
            <a:r>
              <a:rPr lang="en-US" sz="1600" b="1" dirty="0">
                <a:solidFill>
                  <a:schemeClr val="tx1">
                    <a:lumMod val="75000"/>
                    <a:lumOff val="25000"/>
                  </a:schemeClr>
                </a:solidFill>
                <a:latin typeface="Trebuchet MS" panose="020B0603020202020204" pitchFamily="34" charset="0"/>
                <a:ea typeface="Roboto" panose="02000000000000000000" pitchFamily="2" charset="0"/>
                <a:sym typeface="Arial"/>
              </a:rPr>
              <a:t>With enough labelled data </a:t>
            </a:r>
          </a:p>
          <a:p>
            <a:pPr lvl="0"/>
            <a:endParaRPr lang="en-US" sz="1600" b="1" dirty="0">
              <a:solidFill>
                <a:schemeClr val="tx1">
                  <a:lumMod val="75000"/>
                  <a:lumOff val="25000"/>
                </a:schemeClr>
              </a:solidFill>
              <a:latin typeface="Trebuchet MS" panose="020B0603020202020204" pitchFamily="34" charset="0"/>
              <a:ea typeface="Roboto" panose="02000000000000000000" pitchFamily="2" charset="0"/>
              <a:sym typeface="Arial"/>
            </a:endParaRPr>
          </a:p>
          <a:p>
            <a:pPr lvl="0"/>
            <a:r>
              <a:rPr lang="en-US" sz="1600" b="1" dirty="0">
                <a:solidFill>
                  <a:schemeClr val="tx1">
                    <a:lumMod val="75000"/>
                    <a:lumOff val="25000"/>
                  </a:schemeClr>
                </a:solidFill>
                <a:latin typeface="Trebuchet MS" panose="020B0603020202020204" pitchFamily="34" charset="0"/>
                <a:ea typeface="Roboto" panose="02000000000000000000" pitchFamily="2" charset="0"/>
                <a:sym typeface="Arial"/>
              </a:rPr>
              <a:t>Label – </a:t>
            </a:r>
          </a:p>
          <a:p>
            <a:pPr lvl="0"/>
            <a:r>
              <a:rPr lang="en-US" sz="1600" b="1" dirty="0">
                <a:solidFill>
                  <a:schemeClr val="tx1">
                    <a:lumMod val="75000"/>
                    <a:lumOff val="25000"/>
                  </a:schemeClr>
                </a:solidFill>
                <a:latin typeface="Trebuchet MS" panose="020B0603020202020204" pitchFamily="34" charset="0"/>
                <a:ea typeface="Roboto" panose="02000000000000000000" pitchFamily="2" charset="0"/>
                <a:sym typeface="Arial"/>
              </a:rPr>
              <a:t>Ground Truth – </a:t>
            </a:r>
          </a:p>
          <a:p>
            <a:pPr lvl="0"/>
            <a:endParaRPr lang="en-US" sz="1600" b="1" dirty="0">
              <a:solidFill>
                <a:schemeClr val="tx1">
                  <a:lumMod val="75000"/>
                  <a:lumOff val="25000"/>
                </a:schemeClr>
              </a:solidFill>
              <a:latin typeface="Trebuchet MS" panose="020B0603020202020204" pitchFamily="34" charset="0"/>
              <a:ea typeface="Roboto" panose="02000000000000000000" pitchFamily="2" charset="0"/>
              <a:sym typeface="Arial"/>
            </a:endParaRPr>
          </a:p>
          <a:p>
            <a:pPr lvl="0"/>
            <a:endParaRPr lang="en-US" sz="1600" b="1" dirty="0">
              <a:solidFill>
                <a:schemeClr val="tx1">
                  <a:lumMod val="75000"/>
                  <a:lumOff val="25000"/>
                </a:schemeClr>
              </a:solidFill>
              <a:latin typeface="Trebuchet MS" panose="020B0603020202020204" pitchFamily="34" charset="0"/>
              <a:ea typeface="Roboto" panose="02000000000000000000" pitchFamily="2" charset="0"/>
              <a:sym typeface="Arial"/>
            </a:endParaRPr>
          </a:p>
          <a:p>
            <a:pPr lvl="0"/>
            <a:r>
              <a:rPr lang="en-US" sz="1600" b="1" dirty="0">
                <a:solidFill>
                  <a:schemeClr val="tx1">
                    <a:lumMod val="75000"/>
                    <a:lumOff val="25000"/>
                  </a:schemeClr>
                </a:solidFill>
                <a:latin typeface="Trebuchet MS" panose="020B0603020202020204" pitchFamily="34" charset="0"/>
                <a:ea typeface="Roboto" panose="02000000000000000000" pitchFamily="2" charset="0"/>
                <a:sym typeface="Arial"/>
              </a:rPr>
              <a:t>What about Unlabeled data ? Does it unlock any value ?</a:t>
            </a:r>
          </a:p>
          <a:p>
            <a:pPr lvl="0"/>
            <a:endParaRPr lang="en-US" sz="1600" dirty="0">
              <a:solidFill>
                <a:srgbClr val="000000"/>
              </a:solidFill>
              <a:latin typeface="Trebuchet MS" panose="020B0603020202020204" pitchFamily="34" charset="0"/>
              <a:ea typeface="Roboto" panose="02000000000000000000" pitchFamily="2" charset="0"/>
              <a:sym typeface="Arial"/>
            </a:endParaRPr>
          </a:p>
        </p:txBody>
      </p:sp>
      <p:cxnSp>
        <p:nvCxnSpPr>
          <p:cNvPr id="32" name="Straight Connector 31">
            <a:extLst>
              <a:ext uri="{FF2B5EF4-FFF2-40B4-BE49-F238E27FC236}">
                <a16:creationId xmlns:a16="http://schemas.microsoft.com/office/drawing/2014/main" id="{7D75DB6A-4A40-4211-8994-1445F5ACDBD4}"/>
              </a:ext>
            </a:extLst>
          </p:cNvPr>
          <p:cNvCxnSpPr/>
          <p:nvPr/>
        </p:nvCxnSpPr>
        <p:spPr>
          <a:xfrm>
            <a:off x="802409" y="2641394"/>
            <a:ext cx="939800" cy="0"/>
          </a:xfrm>
          <a:prstGeom prst="line">
            <a:avLst/>
          </a:prstGeom>
          <a:ln w="47625">
            <a:solidFill>
              <a:srgbClr val="FF9933"/>
            </a:solidFill>
          </a:ln>
        </p:spPr>
        <p:style>
          <a:lnRef idx="1">
            <a:schemeClr val="accent1"/>
          </a:lnRef>
          <a:fillRef idx="0">
            <a:schemeClr val="accent1"/>
          </a:fillRef>
          <a:effectRef idx="0">
            <a:schemeClr val="accent1"/>
          </a:effectRef>
          <a:fontRef idx="minor">
            <a:schemeClr val="tx1"/>
          </a:fontRef>
        </p:style>
      </p:cxnSp>
      <p:sp>
        <p:nvSpPr>
          <p:cNvPr id="2" name="Oval 1">
            <a:extLst>
              <a:ext uri="{FF2B5EF4-FFF2-40B4-BE49-F238E27FC236}">
                <a16:creationId xmlns:a16="http://schemas.microsoft.com/office/drawing/2014/main" id="{0F3E7DE7-C48C-413B-8582-055E5564ACED}"/>
              </a:ext>
            </a:extLst>
          </p:cNvPr>
          <p:cNvSpPr/>
          <p:nvPr/>
        </p:nvSpPr>
        <p:spPr>
          <a:xfrm>
            <a:off x="6780077" y="1963681"/>
            <a:ext cx="3054285" cy="29306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10903697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2FE60C5-3726-4F7A-B1EE-3E41F1236ED8}"/>
              </a:ext>
            </a:extLst>
          </p:cNvPr>
          <p:cNvSpPr txBox="1"/>
          <p:nvPr/>
        </p:nvSpPr>
        <p:spPr>
          <a:xfrm>
            <a:off x="841188" y="826907"/>
            <a:ext cx="7754172" cy="646331"/>
          </a:xfrm>
          <a:prstGeom prst="rect">
            <a:avLst/>
          </a:prstGeom>
          <a:noFill/>
        </p:spPr>
        <p:txBody>
          <a:bodyPr wrap="square" rtlCol="0">
            <a:spAutoFit/>
          </a:bodyPr>
          <a:lstStyle/>
          <a:p>
            <a:r>
              <a:rPr lang="en-US" sz="3600" b="1" i="1" dirty="0">
                <a:solidFill>
                  <a:srgbClr val="003399"/>
                </a:solidFill>
                <a:latin typeface="Trebuchet MS" panose="020B0603020202020204" pitchFamily="34" charset="0"/>
              </a:rPr>
              <a:t>What is Central Limit Theorem </a:t>
            </a:r>
          </a:p>
        </p:txBody>
      </p:sp>
      <p:sp>
        <p:nvSpPr>
          <p:cNvPr id="21" name="Google Shape;82;p4"/>
          <p:cNvSpPr txBox="1"/>
          <p:nvPr/>
        </p:nvSpPr>
        <p:spPr>
          <a:xfrm>
            <a:off x="745393" y="1859380"/>
            <a:ext cx="10932801" cy="4044337"/>
          </a:xfrm>
          <a:prstGeom prst="rect">
            <a:avLst/>
          </a:prstGeom>
          <a:noFill/>
          <a:ln>
            <a:noFill/>
          </a:ln>
        </p:spPr>
        <p:txBody>
          <a:bodyPr spcFirstLastPara="1" wrap="square" lIns="91425" tIns="45700" rIns="91425" bIns="45700" anchor="t" anchorCtr="0">
            <a:spAutoFit/>
          </a:bodyPr>
          <a:lstStyle/>
          <a:p>
            <a:pPr>
              <a:lnSpc>
                <a:spcPct val="107000"/>
              </a:lnSpc>
            </a:pPr>
            <a:r>
              <a:rPr lang="en-IN" sz="1600" dirty="0"/>
              <a:t> </a:t>
            </a:r>
          </a:p>
          <a:p>
            <a:pPr>
              <a:lnSpc>
                <a:spcPct val="107000"/>
              </a:lnSpc>
            </a:pPr>
            <a:r>
              <a:rPr lang="en-IN" sz="1600" dirty="0"/>
              <a:t>The central limit theorem states that if you have a population with mean </a:t>
            </a:r>
            <a:r>
              <a:rPr lang="el-GR" sz="1600" dirty="0"/>
              <a:t>μ </a:t>
            </a:r>
            <a:r>
              <a:rPr lang="en-IN" sz="1600" dirty="0"/>
              <a:t>and standard deviation </a:t>
            </a:r>
            <a:r>
              <a:rPr lang="el-GR" sz="1600" dirty="0"/>
              <a:t>σ </a:t>
            </a:r>
            <a:r>
              <a:rPr lang="en-IN" sz="1600" dirty="0"/>
              <a:t>and take sufficiently large random samples from the population with replacement then the distribution of the sample means will be approximately normally distributed. </a:t>
            </a:r>
          </a:p>
          <a:p>
            <a:pPr>
              <a:lnSpc>
                <a:spcPct val="107000"/>
              </a:lnSpc>
            </a:pPr>
            <a:endParaRPr lang="en-IN" sz="1600" dirty="0"/>
          </a:p>
          <a:p>
            <a:pPr>
              <a:lnSpc>
                <a:spcPct val="107000"/>
              </a:lnSpc>
            </a:pPr>
            <a:r>
              <a:rPr lang="en-IN" sz="1600" dirty="0"/>
              <a:t>This will hold true regardless of whether the source population is normal or skewed, provided the sample size is sufficiently large (usually n &gt; 30). If the population is normal, then the theorem holds true even for samples smaller than 30. In fact, this also holds true even if the population is binomial, provided that min(np, n(1-p))&gt; 5, where n is the sample size and p is the probability of success in the population. </a:t>
            </a:r>
          </a:p>
          <a:p>
            <a:pPr>
              <a:lnSpc>
                <a:spcPct val="107000"/>
              </a:lnSpc>
            </a:pPr>
            <a:endParaRPr lang="en-IN" sz="1600" dirty="0"/>
          </a:p>
          <a:p>
            <a:pPr>
              <a:lnSpc>
                <a:spcPct val="107000"/>
              </a:lnSpc>
            </a:pPr>
            <a:r>
              <a:rPr lang="en-IN" sz="1600" dirty="0"/>
              <a:t>This means that we can use the normal probability model to quantify uncertainty when making inferences about a population mean based on the sample mean.</a:t>
            </a:r>
          </a:p>
          <a:p>
            <a:pPr>
              <a:lnSpc>
                <a:spcPct val="107000"/>
              </a:lnSpc>
            </a:pPr>
            <a:endParaRPr lang="en-IN" sz="1600" dirty="0"/>
          </a:p>
          <a:p>
            <a:pPr>
              <a:lnSpc>
                <a:spcPct val="107000"/>
              </a:lnSpc>
            </a:pPr>
            <a:endParaRPr lang="en-IN" sz="1600" dirty="0"/>
          </a:p>
          <a:p>
            <a:pPr>
              <a:lnSpc>
                <a:spcPct val="107000"/>
              </a:lnSpc>
            </a:pPr>
            <a:endParaRPr lang="en-IN" sz="1600" dirty="0"/>
          </a:p>
        </p:txBody>
      </p:sp>
      <p:cxnSp>
        <p:nvCxnSpPr>
          <p:cNvPr id="35" name="Straight Connector 34">
            <a:extLst>
              <a:ext uri="{FF2B5EF4-FFF2-40B4-BE49-F238E27FC236}">
                <a16:creationId xmlns:a16="http://schemas.microsoft.com/office/drawing/2014/main" id="{7D75DB6A-4A40-4211-8994-1445F5ACDBD4}"/>
              </a:ext>
            </a:extLst>
          </p:cNvPr>
          <p:cNvCxnSpPr/>
          <p:nvPr/>
        </p:nvCxnSpPr>
        <p:spPr>
          <a:xfrm>
            <a:off x="942010" y="1491870"/>
            <a:ext cx="939800" cy="0"/>
          </a:xfrm>
          <a:prstGeom prst="line">
            <a:avLst/>
          </a:prstGeom>
          <a:ln w="47625">
            <a:solidFill>
              <a:srgbClr val="FF993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304434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2FE60C5-3726-4F7A-B1EE-3E41F1236ED8}"/>
              </a:ext>
            </a:extLst>
          </p:cNvPr>
          <p:cNvSpPr txBox="1"/>
          <p:nvPr/>
        </p:nvSpPr>
        <p:spPr>
          <a:xfrm>
            <a:off x="841188" y="826907"/>
            <a:ext cx="7754172" cy="646331"/>
          </a:xfrm>
          <a:prstGeom prst="rect">
            <a:avLst/>
          </a:prstGeom>
          <a:noFill/>
        </p:spPr>
        <p:txBody>
          <a:bodyPr wrap="square" rtlCol="0">
            <a:spAutoFit/>
          </a:bodyPr>
          <a:lstStyle/>
          <a:p>
            <a:r>
              <a:rPr lang="en-US" sz="3600" b="1" i="1" dirty="0">
                <a:solidFill>
                  <a:srgbClr val="003399"/>
                </a:solidFill>
                <a:latin typeface="Trebuchet MS" panose="020B0603020202020204" pitchFamily="34" charset="0"/>
              </a:rPr>
              <a:t>Why is it useful ?</a:t>
            </a:r>
          </a:p>
        </p:txBody>
      </p:sp>
      <p:sp>
        <p:nvSpPr>
          <p:cNvPr id="21" name="Google Shape;82;p4"/>
          <p:cNvSpPr txBox="1"/>
          <p:nvPr/>
        </p:nvSpPr>
        <p:spPr>
          <a:xfrm>
            <a:off x="745393" y="1859380"/>
            <a:ext cx="10932801" cy="3785611"/>
          </a:xfrm>
          <a:prstGeom prst="rect">
            <a:avLst/>
          </a:prstGeom>
          <a:noFill/>
          <a:ln>
            <a:noFill/>
          </a:ln>
        </p:spPr>
        <p:txBody>
          <a:bodyPr spcFirstLastPara="1" wrap="square" lIns="91425" tIns="45700" rIns="91425" bIns="45700" anchor="t" anchorCtr="0">
            <a:spAutoFit/>
          </a:bodyPr>
          <a:lstStyle/>
          <a:p>
            <a:pPr marL="457200" indent="-457200">
              <a:buFont typeface="Arial" panose="020B0604020202020204" pitchFamily="34" charset="0"/>
              <a:buChar char="•"/>
            </a:pPr>
            <a:r>
              <a:rPr lang="en-US" sz="1600" spc="-1" dirty="0">
                <a:solidFill>
                  <a:srgbClr val="000000"/>
                </a:solidFill>
                <a:uFill>
                  <a:solidFill>
                    <a:srgbClr val="FFFFFF"/>
                  </a:solidFill>
                </a:uFill>
                <a:latin typeface="Source Sans"/>
                <a:ea typeface="Open Sans"/>
              </a:rPr>
              <a:t>The Central Limit Theorem is important for statistics because it allows us to safely assume that the sampling distribution of the mean will be normal in most cases. This means that we can take advantage of statistical techniques that assume a normal distribution</a:t>
            </a:r>
          </a:p>
          <a:p>
            <a:pPr marL="457200" indent="-457200">
              <a:buFont typeface="Arial" panose="020B0604020202020204" pitchFamily="34" charset="0"/>
              <a:buChar char="•"/>
            </a:pPr>
            <a:endParaRPr lang="en-US" sz="1600" spc="-1" dirty="0">
              <a:solidFill>
                <a:srgbClr val="000000"/>
              </a:solidFill>
              <a:uFill>
                <a:solidFill>
                  <a:srgbClr val="FFFFFF"/>
                </a:solidFill>
              </a:uFill>
              <a:latin typeface="Source Sans"/>
              <a:ea typeface="Open Sans"/>
            </a:endParaRPr>
          </a:p>
          <a:p>
            <a:pPr marL="457200" indent="-457200">
              <a:buFont typeface="Arial" panose="020B0604020202020204" pitchFamily="34" charset="0"/>
              <a:buChar char="•"/>
            </a:pPr>
            <a:endParaRPr lang="en-US" sz="1600" spc="-1" dirty="0">
              <a:solidFill>
                <a:srgbClr val="000000"/>
              </a:solidFill>
              <a:uFill>
                <a:solidFill>
                  <a:srgbClr val="FFFFFF"/>
                </a:solidFill>
              </a:uFill>
              <a:latin typeface="Source Sans"/>
              <a:ea typeface="Open Sans"/>
            </a:endParaRPr>
          </a:p>
          <a:p>
            <a:pPr marL="457200" indent="-457200">
              <a:buFont typeface="Arial" panose="020B0604020202020204" pitchFamily="34" charset="0"/>
              <a:buChar char="•"/>
            </a:pPr>
            <a:r>
              <a:rPr lang="en-US" sz="1600" spc="-1" dirty="0">
                <a:solidFill>
                  <a:srgbClr val="000000"/>
                </a:solidFill>
                <a:uFill>
                  <a:solidFill>
                    <a:srgbClr val="FFFFFF"/>
                  </a:solidFill>
                </a:uFill>
                <a:latin typeface="Source Sans"/>
                <a:ea typeface="Open Sans"/>
              </a:rPr>
              <a:t>Try taking multiple samples from different types of distributions and try to plot their data distributions?</a:t>
            </a:r>
          </a:p>
          <a:p>
            <a:pPr marL="457200" indent="-457200">
              <a:buFont typeface="Arial" panose="020B0604020202020204" pitchFamily="34" charset="0"/>
              <a:buChar char="•"/>
            </a:pPr>
            <a:endParaRPr lang="en-US" sz="1600" spc="-1" dirty="0">
              <a:solidFill>
                <a:srgbClr val="000000"/>
              </a:solidFill>
              <a:uFill>
                <a:solidFill>
                  <a:srgbClr val="FFFFFF"/>
                </a:solidFill>
              </a:uFill>
              <a:latin typeface="Source Sans"/>
              <a:ea typeface="Open Sans"/>
            </a:endParaRPr>
          </a:p>
          <a:p>
            <a:pPr marL="457200" indent="-457200">
              <a:buFont typeface="Arial" panose="020B0604020202020204" pitchFamily="34" charset="0"/>
              <a:buChar char="•"/>
            </a:pPr>
            <a:endParaRPr lang="en-US" sz="1600" spc="-1" dirty="0">
              <a:solidFill>
                <a:srgbClr val="000000"/>
              </a:solidFill>
              <a:uFill>
                <a:solidFill>
                  <a:srgbClr val="FFFFFF"/>
                </a:solidFill>
              </a:uFill>
              <a:latin typeface="Source Sans"/>
              <a:ea typeface="Open Sans"/>
            </a:endParaRPr>
          </a:p>
          <a:p>
            <a:pPr marL="457200" indent="-457200">
              <a:buFont typeface="Arial" panose="020B0604020202020204" pitchFamily="34" charset="0"/>
              <a:buChar char="•"/>
            </a:pPr>
            <a:r>
              <a:rPr lang="en-US" sz="1600" spc="-1" dirty="0">
                <a:solidFill>
                  <a:srgbClr val="000000"/>
                </a:solidFill>
                <a:uFill>
                  <a:solidFill>
                    <a:srgbClr val="FFFFFF"/>
                  </a:solidFill>
                </a:uFill>
                <a:latin typeface="Source Sans"/>
                <a:ea typeface="Open Sans"/>
              </a:rPr>
              <a:t>What do you observe ?</a:t>
            </a:r>
          </a:p>
          <a:p>
            <a:pPr marL="457200" indent="-457200">
              <a:buFont typeface="Arial" panose="020B0604020202020204" pitchFamily="34" charset="0"/>
              <a:buChar char="•"/>
            </a:pPr>
            <a:endParaRPr lang="en-US" sz="1600" spc="-1" dirty="0">
              <a:solidFill>
                <a:srgbClr val="000000"/>
              </a:solidFill>
              <a:uFill>
                <a:solidFill>
                  <a:srgbClr val="FFFFFF"/>
                </a:solidFill>
              </a:uFill>
              <a:latin typeface="Source Sans"/>
              <a:ea typeface="Open Sans"/>
            </a:endParaRPr>
          </a:p>
          <a:p>
            <a:pPr marL="457200" indent="-457200">
              <a:buFont typeface="Arial" panose="020B0604020202020204" pitchFamily="34" charset="0"/>
              <a:buChar char="•"/>
            </a:pPr>
            <a:r>
              <a:rPr lang="en-US" sz="1600" spc="-1" dirty="0">
                <a:solidFill>
                  <a:srgbClr val="000000"/>
                </a:solidFill>
                <a:uFill>
                  <a:solidFill>
                    <a:srgbClr val="FFFFFF"/>
                  </a:solidFill>
                </a:uFill>
                <a:latin typeface="Source Sans"/>
                <a:ea typeface="Open Sans"/>
              </a:rPr>
              <a:t>Open a blank excel file and Use Data Analysis add-in to generate data distributions for Uniform, Binomial and Poisson</a:t>
            </a:r>
          </a:p>
          <a:p>
            <a:pPr marL="457200" indent="-457200">
              <a:buFont typeface="Arial" panose="020B0604020202020204" pitchFamily="34" charset="0"/>
              <a:buChar char="•"/>
            </a:pPr>
            <a:endParaRPr lang="en-US" sz="1600" spc="-1" dirty="0">
              <a:solidFill>
                <a:srgbClr val="000000"/>
              </a:solidFill>
              <a:uFill>
                <a:solidFill>
                  <a:srgbClr val="FFFFFF"/>
                </a:solidFill>
              </a:uFill>
              <a:latin typeface="Source Sans"/>
              <a:ea typeface="Open Sans"/>
            </a:endParaRPr>
          </a:p>
          <a:p>
            <a:pPr marL="457200" indent="-457200">
              <a:buFont typeface="Arial" panose="020B0604020202020204" pitchFamily="34" charset="0"/>
              <a:buChar char="•"/>
            </a:pPr>
            <a:endParaRPr lang="en-US" sz="1600" spc="-1" dirty="0">
              <a:solidFill>
                <a:srgbClr val="000000"/>
              </a:solidFill>
              <a:uFill>
                <a:solidFill>
                  <a:srgbClr val="FFFFFF"/>
                </a:solidFill>
              </a:uFill>
              <a:latin typeface="Source Sans"/>
              <a:ea typeface="Open Sans"/>
            </a:endParaRPr>
          </a:p>
          <a:p>
            <a:pPr marL="457200" indent="-457200">
              <a:buFont typeface="Arial" panose="020B0604020202020204" pitchFamily="34" charset="0"/>
              <a:buChar char="•"/>
            </a:pPr>
            <a:endParaRPr lang="en-US" sz="1600" spc="-1" dirty="0">
              <a:solidFill>
                <a:srgbClr val="000000"/>
              </a:solidFill>
              <a:uFill>
                <a:solidFill>
                  <a:srgbClr val="FFFFFF"/>
                </a:solidFill>
              </a:uFill>
              <a:latin typeface="Source Sans"/>
              <a:ea typeface="Open Sans"/>
            </a:endParaRPr>
          </a:p>
          <a:p>
            <a:pPr marL="457200" indent="-457200">
              <a:buFont typeface="Arial" panose="020B0604020202020204" pitchFamily="34" charset="0"/>
              <a:buChar char="•"/>
            </a:pPr>
            <a:endParaRPr lang="en-US" sz="1600" spc="-1" dirty="0">
              <a:solidFill>
                <a:srgbClr val="000000"/>
              </a:solidFill>
              <a:uFill>
                <a:solidFill>
                  <a:srgbClr val="FFFFFF"/>
                </a:solidFill>
              </a:uFill>
              <a:latin typeface="Source Sans"/>
              <a:ea typeface="Open Sans"/>
            </a:endParaRPr>
          </a:p>
        </p:txBody>
      </p:sp>
      <p:cxnSp>
        <p:nvCxnSpPr>
          <p:cNvPr id="35" name="Straight Connector 34">
            <a:extLst>
              <a:ext uri="{FF2B5EF4-FFF2-40B4-BE49-F238E27FC236}">
                <a16:creationId xmlns:a16="http://schemas.microsoft.com/office/drawing/2014/main" id="{7D75DB6A-4A40-4211-8994-1445F5ACDBD4}"/>
              </a:ext>
            </a:extLst>
          </p:cNvPr>
          <p:cNvCxnSpPr/>
          <p:nvPr/>
        </p:nvCxnSpPr>
        <p:spPr>
          <a:xfrm>
            <a:off x="942010" y="1491870"/>
            <a:ext cx="939800" cy="0"/>
          </a:xfrm>
          <a:prstGeom prst="line">
            <a:avLst/>
          </a:prstGeom>
          <a:ln w="47625">
            <a:solidFill>
              <a:srgbClr val="FF993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8171944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2FE60C5-3726-4F7A-B1EE-3E41F1236ED8}"/>
              </a:ext>
            </a:extLst>
          </p:cNvPr>
          <p:cNvSpPr txBox="1"/>
          <p:nvPr/>
        </p:nvSpPr>
        <p:spPr>
          <a:xfrm>
            <a:off x="841188" y="826907"/>
            <a:ext cx="7754172" cy="646331"/>
          </a:xfrm>
          <a:prstGeom prst="rect">
            <a:avLst/>
          </a:prstGeom>
          <a:noFill/>
        </p:spPr>
        <p:txBody>
          <a:bodyPr wrap="square" rtlCol="0">
            <a:spAutoFit/>
          </a:bodyPr>
          <a:lstStyle/>
          <a:p>
            <a:r>
              <a:rPr lang="en-US" sz="3600" b="1" i="1" dirty="0">
                <a:solidFill>
                  <a:srgbClr val="003399"/>
                </a:solidFill>
                <a:latin typeface="Trebuchet MS" panose="020B0603020202020204" pitchFamily="34" charset="0"/>
              </a:rPr>
              <a:t>Hypothesis Testing</a:t>
            </a:r>
          </a:p>
        </p:txBody>
      </p:sp>
      <p:sp>
        <p:nvSpPr>
          <p:cNvPr id="21" name="Google Shape;82;p4"/>
          <p:cNvSpPr txBox="1"/>
          <p:nvPr/>
        </p:nvSpPr>
        <p:spPr>
          <a:xfrm>
            <a:off x="1973302" y="1595061"/>
            <a:ext cx="10932801" cy="5016718"/>
          </a:xfrm>
          <a:prstGeom prst="rect">
            <a:avLst/>
          </a:prstGeom>
          <a:noFill/>
          <a:ln>
            <a:noFill/>
          </a:ln>
        </p:spPr>
        <p:txBody>
          <a:bodyPr spcFirstLastPara="1" wrap="square" lIns="91425" tIns="45700" rIns="91425" bIns="45700" anchor="t" anchorCtr="0">
            <a:spAutoFit/>
          </a:bodyPr>
          <a:lstStyle/>
          <a:p>
            <a:pPr marL="457200" indent="-457200">
              <a:buFont typeface="Arial" panose="020B0604020202020204" pitchFamily="34" charset="0"/>
              <a:buChar char="•"/>
            </a:pPr>
            <a:r>
              <a:rPr lang="en-US" sz="1600" spc="-1" dirty="0">
                <a:solidFill>
                  <a:srgbClr val="000000"/>
                </a:solidFill>
                <a:uFill>
                  <a:solidFill>
                    <a:srgbClr val="FFFFFF"/>
                  </a:solidFill>
                </a:uFill>
                <a:latin typeface="Source Sans"/>
                <a:ea typeface="Open Sans"/>
              </a:rPr>
              <a:t>What does distributions  help us with and What is Hypothesis Testing ?</a:t>
            </a:r>
          </a:p>
          <a:p>
            <a:pPr marL="457200" indent="-457200">
              <a:buFont typeface="Arial" panose="020B0604020202020204" pitchFamily="34" charset="0"/>
              <a:buChar char="•"/>
            </a:pPr>
            <a:endParaRPr lang="en-US" sz="1600" spc="-1" dirty="0">
              <a:solidFill>
                <a:srgbClr val="000000"/>
              </a:solidFill>
              <a:uFill>
                <a:solidFill>
                  <a:srgbClr val="FFFFFF"/>
                </a:solidFill>
              </a:uFill>
              <a:latin typeface="Source Sans"/>
              <a:ea typeface="Open Sans"/>
            </a:endParaRPr>
          </a:p>
          <a:p>
            <a:pPr marL="457200" indent="-457200">
              <a:buFont typeface="Arial" panose="020B0604020202020204" pitchFamily="34" charset="0"/>
              <a:buChar char="•"/>
            </a:pPr>
            <a:r>
              <a:rPr lang="en-US" sz="1600" spc="-1" dirty="0">
                <a:solidFill>
                  <a:srgbClr val="000000"/>
                </a:solidFill>
                <a:uFill>
                  <a:solidFill>
                    <a:srgbClr val="FFFFFF"/>
                  </a:solidFill>
                </a:uFill>
                <a:latin typeface="Source Sans"/>
                <a:ea typeface="Open Sans"/>
              </a:rPr>
              <a:t>A Hypothesis is a claim(assumption) about a population parameter</a:t>
            </a:r>
          </a:p>
          <a:p>
            <a:pPr marL="914400" lvl="1" indent="-457200">
              <a:buFont typeface="Courier New" panose="02070309020205020404" pitchFamily="49" charset="0"/>
              <a:buChar char="o"/>
            </a:pPr>
            <a:r>
              <a:rPr lang="en-US" sz="1600" spc="-1" dirty="0">
                <a:solidFill>
                  <a:srgbClr val="000000"/>
                </a:solidFill>
                <a:uFill>
                  <a:solidFill>
                    <a:srgbClr val="FFFFFF"/>
                  </a:solidFill>
                </a:uFill>
                <a:latin typeface="Source Sans"/>
                <a:ea typeface="Open Sans"/>
              </a:rPr>
              <a:t>Population mean </a:t>
            </a:r>
          </a:p>
          <a:p>
            <a:pPr marL="914400" lvl="1" indent="-457200">
              <a:buFont typeface="Courier New" panose="02070309020205020404" pitchFamily="49" charset="0"/>
              <a:buChar char="o"/>
            </a:pPr>
            <a:r>
              <a:rPr lang="en-US" sz="1600" spc="-1" dirty="0">
                <a:solidFill>
                  <a:srgbClr val="000000"/>
                </a:solidFill>
                <a:uFill>
                  <a:solidFill>
                    <a:srgbClr val="FFFFFF"/>
                  </a:solidFill>
                </a:uFill>
                <a:latin typeface="Source Sans"/>
                <a:ea typeface="Open Sans"/>
              </a:rPr>
              <a:t>Population proportion</a:t>
            </a:r>
          </a:p>
          <a:p>
            <a:pPr marL="457200" indent="-457200">
              <a:buFont typeface="Arial" panose="020B0604020202020204" pitchFamily="34" charset="0"/>
              <a:buChar char="•"/>
            </a:pPr>
            <a:endParaRPr lang="en-US" sz="1600" spc="-1" dirty="0">
              <a:solidFill>
                <a:srgbClr val="000000"/>
              </a:solidFill>
              <a:uFill>
                <a:solidFill>
                  <a:srgbClr val="FFFFFF"/>
                </a:solidFill>
              </a:uFill>
              <a:latin typeface="Source Sans"/>
              <a:ea typeface="Open Sans"/>
            </a:endParaRPr>
          </a:p>
          <a:p>
            <a:pPr marL="457200" indent="-457200">
              <a:buFont typeface="Arial" panose="020B0604020202020204" pitchFamily="34" charset="0"/>
              <a:buChar char="•"/>
            </a:pPr>
            <a:r>
              <a:rPr lang="en-US" sz="1600" spc="-1" dirty="0">
                <a:solidFill>
                  <a:srgbClr val="000000"/>
                </a:solidFill>
                <a:uFill>
                  <a:solidFill>
                    <a:srgbClr val="FFFFFF"/>
                  </a:solidFill>
                </a:uFill>
                <a:latin typeface="Source Sans"/>
                <a:ea typeface="Open Sans"/>
              </a:rPr>
              <a:t>The Null Hypothesis, H0 :</a:t>
            </a:r>
          </a:p>
          <a:p>
            <a:pPr marL="457200" indent="-457200">
              <a:buFont typeface="Arial" panose="020B0604020202020204" pitchFamily="34" charset="0"/>
              <a:buChar char="•"/>
            </a:pPr>
            <a:endParaRPr lang="en-US" sz="1600" spc="-1" dirty="0">
              <a:solidFill>
                <a:srgbClr val="000000"/>
              </a:solidFill>
              <a:uFill>
                <a:solidFill>
                  <a:srgbClr val="FFFFFF"/>
                </a:solidFill>
              </a:uFill>
              <a:latin typeface="Source Sans"/>
              <a:ea typeface="Open Sans"/>
            </a:endParaRPr>
          </a:p>
          <a:p>
            <a:pPr marL="914400" lvl="1" indent="-457200">
              <a:buFont typeface="Courier New" panose="02070309020205020404" pitchFamily="49" charset="0"/>
              <a:buChar char="o"/>
            </a:pPr>
            <a:r>
              <a:rPr lang="en-US" sz="1600" spc="-1" dirty="0">
                <a:solidFill>
                  <a:srgbClr val="000000"/>
                </a:solidFill>
                <a:uFill>
                  <a:solidFill>
                    <a:srgbClr val="FFFFFF"/>
                  </a:solidFill>
                </a:uFill>
                <a:latin typeface="Source Sans"/>
                <a:ea typeface="Open Sans"/>
              </a:rPr>
              <a:t>States the claim or assertion to be tested</a:t>
            </a:r>
          </a:p>
          <a:p>
            <a:pPr marL="914400" lvl="1" indent="-457200">
              <a:buFont typeface="Courier New" panose="02070309020205020404" pitchFamily="49" charset="0"/>
              <a:buChar char="o"/>
            </a:pPr>
            <a:r>
              <a:rPr lang="en-US" sz="1600" spc="-1" dirty="0">
                <a:solidFill>
                  <a:srgbClr val="000000"/>
                </a:solidFill>
                <a:uFill>
                  <a:solidFill>
                    <a:srgbClr val="FFFFFF"/>
                  </a:solidFill>
                </a:uFill>
                <a:latin typeface="Source Sans"/>
                <a:ea typeface="Open Sans"/>
              </a:rPr>
              <a:t>For </a:t>
            </a:r>
            <a:r>
              <a:rPr lang="en-US" sz="1600" spc="-1" dirty="0" err="1">
                <a:solidFill>
                  <a:srgbClr val="000000"/>
                </a:solidFill>
                <a:uFill>
                  <a:solidFill>
                    <a:srgbClr val="FFFFFF"/>
                  </a:solidFill>
                </a:uFill>
                <a:latin typeface="Source Sans"/>
                <a:ea typeface="Open Sans"/>
              </a:rPr>
              <a:t>e.g</a:t>
            </a:r>
            <a:r>
              <a:rPr lang="en-US" sz="1600" spc="-1" dirty="0">
                <a:solidFill>
                  <a:srgbClr val="000000"/>
                </a:solidFill>
                <a:uFill>
                  <a:solidFill>
                    <a:srgbClr val="FFFFFF"/>
                  </a:solidFill>
                </a:uFill>
                <a:latin typeface="Source Sans"/>
                <a:ea typeface="Open Sans"/>
              </a:rPr>
              <a:t>: The average number of SIM cards per Individual in India is 2  (H0: µ =2)</a:t>
            </a:r>
          </a:p>
          <a:p>
            <a:pPr marL="457200" indent="-457200">
              <a:buFont typeface="Arial" panose="020B0604020202020204" pitchFamily="34" charset="0"/>
              <a:buChar char="•"/>
            </a:pPr>
            <a:endParaRPr lang="en-US" sz="1600" spc="-1" dirty="0">
              <a:solidFill>
                <a:srgbClr val="000000"/>
              </a:solidFill>
              <a:uFill>
                <a:solidFill>
                  <a:srgbClr val="FFFFFF"/>
                </a:solidFill>
              </a:uFill>
              <a:latin typeface="Source Sans"/>
              <a:ea typeface="Open Sans"/>
            </a:endParaRPr>
          </a:p>
          <a:p>
            <a:pPr marL="457200" indent="-457200">
              <a:buFont typeface="Arial" panose="020B0604020202020204" pitchFamily="34" charset="0"/>
              <a:buChar char="•"/>
            </a:pPr>
            <a:r>
              <a:rPr lang="en-US" sz="1600" spc="-1" dirty="0">
                <a:solidFill>
                  <a:srgbClr val="000000"/>
                </a:solidFill>
                <a:uFill>
                  <a:solidFill>
                    <a:srgbClr val="FFFFFF"/>
                  </a:solidFill>
                </a:uFill>
                <a:latin typeface="Source Sans"/>
                <a:ea typeface="Open Sans"/>
              </a:rPr>
              <a:t>Is always about a population parameter and not a sample statistic </a:t>
            </a:r>
          </a:p>
          <a:p>
            <a:pPr marL="457200" indent="-457200">
              <a:buFont typeface="Arial" panose="020B0604020202020204" pitchFamily="34" charset="0"/>
              <a:buChar char="•"/>
            </a:pPr>
            <a:endParaRPr lang="en-US" sz="1600" spc="-1" dirty="0">
              <a:solidFill>
                <a:srgbClr val="000000"/>
              </a:solidFill>
              <a:uFill>
                <a:solidFill>
                  <a:srgbClr val="FFFFFF"/>
                </a:solidFill>
              </a:uFill>
              <a:latin typeface="Source Sans"/>
              <a:ea typeface="Open Sans"/>
            </a:endParaRPr>
          </a:p>
          <a:p>
            <a:pPr marL="457200" indent="-457200">
              <a:buFont typeface="Arial" panose="020B0604020202020204" pitchFamily="34" charset="0"/>
              <a:buChar char="•"/>
            </a:pPr>
            <a:r>
              <a:rPr lang="en-US" sz="1600" spc="-1" dirty="0">
                <a:solidFill>
                  <a:srgbClr val="000000"/>
                </a:solidFill>
                <a:uFill>
                  <a:solidFill>
                    <a:srgbClr val="FFFFFF"/>
                  </a:solidFill>
                </a:uFill>
                <a:latin typeface="Source Sans"/>
                <a:ea typeface="Open Sans"/>
              </a:rPr>
              <a:t>Begin with the assumption that the null hypothesis is true (similar to the notion of innocent until proven guilty)</a:t>
            </a:r>
          </a:p>
          <a:p>
            <a:pPr marL="457200" indent="-457200">
              <a:buFont typeface="Arial" panose="020B0604020202020204" pitchFamily="34" charset="0"/>
              <a:buChar char="•"/>
            </a:pPr>
            <a:endParaRPr lang="en-US" sz="1600" spc="-1" dirty="0">
              <a:solidFill>
                <a:srgbClr val="000000"/>
              </a:solidFill>
              <a:uFill>
                <a:solidFill>
                  <a:srgbClr val="FFFFFF"/>
                </a:solidFill>
              </a:uFill>
              <a:latin typeface="Source Sans"/>
              <a:ea typeface="Open Sans"/>
            </a:endParaRPr>
          </a:p>
          <a:p>
            <a:pPr marL="457200" indent="-457200">
              <a:buFont typeface="Arial" panose="020B0604020202020204" pitchFamily="34" charset="0"/>
              <a:buChar char="•"/>
            </a:pPr>
            <a:r>
              <a:rPr lang="en-US" sz="1600" spc="-1" dirty="0">
                <a:solidFill>
                  <a:srgbClr val="000000"/>
                </a:solidFill>
                <a:uFill>
                  <a:solidFill>
                    <a:srgbClr val="FFFFFF"/>
                  </a:solidFill>
                </a:uFill>
                <a:latin typeface="Source Sans"/>
                <a:ea typeface="Open Sans"/>
              </a:rPr>
              <a:t>Refers to the status quo or historical value </a:t>
            </a:r>
          </a:p>
          <a:p>
            <a:pPr marL="457200" indent="-457200">
              <a:buFont typeface="Arial" panose="020B0604020202020204" pitchFamily="34" charset="0"/>
              <a:buChar char="•"/>
            </a:pPr>
            <a:endParaRPr lang="en-US" sz="1600" spc="-1" dirty="0">
              <a:solidFill>
                <a:srgbClr val="000000"/>
              </a:solidFill>
              <a:uFill>
                <a:solidFill>
                  <a:srgbClr val="FFFFFF"/>
                </a:solidFill>
              </a:uFill>
              <a:latin typeface="Source Sans"/>
              <a:ea typeface="Open Sans"/>
            </a:endParaRPr>
          </a:p>
          <a:p>
            <a:pPr marL="457200" indent="-457200">
              <a:buFont typeface="Arial" panose="020B0604020202020204" pitchFamily="34" charset="0"/>
              <a:buChar char="•"/>
            </a:pPr>
            <a:r>
              <a:rPr lang="en-US" sz="1600" spc="-1" dirty="0">
                <a:solidFill>
                  <a:srgbClr val="000000"/>
                </a:solidFill>
                <a:uFill>
                  <a:solidFill>
                    <a:srgbClr val="FFFFFF"/>
                  </a:solidFill>
                </a:uFill>
                <a:latin typeface="Source Sans"/>
                <a:ea typeface="Open Sans"/>
              </a:rPr>
              <a:t>Always contains “=“,  ”&lt;=“,  “&gt;=“  sign </a:t>
            </a:r>
          </a:p>
          <a:p>
            <a:pPr marL="457200" indent="-457200">
              <a:buFont typeface="Arial" panose="020B0604020202020204" pitchFamily="34" charset="0"/>
              <a:buChar char="•"/>
            </a:pPr>
            <a:endParaRPr lang="en-US" sz="1600" spc="-1" dirty="0">
              <a:solidFill>
                <a:srgbClr val="000000"/>
              </a:solidFill>
              <a:uFill>
                <a:solidFill>
                  <a:srgbClr val="FFFFFF"/>
                </a:solidFill>
              </a:uFill>
              <a:latin typeface="Source Sans"/>
              <a:ea typeface="Open Sans"/>
            </a:endParaRPr>
          </a:p>
          <a:p>
            <a:pPr marL="457200" indent="-457200">
              <a:buFont typeface="Arial" panose="020B0604020202020204" pitchFamily="34" charset="0"/>
              <a:buChar char="•"/>
            </a:pPr>
            <a:r>
              <a:rPr lang="en-US" sz="1600" spc="-1" dirty="0">
                <a:solidFill>
                  <a:srgbClr val="000000"/>
                </a:solidFill>
                <a:uFill>
                  <a:solidFill>
                    <a:srgbClr val="FFFFFF"/>
                  </a:solidFill>
                </a:uFill>
                <a:latin typeface="Source Sans"/>
                <a:ea typeface="Open Sans"/>
              </a:rPr>
              <a:t>May or may not be rejected </a:t>
            </a:r>
          </a:p>
        </p:txBody>
      </p:sp>
      <p:cxnSp>
        <p:nvCxnSpPr>
          <p:cNvPr id="35" name="Straight Connector 34">
            <a:extLst>
              <a:ext uri="{FF2B5EF4-FFF2-40B4-BE49-F238E27FC236}">
                <a16:creationId xmlns:a16="http://schemas.microsoft.com/office/drawing/2014/main" id="{7D75DB6A-4A40-4211-8994-1445F5ACDBD4}"/>
              </a:ext>
            </a:extLst>
          </p:cNvPr>
          <p:cNvCxnSpPr/>
          <p:nvPr/>
        </p:nvCxnSpPr>
        <p:spPr>
          <a:xfrm>
            <a:off x="942010" y="1491870"/>
            <a:ext cx="939800" cy="0"/>
          </a:xfrm>
          <a:prstGeom prst="line">
            <a:avLst/>
          </a:prstGeom>
          <a:ln w="47625">
            <a:solidFill>
              <a:srgbClr val="FF993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7213947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2FE60C5-3726-4F7A-B1EE-3E41F1236ED8}"/>
              </a:ext>
            </a:extLst>
          </p:cNvPr>
          <p:cNvSpPr txBox="1"/>
          <p:nvPr/>
        </p:nvSpPr>
        <p:spPr>
          <a:xfrm>
            <a:off x="841188" y="826907"/>
            <a:ext cx="7754172" cy="646331"/>
          </a:xfrm>
          <a:prstGeom prst="rect">
            <a:avLst/>
          </a:prstGeom>
          <a:noFill/>
        </p:spPr>
        <p:txBody>
          <a:bodyPr wrap="square" rtlCol="0">
            <a:spAutoFit/>
          </a:bodyPr>
          <a:lstStyle/>
          <a:p>
            <a:r>
              <a:rPr lang="en-US" sz="3600" b="1" i="1" dirty="0">
                <a:solidFill>
                  <a:srgbClr val="003399"/>
                </a:solidFill>
                <a:latin typeface="Trebuchet MS" panose="020B0603020202020204" pitchFamily="34" charset="0"/>
              </a:rPr>
              <a:t>Hypothesis Testing</a:t>
            </a:r>
          </a:p>
        </p:txBody>
      </p:sp>
      <p:sp>
        <p:nvSpPr>
          <p:cNvPr id="21" name="Google Shape;82;p4"/>
          <p:cNvSpPr txBox="1"/>
          <p:nvPr/>
        </p:nvSpPr>
        <p:spPr>
          <a:xfrm>
            <a:off x="1259199" y="1682147"/>
            <a:ext cx="10932801" cy="4770496"/>
          </a:xfrm>
          <a:prstGeom prst="rect">
            <a:avLst/>
          </a:prstGeom>
          <a:noFill/>
          <a:ln>
            <a:noFill/>
          </a:ln>
        </p:spPr>
        <p:txBody>
          <a:bodyPr spcFirstLastPara="1" wrap="square" lIns="91425" tIns="45700" rIns="91425" bIns="45700" anchor="t" anchorCtr="0">
            <a:spAutoFit/>
          </a:bodyPr>
          <a:lstStyle/>
          <a:p>
            <a:pPr marL="457200" indent="-457200">
              <a:buFont typeface="Arial" panose="020B0604020202020204" pitchFamily="34" charset="0"/>
              <a:buChar char="•"/>
            </a:pPr>
            <a:r>
              <a:rPr lang="en-US" sz="1600" spc="-1" dirty="0">
                <a:solidFill>
                  <a:srgbClr val="000000"/>
                </a:solidFill>
                <a:uFill>
                  <a:solidFill>
                    <a:srgbClr val="FFFFFF"/>
                  </a:solidFill>
                </a:uFill>
                <a:latin typeface="Source Sans"/>
                <a:ea typeface="Open Sans"/>
              </a:rPr>
              <a:t>The Alternative Hypothesis , H1:</a:t>
            </a:r>
          </a:p>
          <a:p>
            <a:pPr marL="457200" indent="-457200">
              <a:buFont typeface="Arial" panose="020B0604020202020204" pitchFamily="34" charset="0"/>
              <a:buChar char="•"/>
            </a:pPr>
            <a:endParaRPr lang="en-US" sz="1600" spc="-1" dirty="0">
              <a:solidFill>
                <a:srgbClr val="000000"/>
              </a:solidFill>
              <a:uFill>
                <a:solidFill>
                  <a:srgbClr val="FFFFFF"/>
                </a:solidFill>
              </a:uFill>
              <a:latin typeface="Source Sans"/>
              <a:ea typeface="Open Sans"/>
            </a:endParaRPr>
          </a:p>
          <a:p>
            <a:pPr marL="914400" lvl="1" indent="-457200">
              <a:buFont typeface="Courier New" panose="02070309020205020404" pitchFamily="49" charset="0"/>
              <a:buChar char="o"/>
            </a:pPr>
            <a:r>
              <a:rPr lang="en-US" sz="1600" spc="-1" dirty="0">
                <a:solidFill>
                  <a:srgbClr val="000000"/>
                </a:solidFill>
                <a:uFill>
                  <a:solidFill>
                    <a:srgbClr val="FFFFFF"/>
                  </a:solidFill>
                </a:uFill>
                <a:latin typeface="Source Sans"/>
                <a:ea typeface="Open Sans"/>
              </a:rPr>
              <a:t>For </a:t>
            </a:r>
            <a:r>
              <a:rPr lang="en-US" sz="1600" spc="-1" dirty="0" err="1">
                <a:solidFill>
                  <a:srgbClr val="000000"/>
                </a:solidFill>
                <a:uFill>
                  <a:solidFill>
                    <a:srgbClr val="FFFFFF"/>
                  </a:solidFill>
                </a:uFill>
                <a:latin typeface="Source Sans"/>
                <a:ea typeface="Open Sans"/>
              </a:rPr>
              <a:t>e.g</a:t>
            </a:r>
            <a:r>
              <a:rPr lang="en-US" sz="1600" spc="-1" dirty="0">
                <a:solidFill>
                  <a:srgbClr val="000000"/>
                </a:solidFill>
                <a:uFill>
                  <a:solidFill>
                    <a:srgbClr val="FFFFFF"/>
                  </a:solidFill>
                </a:uFill>
                <a:latin typeface="Source Sans"/>
                <a:ea typeface="Open Sans"/>
              </a:rPr>
              <a:t>: The average number of SIM Cards per individual in India is not equal to 2 (H1: µ ≠ 2)</a:t>
            </a:r>
          </a:p>
          <a:p>
            <a:pPr marL="457200" indent="-457200">
              <a:buFont typeface="Arial" panose="020B0604020202020204" pitchFamily="34" charset="0"/>
              <a:buChar char="•"/>
            </a:pPr>
            <a:endParaRPr lang="en-US" sz="1600" spc="-1" dirty="0">
              <a:solidFill>
                <a:srgbClr val="000000"/>
              </a:solidFill>
              <a:uFill>
                <a:solidFill>
                  <a:srgbClr val="FFFFFF"/>
                </a:solidFill>
              </a:uFill>
              <a:latin typeface="Source Sans"/>
              <a:ea typeface="Open Sans"/>
            </a:endParaRPr>
          </a:p>
          <a:p>
            <a:pPr marL="457200" indent="-457200">
              <a:buFont typeface="Arial" panose="020B0604020202020204" pitchFamily="34" charset="0"/>
              <a:buChar char="•"/>
            </a:pPr>
            <a:r>
              <a:rPr lang="en-US" sz="1600" spc="-1" dirty="0">
                <a:solidFill>
                  <a:srgbClr val="000000"/>
                </a:solidFill>
                <a:uFill>
                  <a:solidFill>
                    <a:srgbClr val="FFFFFF"/>
                  </a:solidFill>
                </a:uFill>
                <a:latin typeface="Source Sans"/>
                <a:ea typeface="Open Sans"/>
              </a:rPr>
              <a:t>Challenges the status quo</a:t>
            </a:r>
          </a:p>
          <a:p>
            <a:pPr marL="457200" indent="-457200">
              <a:buFont typeface="Arial" panose="020B0604020202020204" pitchFamily="34" charset="0"/>
              <a:buChar char="•"/>
            </a:pPr>
            <a:endParaRPr lang="en-US" sz="1600" spc="-1" dirty="0">
              <a:solidFill>
                <a:srgbClr val="000000"/>
              </a:solidFill>
              <a:uFill>
                <a:solidFill>
                  <a:srgbClr val="FFFFFF"/>
                </a:solidFill>
              </a:uFill>
              <a:latin typeface="Source Sans"/>
              <a:ea typeface="Open Sans"/>
            </a:endParaRPr>
          </a:p>
          <a:p>
            <a:pPr marL="914400" lvl="1" indent="-457200">
              <a:buFont typeface="Courier New" panose="02070309020205020404" pitchFamily="49" charset="0"/>
              <a:buChar char="o"/>
            </a:pPr>
            <a:r>
              <a:rPr lang="en-US" sz="1600" spc="-1" dirty="0">
                <a:solidFill>
                  <a:srgbClr val="000000"/>
                </a:solidFill>
                <a:uFill>
                  <a:solidFill>
                    <a:srgbClr val="FFFFFF"/>
                  </a:solidFill>
                </a:uFill>
                <a:latin typeface="Source Sans"/>
                <a:ea typeface="Open Sans"/>
              </a:rPr>
              <a:t>Never contains “=“ , “&lt;=“,  ”&gt;=“  sign</a:t>
            </a:r>
          </a:p>
          <a:p>
            <a:pPr marL="914400" lvl="1" indent="-457200">
              <a:buFont typeface="Courier New" panose="02070309020205020404" pitchFamily="49" charset="0"/>
              <a:buChar char="o"/>
            </a:pPr>
            <a:endParaRPr lang="en-US" sz="1600" spc="-1" dirty="0">
              <a:solidFill>
                <a:srgbClr val="000000"/>
              </a:solidFill>
              <a:uFill>
                <a:solidFill>
                  <a:srgbClr val="FFFFFF"/>
                </a:solidFill>
              </a:uFill>
              <a:latin typeface="Source Sans"/>
              <a:ea typeface="Open Sans"/>
            </a:endParaRPr>
          </a:p>
          <a:p>
            <a:pPr marL="914400" lvl="1" indent="-457200">
              <a:buFont typeface="Courier New" panose="02070309020205020404" pitchFamily="49" charset="0"/>
              <a:buChar char="o"/>
            </a:pPr>
            <a:r>
              <a:rPr lang="en-US" sz="1600" spc="-1" dirty="0">
                <a:solidFill>
                  <a:srgbClr val="000000"/>
                </a:solidFill>
                <a:uFill>
                  <a:solidFill>
                    <a:srgbClr val="FFFFFF"/>
                  </a:solidFill>
                </a:uFill>
                <a:latin typeface="Source Sans"/>
                <a:ea typeface="Open Sans"/>
              </a:rPr>
              <a:t>May or may not be proven </a:t>
            </a:r>
          </a:p>
          <a:p>
            <a:pPr marL="914400" lvl="1" indent="-457200">
              <a:buFont typeface="Courier New" panose="02070309020205020404" pitchFamily="49" charset="0"/>
              <a:buChar char="o"/>
            </a:pPr>
            <a:endParaRPr lang="en-US" sz="1600" spc="-1" dirty="0">
              <a:solidFill>
                <a:srgbClr val="000000"/>
              </a:solidFill>
              <a:uFill>
                <a:solidFill>
                  <a:srgbClr val="FFFFFF"/>
                </a:solidFill>
              </a:uFill>
              <a:latin typeface="Source Sans"/>
              <a:ea typeface="Open Sans"/>
            </a:endParaRPr>
          </a:p>
          <a:p>
            <a:pPr marL="914400" lvl="1" indent="-457200">
              <a:buFont typeface="Courier New" panose="02070309020205020404" pitchFamily="49" charset="0"/>
              <a:buChar char="o"/>
            </a:pPr>
            <a:r>
              <a:rPr lang="en-US" sz="1600" spc="-1" dirty="0">
                <a:solidFill>
                  <a:srgbClr val="000000"/>
                </a:solidFill>
                <a:uFill>
                  <a:solidFill>
                    <a:srgbClr val="FFFFFF"/>
                  </a:solidFill>
                </a:uFill>
                <a:latin typeface="Source Sans"/>
                <a:ea typeface="Open Sans"/>
              </a:rPr>
              <a:t>Is generally the hypothesis the researcher is trying to prove </a:t>
            </a:r>
          </a:p>
          <a:p>
            <a:pPr marL="457200" indent="-457200">
              <a:buFont typeface="Arial" panose="020B0604020202020204" pitchFamily="34" charset="0"/>
              <a:buChar char="•"/>
            </a:pPr>
            <a:endParaRPr lang="en-US" sz="1600" spc="-1" dirty="0">
              <a:solidFill>
                <a:srgbClr val="000000"/>
              </a:solidFill>
              <a:uFill>
                <a:solidFill>
                  <a:srgbClr val="FFFFFF"/>
                </a:solidFill>
              </a:uFill>
              <a:latin typeface="Source Sans"/>
              <a:ea typeface="Open Sans"/>
            </a:endParaRPr>
          </a:p>
          <a:p>
            <a:pPr marL="457200" indent="-457200">
              <a:buFont typeface="Arial" panose="020B0604020202020204" pitchFamily="34" charset="0"/>
              <a:buChar char="•"/>
            </a:pPr>
            <a:endParaRPr lang="en-US" sz="1600" spc="-1" dirty="0">
              <a:solidFill>
                <a:srgbClr val="000000"/>
              </a:solidFill>
              <a:uFill>
                <a:solidFill>
                  <a:srgbClr val="FFFFFF"/>
                </a:solidFill>
              </a:uFill>
              <a:latin typeface="Source Sans"/>
              <a:ea typeface="Open Sans"/>
            </a:endParaRPr>
          </a:p>
          <a:p>
            <a:pPr marL="457200" indent="-457200">
              <a:buFont typeface="Arial" panose="020B0604020202020204" pitchFamily="34" charset="0"/>
              <a:buChar char="•"/>
            </a:pPr>
            <a:r>
              <a:rPr lang="en-US" sz="1600" spc="-1" dirty="0">
                <a:solidFill>
                  <a:srgbClr val="000000"/>
                </a:solidFill>
                <a:uFill>
                  <a:solidFill>
                    <a:srgbClr val="FFFFFF"/>
                  </a:solidFill>
                </a:uFill>
                <a:latin typeface="Source Sans"/>
                <a:ea typeface="Open Sans"/>
              </a:rPr>
              <a:t>Now what helps us determine whether the NULL  hypothesis is rejected or have we failed to reject the NULL hypothesis – </a:t>
            </a:r>
          </a:p>
          <a:p>
            <a:pPr marL="457200" indent="-457200">
              <a:buFont typeface="Arial" panose="020B0604020202020204" pitchFamily="34" charset="0"/>
              <a:buChar char="•"/>
            </a:pPr>
            <a:endParaRPr lang="en-US" sz="1600" spc="-1" dirty="0">
              <a:solidFill>
                <a:srgbClr val="000000"/>
              </a:solidFill>
              <a:uFill>
                <a:solidFill>
                  <a:srgbClr val="FFFFFF"/>
                </a:solidFill>
              </a:uFill>
              <a:latin typeface="Source Sans"/>
              <a:ea typeface="Open Sans"/>
            </a:endParaRPr>
          </a:p>
          <a:p>
            <a:pPr marL="457200" indent="-457200">
              <a:buFont typeface="Arial" panose="020B0604020202020204" pitchFamily="34" charset="0"/>
              <a:buChar char="•"/>
            </a:pPr>
            <a:r>
              <a:rPr lang="en-US" sz="1600" spc="-1" dirty="0">
                <a:solidFill>
                  <a:srgbClr val="000000"/>
                </a:solidFill>
                <a:uFill>
                  <a:solidFill>
                    <a:srgbClr val="FFFFFF"/>
                  </a:solidFill>
                </a:uFill>
                <a:latin typeface="Source Sans"/>
                <a:ea typeface="Open Sans"/>
              </a:rPr>
              <a:t>The answer is  - Statistical Tests  </a:t>
            </a:r>
          </a:p>
          <a:p>
            <a:pPr marL="457200" indent="-457200">
              <a:buFont typeface="Arial" panose="020B0604020202020204" pitchFamily="34" charset="0"/>
              <a:buChar char="•"/>
            </a:pPr>
            <a:endParaRPr lang="en-US" sz="1600" spc="-1" dirty="0">
              <a:solidFill>
                <a:srgbClr val="000000"/>
              </a:solidFill>
              <a:uFill>
                <a:solidFill>
                  <a:srgbClr val="FFFFFF"/>
                </a:solidFill>
              </a:uFill>
              <a:latin typeface="Source Sans"/>
              <a:ea typeface="Open Sans"/>
            </a:endParaRPr>
          </a:p>
          <a:p>
            <a:pPr marL="914400" lvl="1" indent="-457200">
              <a:buFont typeface="Arial" panose="020B0604020202020204" pitchFamily="34" charset="0"/>
              <a:buChar char="•"/>
            </a:pPr>
            <a:r>
              <a:rPr lang="en-US" sz="1600" spc="-1" dirty="0">
                <a:solidFill>
                  <a:srgbClr val="000000"/>
                </a:solidFill>
                <a:uFill>
                  <a:solidFill>
                    <a:srgbClr val="FFFFFF"/>
                  </a:solidFill>
                </a:uFill>
                <a:latin typeface="Source Sans"/>
                <a:ea typeface="Open Sans"/>
              </a:rPr>
              <a:t>To reject a NULL hypothesis a test statistic is calculated </a:t>
            </a:r>
          </a:p>
          <a:p>
            <a:pPr marL="457200" indent="-457200">
              <a:buFont typeface="Arial" panose="020B0604020202020204" pitchFamily="34" charset="0"/>
              <a:buChar char="•"/>
            </a:pPr>
            <a:endParaRPr lang="en-US" sz="1600" spc="-1" dirty="0">
              <a:solidFill>
                <a:srgbClr val="000000"/>
              </a:solidFill>
              <a:uFill>
                <a:solidFill>
                  <a:srgbClr val="FFFFFF"/>
                </a:solidFill>
              </a:uFill>
              <a:latin typeface="Source Sans"/>
              <a:ea typeface="Open Sans"/>
            </a:endParaRPr>
          </a:p>
        </p:txBody>
      </p:sp>
      <p:cxnSp>
        <p:nvCxnSpPr>
          <p:cNvPr id="35" name="Straight Connector 34">
            <a:extLst>
              <a:ext uri="{FF2B5EF4-FFF2-40B4-BE49-F238E27FC236}">
                <a16:creationId xmlns:a16="http://schemas.microsoft.com/office/drawing/2014/main" id="{7D75DB6A-4A40-4211-8994-1445F5ACDBD4}"/>
              </a:ext>
            </a:extLst>
          </p:cNvPr>
          <p:cNvCxnSpPr/>
          <p:nvPr/>
        </p:nvCxnSpPr>
        <p:spPr>
          <a:xfrm>
            <a:off x="942010" y="1491870"/>
            <a:ext cx="939800" cy="0"/>
          </a:xfrm>
          <a:prstGeom prst="line">
            <a:avLst/>
          </a:prstGeom>
          <a:ln w="47625">
            <a:solidFill>
              <a:srgbClr val="FF993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0035345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2FE60C5-3726-4F7A-B1EE-3E41F1236ED8}"/>
              </a:ext>
            </a:extLst>
          </p:cNvPr>
          <p:cNvSpPr txBox="1"/>
          <p:nvPr/>
        </p:nvSpPr>
        <p:spPr>
          <a:xfrm>
            <a:off x="841188" y="826907"/>
            <a:ext cx="7754172" cy="646331"/>
          </a:xfrm>
          <a:prstGeom prst="rect">
            <a:avLst/>
          </a:prstGeom>
          <a:noFill/>
        </p:spPr>
        <p:txBody>
          <a:bodyPr wrap="square" rtlCol="0">
            <a:spAutoFit/>
          </a:bodyPr>
          <a:lstStyle/>
          <a:p>
            <a:r>
              <a:rPr lang="en-US" sz="3600" b="1" i="1" dirty="0">
                <a:solidFill>
                  <a:srgbClr val="003399"/>
                </a:solidFill>
                <a:latin typeface="Trebuchet MS" panose="020B0603020202020204" pitchFamily="34" charset="0"/>
              </a:rPr>
              <a:t>Hypothesis Testing</a:t>
            </a:r>
          </a:p>
        </p:txBody>
      </p:sp>
      <p:sp>
        <p:nvSpPr>
          <p:cNvPr id="21" name="Google Shape;82;p4"/>
          <p:cNvSpPr txBox="1"/>
          <p:nvPr/>
        </p:nvSpPr>
        <p:spPr>
          <a:xfrm>
            <a:off x="1047108" y="1510503"/>
            <a:ext cx="10932801" cy="2800726"/>
          </a:xfrm>
          <a:prstGeom prst="rect">
            <a:avLst/>
          </a:prstGeom>
          <a:noFill/>
          <a:ln>
            <a:noFill/>
          </a:ln>
        </p:spPr>
        <p:txBody>
          <a:bodyPr spcFirstLastPara="1" wrap="square" lIns="91425" tIns="45700" rIns="91425" bIns="45700" anchor="t" anchorCtr="0">
            <a:spAutoFit/>
          </a:bodyPr>
          <a:lstStyle/>
          <a:p>
            <a:pPr marL="457200" indent="-457200">
              <a:buFont typeface="Arial" panose="020B0604020202020204" pitchFamily="34" charset="0"/>
              <a:buChar char="•"/>
            </a:pPr>
            <a:r>
              <a:rPr lang="en-IN" sz="1600" spc="-1" dirty="0">
                <a:solidFill>
                  <a:srgbClr val="000000"/>
                </a:solidFill>
                <a:uFill>
                  <a:solidFill>
                    <a:srgbClr val="FFFFFF"/>
                  </a:solidFill>
                </a:uFill>
                <a:latin typeface="Source Sans"/>
                <a:ea typeface="Open Sans"/>
              </a:rPr>
              <a:t>This test-statistic is then compared with a critical value and if it is found to be greater than the critical value the hypothesis is rejected. </a:t>
            </a:r>
          </a:p>
          <a:p>
            <a:pPr marL="457200" indent="-457200">
              <a:buFont typeface="Arial" panose="020B0604020202020204" pitchFamily="34" charset="0"/>
              <a:buChar char="•"/>
            </a:pPr>
            <a:endParaRPr lang="en-IN" sz="1600" spc="-1" dirty="0">
              <a:solidFill>
                <a:srgbClr val="000000"/>
              </a:solidFill>
              <a:uFill>
                <a:solidFill>
                  <a:srgbClr val="FFFFFF"/>
                </a:solidFill>
              </a:uFill>
              <a:latin typeface="Source Sans"/>
              <a:ea typeface="Open Sans"/>
            </a:endParaRPr>
          </a:p>
          <a:p>
            <a:pPr marL="457200" indent="-457200">
              <a:buFont typeface="Arial" panose="020B0604020202020204" pitchFamily="34" charset="0"/>
              <a:buChar char="•"/>
            </a:pPr>
            <a:r>
              <a:rPr lang="en-IN" sz="1600" spc="-1" dirty="0">
                <a:solidFill>
                  <a:srgbClr val="000000"/>
                </a:solidFill>
                <a:uFill>
                  <a:solidFill>
                    <a:srgbClr val="FFFFFF"/>
                  </a:solidFill>
                </a:uFill>
                <a:latin typeface="Source Sans"/>
                <a:ea typeface="Open Sans"/>
              </a:rPr>
              <a:t>“In the theoretical underpinnings, hypothesis tests are based on the notion of critical regions: the null hypothesis is rejected if the test statistic falls in the critical region. The critical values are the boundaries of the critical region. </a:t>
            </a:r>
          </a:p>
          <a:p>
            <a:endParaRPr lang="en-IN" sz="1600" spc="-1" dirty="0">
              <a:solidFill>
                <a:srgbClr val="000000"/>
              </a:solidFill>
              <a:uFill>
                <a:solidFill>
                  <a:srgbClr val="FFFFFF"/>
                </a:solidFill>
              </a:uFill>
              <a:latin typeface="Source Sans"/>
              <a:ea typeface="Open Sans"/>
            </a:endParaRPr>
          </a:p>
          <a:p>
            <a:pPr marL="457200" indent="-457200">
              <a:buFont typeface="Arial" panose="020B0604020202020204" pitchFamily="34" charset="0"/>
              <a:buChar char="•"/>
            </a:pPr>
            <a:r>
              <a:rPr lang="en-IN" sz="1600" spc="-1" dirty="0">
                <a:solidFill>
                  <a:srgbClr val="000000"/>
                </a:solidFill>
                <a:uFill>
                  <a:solidFill>
                    <a:srgbClr val="FFFFFF"/>
                  </a:solidFill>
                </a:uFill>
                <a:latin typeface="Source Sans"/>
                <a:ea typeface="Open Sans"/>
              </a:rPr>
              <a:t>if the test is one-sided (like a </a:t>
            </a:r>
            <a:r>
              <a:rPr lang="el-GR" sz="1600" spc="-1" dirty="0">
                <a:solidFill>
                  <a:srgbClr val="000000"/>
                </a:solidFill>
                <a:uFill>
                  <a:solidFill>
                    <a:srgbClr val="FFFFFF"/>
                  </a:solidFill>
                </a:uFill>
                <a:latin typeface="Source Sans"/>
                <a:ea typeface="Open Sans"/>
              </a:rPr>
              <a:t>χ2 </a:t>
            </a:r>
            <a:r>
              <a:rPr lang="en-IN" sz="1600" spc="-1" dirty="0">
                <a:solidFill>
                  <a:srgbClr val="000000"/>
                </a:solidFill>
                <a:uFill>
                  <a:solidFill>
                    <a:srgbClr val="FFFFFF"/>
                  </a:solidFill>
                </a:uFill>
                <a:latin typeface="Source Sans"/>
                <a:ea typeface="Open Sans"/>
              </a:rPr>
              <a:t>test or a one-sided t-test) then there will be just one critical value, but in other cases (like a two-sided t-test) there will be two”.</a:t>
            </a:r>
          </a:p>
          <a:p>
            <a:pPr marL="457200" indent="-457200">
              <a:buFont typeface="Arial" panose="020B0604020202020204" pitchFamily="34" charset="0"/>
              <a:buChar char="•"/>
            </a:pPr>
            <a:endParaRPr lang="en-IN" sz="1600" b="0" strike="noStrike" spc="-1" dirty="0">
              <a:solidFill>
                <a:srgbClr val="000000"/>
              </a:solidFill>
              <a:uFill>
                <a:solidFill>
                  <a:srgbClr val="FFFFFF"/>
                </a:solidFill>
              </a:uFill>
              <a:latin typeface="Source Sans"/>
              <a:ea typeface="Open Sans"/>
            </a:endParaRPr>
          </a:p>
          <a:p>
            <a:pPr marL="457200" indent="-457200">
              <a:buFont typeface="Arial" panose="020B0604020202020204" pitchFamily="34" charset="0"/>
              <a:buChar char="•"/>
            </a:pPr>
            <a:endParaRPr lang="en-IN" sz="1600" spc="-1" dirty="0">
              <a:solidFill>
                <a:srgbClr val="000000"/>
              </a:solidFill>
              <a:uFill>
                <a:solidFill>
                  <a:srgbClr val="FFFFFF"/>
                </a:solidFill>
              </a:uFill>
              <a:latin typeface="Source Sans"/>
              <a:ea typeface="Open Sans"/>
            </a:endParaRPr>
          </a:p>
          <a:p>
            <a:pPr marL="457200" indent="-457200">
              <a:buFont typeface="Arial" panose="020B0604020202020204" pitchFamily="34" charset="0"/>
              <a:buChar char="•"/>
            </a:pPr>
            <a:endParaRPr lang="en-IN" sz="1600" b="0" strike="noStrike" spc="-1" dirty="0">
              <a:solidFill>
                <a:srgbClr val="000000"/>
              </a:solidFill>
              <a:uFill>
                <a:solidFill>
                  <a:srgbClr val="FFFFFF"/>
                </a:solidFill>
              </a:uFill>
              <a:latin typeface="Arial"/>
            </a:endParaRPr>
          </a:p>
        </p:txBody>
      </p:sp>
      <p:cxnSp>
        <p:nvCxnSpPr>
          <p:cNvPr id="35" name="Straight Connector 34">
            <a:extLst>
              <a:ext uri="{FF2B5EF4-FFF2-40B4-BE49-F238E27FC236}">
                <a16:creationId xmlns:a16="http://schemas.microsoft.com/office/drawing/2014/main" id="{7D75DB6A-4A40-4211-8994-1445F5ACDBD4}"/>
              </a:ext>
            </a:extLst>
          </p:cNvPr>
          <p:cNvCxnSpPr/>
          <p:nvPr/>
        </p:nvCxnSpPr>
        <p:spPr>
          <a:xfrm>
            <a:off x="942010" y="1491870"/>
            <a:ext cx="939800" cy="0"/>
          </a:xfrm>
          <a:prstGeom prst="line">
            <a:avLst/>
          </a:prstGeom>
          <a:ln w="47625">
            <a:solidFill>
              <a:srgbClr val="FF9933"/>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3C906912-43DF-8BAF-262F-367D654C9F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35691" y="3429000"/>
            <a:ext cx="5506552" cy="3368085"/>
          </a:xfrm>
          <a:prstGeom prst="rect">
            <a:avLst/>
          </a:prstGeom>
        </p:spPr>
      </p:pic>
    </p:spTree>
    <p:extLst>
      <p:ext uri="{BB962C8B-B14F-4D97-AF65-F5344CB8AC3E}">
        <p14:creationId xmlns:p14="http://schemas.microsoft.com/office/powerpoint/2010/main" val="380556105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2FE60C5-3726-4F7A-B1EE-3E41F1236ED8}"/>
              </a:ext>
            </a:extLst>
          </p:cNvPr>
          <p:cNvSpPr txBox="1"/>
          <p:nvPr/>
        </p:nvSpPr>
        <p:spPr>
          <a:xfrm>
            <a:off x="841188" y="826907"/>
            <a:ext cx="7754172" cy="646331"/>
          </a:xfrm>
          <a:prstGeom prst="rect">
            <a:avLst/>
          </a:prstGeom>
          <a:noFill/>
        </p:spPr>
        <p:txBody>
          <a:bodyPr wrap="square" rtlCol="0">
            <a:spAutoFit/>
          </a:bodyPr>
          <a:lstStyle/>
          <a:p>
            <a:r>
              <a:rPr lang="en-US" sz="3600" b="1" i="1" dirty="0">
                <a:solidFill>
                  <a:srgbClr val="003399"/>
                </a:solidFill>
                <a:latin typeface="Trebuchet MS" panose="020B0603020202020204" pitchFamily="34" charset="0"/>
              </a:rPr>
              <a:t>Hypothesis Testing – Critical Value</a:t>
            </a:r>
          </a:p>
        </p:txBody>
      </p:sp>
      <p:sp>
        <p:nvSpPr>
          <p:cNvPr id="21" name="Google Shape;82;p4"/>
          <p:cNvSpPr txBox="1"/>
          <p:nvPr/>
        </p:nvSpPr>
        <p:spPr>
          <a:xfrm>
            <a:off x="1047108" y="1510503"/>
            <a:ext cx="10932801" cy="5016718"/>
          </a:xfrm>
          <a:prstGeom prst="rect">
            <a:avLst/>
          </a:prstGeom>
          <a:noFill/>
          <a:ln>
            <a:noFill/>
          </a:ln>
        </p:spPr>
        <p:txBody>
          <a:bodyPr spcFirstLastPara="1" wrap="square" lIns="91425" tIns="45700" rIns="91425" bIns="45700" anchor="t" anchorCtr="0">
            <a:spAutoFit/>
          </a:bodyPr>
          <a:lstStyle/>
          <a:p>
            <a:pPr marL="457200" indent="-457200">
              <a:buFont typeface="Arial" panose="020B0604020202020204" pitchFamily="34" charset="0"/>
              <a:buChar char="•"/>
            </a:pPr>
            <a:r>
              <a:rPr lang="en-US" sz="1600" b="0" strike="noStrike" spc="-1" dirty="0">
                <a:solidFill>
                  <a:srgbClr val="000000"/>
                </a:solidFill>
                <a:uFill>
                  <a:solidFill>
                    <a:srgbClr val="FFFFFF"/>
                  </a:solidFill>
                </a:uFill>
                <a:latin typeface="Source Sans"/>
              </a:rPr>
              <a:t>A critical value is a point (or points) on the scale of the test statistic beyond which we reject the null hypothesis, and, is derived from the level of significance α of the test.  Alpha level is the probability of rejecting the null hypothesis when it is true. For example, a significance level of 0.05 indicates a 5% risk of concluding that a difference exists when there is no actual difference</a:t>
            </a:r>
          </a:p>
          <a:p>
            <a:pPr marL="457200" indent="-457200">
              <a:buFont typeface="Arial" panose="020B0604020202020204" pitchFamily="34" charset="0"/>
              <a:buChar char="•"/>
            </a:pPr>
            <a:endParaRPr lang="en-US" sz="1600" b="0" strike="noStrike" spc="-1" dirty="0">
              <a:solidFill>
                <a:srgbClr val="000000"/>
              </a:solidFill>
              <a:uFill>
                <a:solidFill>
                  <a:srgbClr val="FFFFFF"/>
                </a:solidFill>
              </a:uFill>
              <a:latin typeface="Source Sans"/>
            </a:endParaRPr>
          </a:p>
          <a:p>
            <a:pPr marL="457200" indent="-457200">
              <a:buFont typeface="Arial" panose="020B0604020202020204" pitchFamily="34" charset="0"/>
              <a:buChar char="•"/>
            </a:pPr>
            <a:r>
              <a:rPr lang="en-US" sz="1600" b="0" strike="noStrike" spc="-1" dirty="0">
                <a:solidFill>
                  <a:srgbClr val="000000"/>
                </a:solidFill>
                <a:uFill>
                  <a:solidFill>
                    <a:srgbClr val="FFFFFF"/>
                  </a:solidFill>
                </a:uFill>
                <a:latin typeface="Source Sans"/>
              </a:rPr>
              <a:t>Critical value can tell us, what is the probability of two sample means belonging to the same distribution. </a:t>
            </a:r>
          </a:p>
          <a:p>
            <a:pPr marL="457200" indent="-457200">
              <a:buFont typeface="Arial" panose="020B0604020202020204" pitchFamily="34" charset="0"/>
              <a:buChar char="•"/>
            </a:pPr>
            <a:endParaRPr lang="en-US" sz="1600" b="0" strike="noStrike" spc="-1" dirty="0">
              <a:solidFill>
                <a:srgbClr val="000000"/>
              </a:solidFill>
              <a:uFill>
                <a:solidFill>
                  <a:srgbClr val="FFFFFF"/>
                </a:solidFill>
              </a:uFill>
              <a:latin typeface="Source Sans"/>
            </a:endParaRPr>
          </a:p>
          <a:p>
            <a:pPr marL="457200" indent="-457200">
              <a:buFont typeface="Arial" panose="020B0604020202020204" pitchFamily="34" charset="0"/>
              <a:buChar char="•"/>
            </a:pPr>
            <a:r>
              <a:rPr lang="en-US" sz="1600" b="0" strike="noStrike" spc="-1" dirty="0">
                <a:solidFill>
                  <a:srgbClr val="000000"/>
                </a:solidFill>
                <a:uFill>
                  <a:solidFill>
                    <a:srgbClr val="FFFFFF"/>
                  </a:solidFill>
                </a:uFill>
                <a:latin typeface="Source Sans"/>
              </a:rPr>
              <a:t>Higher, the critical value means lower the probability of two samples belonging to same distribution. </a:t>
            </a:r>
          </a:p>
          <a:p>
            <a:pPr marL="457200" indent="-457200">
              <a:buFont typeface="Arial" panose="020B0604020202020204" pitchFamily="34" charset="0"/>
              <a:buChar char="•"/>
            </a:pPr>
            <a:endParaRPr lang="en-US" sz="1600" b="0" strike="noStrike" spc="-1" dirty="0">
              <a:solidFill>
                <a:srgbClr val="000000"/>
              </a:solidFill>
              <a:uFill>
                <a:solidFill>
                  <a:srgbClr val="FFFFFF"/>
                </a:solidFill>
              </a:uFill>
              <a:latin typeface="Source Sans"/>
            </a:endParaRPr>
          </a:p>
          <a:p>
            <a:pPr marL="457200" indent="-457200">
              <a:buFont typeface="Arial" panose="020B0604020202020204" pitchFamily="34" charset="0"/>
              <a:buChar char="•"/>
            </a:pPr>
            <a:r>
              <a:rPr lang="en-US" sz="1600" b="0" strike="noStrike" spc="-1" dirty="0">
                <a:solidFill>
                  <a:srgbClr val="000000"/>
                </a:solidFill>
                <a:uFill>
                  <a:solidFill>
                    <a:srgbClr val="FFFFFF"/>
                  </a:solidFill>
                </a:uFill>
                <a:latin typeface="Source Sans"/>
              </a:rPr>
              <a:t>The general critical value for a two-tailed test is 1.96, which is based on the fact that 95% of the area of a normal distribution is within 1.96 standard deviations of the mean</a:t>
            </a:r>
          </a:p>
          <a:p>
            <a:pPr marL="457200" indent="-457200">
              <a:buFont typeface="Arial" panose="020B0604020202020204" pitchFamily="34" charset="0"/>
              <a:buChar char="•"/>
            </a:pPr>
            <a:endParaRPr lang="en-US" sz="1600" b="0" strike="noStrike" spc="-1" dirty="0">
              <a:solidFill>
                <a:srgbClr val="000000"/>
              </a:solidFill>
              <a:uFill>
                <a:solidFill>
                  <a:srgbClr val="FFFFFF"/>
                </a:solidFill>
              </a:uFill>
              <a:latin typeface="Source Sans"/>
            </a:endParaRPr>
          </a:p>
          <a:p>
            <a:pPr marL="457200" indent="-457200">
              <a:buFont typeface="Arial" panose="020B0604020202020204" pitchFamily="34" charset="0"/>
              <a:buChar char="•"/>
            </a:pPr>
            <a:endParaRPr lang="en-US" sz="1600" b="0" strike="noStrike" spc="-1" dirty="0">
              <a:solidFill>
                <a:srgbClr val="000000"/>
              </a:solidFill>
              <a:uFill>
                <a:solidFill>
                  <a:srgbClr val="FFFFFF"/>
                </a:solidFill>
              </a:uFill>
              <a:latin typeface="Source Sans"/>
            </a:endParaRPr>
          </a:p>
          <a:p>
            <a:pPr marL="457200" indent="-457200">
              <a:buFont typeface="Arial" panose="020B0604020202020204" pitchFamily="34" charset="0"/>
              <a:buChar char="•"/>
            </a:pPr>
            <a:r>
              <a:rPr lang="en-US" sz="1600" b="0" strike="noStrike" spc="-1" dirty="0">
                <a:solidFill>
                  <a:srgbClr val="000000"/>
                </a:solidFill>
                <a:uFill>
                  <a:solidFill>
                    <a:srgbClr val="FFFFFF"/>
                  </a:solidFill>
                </a:uFill>
                <a:latin typeface="Source Sans"/>
              </a:rPr>
              <a:t>Critical values can be used to do hypothesis testing in following way – </a:t>
            </a:r>
          </a:p>
          <a:p>
            <a:pPr marL="457200" indent="-457200">
              <a:buFont typeface="Arial" panose="020B0604020202020204" pitchFamily="34" charset="0"/>
              <a:buChar char="•"/>
            </a:pPr>
            <a:endParaRPr lang="en-US" sz="1600" b="0" strike="noStrike" spc="-1" dirty="0">
              <a:solidFill>
                <a:srgbClr val="000000"/>
              </a:solidFill>
              <a:uFill>
                <a:solidFill>
                  <a:srgbClr val="FFFFFF"/>
                </a:solidFill>
              </a:uFill>
              <a:latin typeface="Source Sans"/>
            </a:endParaRPr>
          </a:p>
          <a:p>
            <a:pPr lvl="2"/>
            <a:r>
              <a:rPr lang="en-US" sz="1600" b="0" strike="noStrike" spc="-1" dirty="0">
                <a:solidFill>
                  <a:srgbClr val="000000"/>
                </a:solidFill>
                <a:uFill>
                  <a:solidFill>
                    <a:srgbClr val="FFFFFF"/>
                  </a:solidFill>
                </a:uFill>
                <a:latin typeface="Source Sans"/>
              </a:rPr>
              <a:t>1. Calculate test statistic</a:t>
            </a:r>
          </a:p>
          <a:p>
            <a:pPr lvl="2"/>
            <a:r>
              <a:rPr lang="en-US" sz="1600" b="0" strike="noStrike" spc="-1" dirty="0">
                <a:solidFill>
                  <a:srgbClr val="000000"/>
                </a:solidFill>
                <a:uFill>
                  <a:solidFill>
                    <a:srgbClr val="FFFFFF"/>
                  </a:solidFill>
                </a:uFill>
                <a:latin typeface="Source Sans"/>
              </a:rPr>
              <a:t>2. Calculate critical values based on significance level alpha</a:t>
            </a:r>
          </a:p>
          <a:p>
            <a:pPr lvl="2"/>
            <a:r>
              <a:rPr lang="en-US" sz="1600" b="0" strike="noStrike" spc="-1" dirty="0">
                <a:solidFill>
                  <a:srgbClr val="000000"/>
                </a:solidFill>
                <a:uFill>
                  <a:solidFill>
                    <a:srgbClr val="FFFFFF"/>
                  </a:solidFill>
                </a:uFill>
                <a:latin typeface="Source Sans"/>
              </a:rPr>
              <a:t>3. Compare test statistic with critical values</a:t>
            </a:r>
          </a:p>
          <a:p>
            <a:pPr marL="457200" indent="-457200">
              <a:buFont typeface="Arial" panose="020B0604020202020204" pitchFamily="34" charset="0"/>
              <a:buChar char="•"/>
            </a:pPr>
            <a:endParaRPr lang="en-US" sz="1600" b="0" strike="noStrike" spc="-1" dirty="0">
              <a:solidFill>
                <a:srgbClr val="000000"/>
              </a:solidFill>
              <a:uFill>
                <a:solidFill>
                  <a:srgbClr val="FFFFFF"/>
                </a:solidFill>
              </a:uFill>
              <a:latin typeface="Source Sans"/>
            </a:endParaRPr>
          </a:p>
          <a:p>
            <a:pPr marL="457200" indent="-457200">
              <a:buFont typeface="Arial" panose="020B0604020202020204" pitchFamily="34" charset="0"/>
              <a:buChar char="•"/>
            </a:pPr>
            <a:r>
              <a:rPr lang="en-US" sz="1600" b="0" strike="noStrike" spc="-1" dirty="0">
                <a:solidFill>
                  <a:srgbClr val="000000"/>
                </a:solidFill>
                <a:uFill>
                  <a:solidFill>
                    <a:srgbClr val="FFFFFF"/>
                  </a:solidFill>
                </a:uFill>
                <a:latin typeface="Source Sans"/>
              </a:rPr>
              <a:t>If the test statistic is lower than the critical value, fail to reject the NULL  hypothesis, else reject the NULL hypothesis</a:t>
            </a:r>
            <a:endParaRPr lang="en-IN" sz="1600" b="0" strike="noStrike" spc="-1" dirty="0">
              <a:solidFill>
                <a:srgbClr val="000000"/>
              </a:solidFill>
              <a:uFill>
                <a:solidFill>
                  <a:srgbClr val="FFFFFF"/>
                </a:solidFill>
              </a:uFill>
              <a:latin typeface="Source Sans"/>
            </a:endParaRPr>
          </a:p>
        </p:txBody>
      </p:sp>
      <p:cxnSp>
        <p:nvCxnSpPr>
          <p:cNvPr id="35" name="Straight Connector 34">
            <a:extLst>
              <a:ext uri="{FF2B5EF4-FFF2-40B4-BE49-F238E27FC236}">
                <a16:creationId xmlns:a16="http://schemas.microsoft.com/office/drawing/2014/main" id="{7D75DB6A-4A40-4211-8994-1445F5ACDBD4}"/>
              </a:ext>
            </a:extLst>
          </p:cNvPr>
          <p:cNvCxnSpPr/>
          <p:nvPr/>
        </p:nvCxnSpPr>
        <p:spPr>
          <a:xfrm>
            <a:off x="942010" y="1491870"/>
            <a:ext cx="939800" cy="0"/>
          </a:xfrm>
          <a:prstGeom prst="line">
            <a:avLst/>
          </a:prstGeom>
          <a:ln w="47625">
            <a:solidFill>
              <a:srgbClr val="FF993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1739486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2FE60C5-3726-4F7A-B1EE-3E41F1236ED8}"/>
              </a:ext>
            </a:extLst>
          </p:cNvPr>
          <p:cNvSpPr txBox="1"/>
          <p:nvPr/>
        </p:nvSpPr>
        <p:spPr>
          <a:xfrm>
            <a:off x="841188" y="826907"/>
            <a:ext cx="7754172" cy="646331"/>
          </a:xfrm>
          <a:prstGeom prst="rect">
            <a:avLst/>
          </a:prstGeom>
          <a:noFill/>
        </p:spPr>
        <p:txBody>
          <a:bodyPr wrap="square" rtlCol="0">
            <a:spAutoFit/>
          </a:bodyPr>
          <a:lstStyle/>
          <a:p>
            <a:r>
              <a:rPr lang="en-US" sz="3600" b="1" i="1" dirty="0">
                <a:solidFill>
                  <a:srgbClr val="003399"/>
                </a:solidFill>
                <a:latin typeface="Trebuchet MS" panose="020B0603020202020204" pitchFamily="34" charset="0"/>
              </a:rPr>
              <a:t>Hypothesis Testing – p-value</a:t>
            </a:r>
          </a:p>
        </p:txBody>
      </p:sp>
      <p:sp>
        <p:nvSpPr>
          <p:cNvPr id="21" name="Google Shape;82;p4"/>
          <p:cNvSpPr txBox="1"/>
          <p:nvPr/>
        </p:nvSpPr>
        <p:spPr>
          <a:xfrm>
            <a:off x="1047108" y="1510503"/>
            <a:ext cx="10932801" cy="5632271"/>
          </a:xfrm>
          <a:prstGeom prst="rect">
            <a:avLst/>
          </a:prstGeom>
          <a:noFill/>
          <a:ln>
            <a:noFill/>
          </a:ln>
        </p:spPr>
        <p:txBody>
          <a:bodyPr spcFirstLastPara="1" wrap="square" lIns="91425" tIns="45700" rIns="91425" bIns="45700" anchor="t" anchorCtr="0">
            <a:spAutoFit/>
          </a:bodyPr>
          <a:lstStyle/>
          <a:p>
            <a:pPr marL="457200" indent="-457200">
              <a:buFont typeface="Arial" panose="020B0604020202020204" pitchFamily="34" charset="0"/>
              <a:buChar char="•"/>
            </a:pPr>
            <a:r>
              <a:rPr lang="en-US" sz="1500" b="0" strike="noStrike" spc="-1" dirty="0">
                <a:solidFill>
                  <a:srgbClr val="000000"/>
                </a:solidFill>
                <a:uFill>
                  <a:solidFill>
                    <a:srgbClr val="FFFFFF"/>
                  </a:solidFill>
                </a:uFill>
                <a:latin typeface="Source Sans"/>
              </a:rPr>
              <a:t>Suppose we say alpha =0.05 – Level of significance – Probability of rejecting the NULL Hypothesis when it is actually true ( Type I error) </a:t>
            </a:r>
          </a:p>
          <a:p>
            <a:pPr marL="457200" indent="-457200">
              <a:buFont typeface="Arial" panose="020B0604020202020204" pitchFamily="34" charset="0"/>
              <a:buChar char="•"/>
            </a:pPr>
            <a:endParaRPr lang="en-US" sz="1500" b="0" strike="noStrike" spc="-1" dirty="0">
              <a:solidFill>
                <a:srgbClr val="000000"/>
              </a:solidFill>
              <a:uFill>
                <a:solidFill>
                  <a:srgbClr val="FFFFFF"/>
                </a:solidFill>
              </a:uFill>
              <a:latin typeface="Source Sans"/>
            </a:endParaRPr>
          </a:p>
          <a:p>
            <a:pPr marL="457200" indent="-457200">
              <a:buFont typeface="Arial" panose="020B0604020202020204" pitchFamily="34" charset="0"/>
              <a:buChar char="•"/>
            </a:pPr>
            <a:r>
              <a:rPr lang="en-US" sz="1500" b="0" strike="noStrike" spc="-1" dirty="0">
                <a:solidFill>
                  <a:srgbClr val="000000"/>
                </a:solidFill>
                <a:uFill>
                  <a:solidFill>
                    <a:srgbClr val="FFFFFF"/>
                  </a:solidFill>
                </a:uFill>
                <a:latin typeface="Source Sans"/>
              </a:rPr>
              <a:t>Now in a 2 tailed t-test (on a normal distribution curve) to calculate critical value at  45% alpha we (algorithm) looks up 0.45 in t-table and gives us a  specific number  which becomes our critical value. So this critical value is derived from the table </a:t>
            </a:r>
          </a:p>
          <a:p>
            <a:pPr marL="457200" indent="-457200">
              <a:buFont typeface="Arial" panose="020B0604020202020204" pitchFamily="34" charset="0"/>
              <a:buChar char="•"/>
            </a:pPr>
            <a:endParaRPr lang="en-US" sz="1500" b="0" strike="noStrike" spc="-1" dirty="0">
              <a:solidFill>
                <a:srgbClr val="000000"/>
              </a:solidFill>
              <a:uFill>
                <a:solidFill>
                  <a:srgbClr val="FFFFFF"/>
                </a:solidFill>
              </a:uFill>
              <a:latin typeface="Source Sans"/>
            </a:endParaRPr>
          </a:p>
          <a:p>
            <a:pPr marL="457200" indent="-457200">
              <a:buFont typeface="Arial" panose="020B0604020202020204" pitchFamily="34" charset="0"/>
              <a:buChar char="•"/>
            </a:pPr>
            <a:endParaRPr lang="en-US" sz="1500" b="0" strike="noStrike" spc="-1" dirty="0">
              <a:solidFill>
                <a:srgbClr val="000000"/>
              </a:solidFill>
              <a:uFill>
                <a:solidFill>
                  <a:srgbClr val="FFFFFF"/>
                </a:solidFill>
              </a:uFill>
              <a:latin typeface="Source Sans"/>
            </a:endParaRPr>
          </a:p>
          <a:p>
            <a:pPr marL="457200" indent="-457200">
              <a:buFont typeface="Arial" panose="020B0604020202020204" pitchFamily="34" charset="0"/>
              <a:buChar char="•"/>
            </a:pPr>
            <a:r>
              <a:rPr lang="en-US" sz="1500" b="0" strike="noStrike" spc="-1" dirty="0">
                <a:solidFill>
                  <a:srgbClr val="000000"/>
                </a:solidFill>
                <a:uFill>
                  <a:solidFill>
                    <a:srgbClr val="FFFFFF"/>
                  </a:solidFill>
                </a:uFill>
                <a:latin typeface="Source Sans"/>
              </a:rPr>
              <a:t>  Now when we run our actual test (and we can see the formula to calculate t-value) a new value is found and we get a p-value </a:t>
            </a:r>
          </a:p>
          <a:p>
            <a:pPr marL="457200" indent="-457200">
              <a:buFont typeface="Arial" panose="020B0604020202020204" pitchFamily="34" charset="0"/>
              <a:buChar char="•"/>
            </a:pPr>
            <a:endParaRPr lang="en-US" sz="1500" b="0" strike="noStrike" spc="-1" dirty="0">
              <a:solidFill>
                <a:srgbClr val="000000"/>
              </a:solidFill>
              <a:uFill>
                <a:solidFill>
                  <a:srgbClr val="FFFFFF"/>
                </a:solidFill>
              </a:uFill>
              <a:latin typeface="Source Sans"/>
            </a:endParaRPr>
          </a:p>
          <a:p>
            <a:pPr marL="457200" indent="-457200">
              <a:buFont typeface="Arial" panose="020B0604020202020204" pitchFamily="34" charset="0"/>
              <a:buChar char="•"/>
            </a:pPr>
            <a:r>
              <a:rPr lang="en-US" sz="1500" b="0" strike="noStrike" spc="-1" dirty="0">
                <a:solidFill>
                  <a:srgbClr val="000000"/>
                </a:solidFill>
                <a:uFill>
                  <a:solidFill>
                    <a:srgbClr val="FFFFFF"/>
                  </a:solidFill>
                </a:uFill>
                <a:latin typeface="Source Sans"/>
              </a:rPr>
              <a:t>  These two values are compared to see if we can reject or fail to reject the NULL Hypothesis </a:t>
            </a:r>
          </a:p>
          <a:p>
            <a:pPr marL="457200" indent="-457200">
              <a:buFont typeface="Arial" panose="020B0604020202020204" pitchFamily="34" charset="0"/>
              <a:buChar char="•"/>
            </a:pPr>
            <a:endParaRPr lang="en-US" sz="1500" b="0" strike="noStrike" spc="-1" dirty="0">
              <a:solidFill>
                <a:srgbClr val="000000"/>
              </a:solidFill>
              <a:uFill>
                <a:solidFill>
                  <a:srgbClr val="FFFFFF"/>
                </a:solidFill>
              </a:uFill>
              <a:latin typeface="Source Sans"/>
            </a:endParaRPr>
          </a:p>
          <a:p>
            <a:pPr marL="457200" indent="-457200">
              <a:buFont typeface="Arial" panose="020B0604020202020204" pitchFamily="34" charset="0"/>
              <a:buChar char="•"/>
            </a:pPr>
            <a:r>
              <a:rPr lang="en-US" sz="1500" b="0" strike="noStrike" spc="-1" dirty="0">
                <a:solidFill>
                  <a:srgbClr val="000000"/>
                </a:solidFill>
                <a:uFill>
                  <a:solidFill>
                    <a:srgbClr val="FFFFFF"/>
                  </a:solidFill>
                </a:uFill>
                <a:latin typeface="Source Sans"/>
              </a:rPr>
              <a:t>The p-value is basically the probability of obtaining your sample data IF the null hypothesis (e.g., no of SIM Cards= 2) were true</a:t>
            </a:r>
          </a:p>
          <a:p>
            <a:pPr marL="457200" indent="-457200">
              <a:buFont typeface="Arial" panose="020B0604020202020204" pitchFamily="34" charset="0"/>
              <a:buChar char="•"/>
            </a:pPr>
            <a:endParaRPr lang="en-US" sz="1500" b="0" strike="noStrike" spc="-1" dirty="0">
              <a:solidFill>
                <a:srgbClr val="000000"/>
              </a:solidFill>
              <a:uFill>
                <a:solidFill>
                  <a:srgbClr val="FFFFFF"/>
                </a:solidFill>
              </a:uFill>
              <a:latin typeface="Source Sans"/>
            </a:endParaRPr>
          </a:p>
          <a:p>
            <a:pPr marL="457200" indent="-457200">
              <a:buFont typeface="Arial" panose="020B0604020202020204" pitchFamily="34" charset="0"/>
              <a:buChar char="•"/>
            </a:pPr>
            <a:r>
              <a:rPr lang="en-US" sz="1500" b="0" strike="noStrike" spc="-1" dirty="0">
                <a:solidFill>
                  <a:srgbClr val="000000"/>
                </a:solidFill>
                <a:uFill>
                  <a:solidFill>
                    <a:srgbClr val="FFFFFF"/>
                  </a:solidFill>
                </a:uFill>
                <a:latin typeface="Source Sans"/>
              </a:rPr>
              <a:t>So if we obtain a p-value of 0.85, then you have little reason to doubt the null hypothesis </a:t>
            </a:r>
          </a:p>
          <a:p>
            <a:pPr marL="457200" indent="-457200">
              <a:buFont typeface="Arial" panose="020B0604020202020204" pitchFamily="34" charset="0"/>
              <a:buChar char="•"/>
            </a:pPr>
            <a:endParaRPr lang="en-US" sz="1500" b="0" strike="noStrike" spc="-1" dirty="0">
              <a:solidFill>
                <a:srgbClr val="000000"/>
              </a:solidFill>
              <a:uFill>
                <a:solidFill>
                  <a:srgbClr val="FFFFFF"/>
                </a:solidFill>
              </a:uFill>
              <a:latin typeface="Source Sans"/>
            </a:endParaRPr>
          </a:p>
          <a:p>
            <a:pPr marL="457200" indent="-457200">
              <a:buFont typeface="Arial" panose="020B0604020202020204" pitchFamily="34" charset="0"/>
              <a:buChar char="•"/>
            </a:pPr>
            <a:r>
              <a:rPr lang="en-US" sz="1500" b="0" strike="noStrike" spc="-1" dirty="0">
                <a:solidFill>
                  <a:srgbClr val="000000"/>
                </a:solidFill>
                <a:uFill>
                  <a:solidFill>
                    <a:srgbClr val="FFFFFF"/>
                  </a:solidFill>
                </a:uFill>
                <a:latin typeface="Source Sans"/>
              </a:rPr>
              <a:t>However, if your p-value is say 0.02, there’s only a very small chance you would have obtained that data if the null hypothesis was in fact true</a:t>
            </a:r>
          </a:p>
          <a:p>
            <a:pPr marL="457200" indent="-457200">
              <a:buFont typeface="Arial" panose="020B0604020202020204" pitchFamily="34" charset="0"/>
              <a:buChar char="•"/>
            </a:pPr>
            <a:endParaRPr lang="en-US" sz="1500" b="0" strike="noStrike" spc="-1" dirty="0">
              <a:solidFill>
                <a:srgbClr val="000000"/>
              </a:solidFill>
              <a:uFill>
                <a:solidFill>
                  <a:srgbClr val="FFFFFF"/>
                </a:solidFill>
              </a:uFill>
              <a:latin typeface="Source Sans"/>
            </a:endParaRPr>
          </a:p>
          <a:p>
            <a:pPr marL="457200" indent="-457200">
              <a:buFont typeface="Arial" panose="020B0604020202020204" pitchFamily="34" charset="0"/>
              <a:buChar char="•"/>
            </a:pPr>
            <a:r>
              <a:rPr lang="en-US" sz="1500" b="0" strike="noStrike" spc="-1" dirty="0">
                <a:solidFill>
                  <a:srgbClr val="000000"/>
                </a:solidFill>
                <a:uFill>
                  <a:solidFill>
                    <a:srgbClr val="FFFFFF"/>
                  </a:solidFill>
                </a:uFill>
                <a:latin typeface="Source Sans"/>
              </a:rPr>
              <a:t>And since the p-value is a probability just like alpha, p-values also range from 0 to 1.</a:t>
            </a:r>
          </a:p>
          <a:p>
            <a:pPr marL="457200" indent="-457200">
              <a:buFont typeface="Arial" panose="020B0604020202020204" pitchFamily="34" charset="0"/>
              <a:buChar char="•"/>
            </a:pPr>
            <a:endParaRPr lang="en-US" sz="1500" b="0" strike="noStrike" spc="-1" dirty="0">
              <a:solidFill>
                <a:srgbClr val="000000"/>
              </a:solidFill>
              <a:uFill>
                <a:solidFill>
                  <a:srgbClr val="FFFFFF"/>
                </a:solidFill>
              </a:uFill>
              <a:latin typeface="Source Sans"/>
            </a:endParaRPr>
          </a:p>
          <a:p>
            <a:pPr marL="457200" indent="-457200">
              <a:buFont typeface="Arial" panose="020B0604020202020204" pitchFamily="34" charset="0"/>
              <a:buChar char="•"/>
            </a:pPr>
            <a:r>
              <a:rPr lang="en-US" sz="1500" b="0" strike="noStrike" spc="-1" dirty="0">
                <a:solidFill>
                  <a:srgbClr val="000000"/>
                </a:solidFill>
                <a:uFill>
                  <a:solidFill>
                    <a:srgbClr val="FFFFFF"/>
                  </a:solidFill>
                </a:uFill>
                <a:latin typeface="Source Sans"/>
              </a:rPr>
              <a:t>This whole exercise means  then when p value or test statistic (t value or </a:t>
            </a:r>
            <a:r>
              <a:rPr lang="en-US" sz="1500" spc="-1" dirty="0">
                <a:solidFill>
                  <a:srgbClr val="000000"/>
                </a:solidFill>
                <a:uFill>
                  <a:solidFill>
                    <a:srgbClr val="FFFFFF"/>
                  </a:solidFill>
                </a:uFill>
                <a:latin typeface="Source Sans"/>
              </a:rPr>
              <a:t>z score) </a:t>
            </a:r>
            <a:r>
              <a:rPr lang="en-US" sz="1500" b="0" strike="noStrike" spc="-1" dirty="0">
                <a:solidFill>
                  <a:srgbClr val="000000"/>
                </a:solidFill>
                <a:uFill>
                  <a:solidFill>
                    <a:srgbClr val="FFFFFF"/>
                  </a:solidFill>
                </a:uFill>
                <a:latin typeface="Source Sans"/>
              </a:rPr>
              <a:t>is below the significance level or critical value then we reject the null hypothesis since the value obtained for that variable is not by chance and it actually represents true population parameter.</a:t>
            </a:r>
          </a:p>
          <a:p>
            <a:pPr marL="457200" indent="-457200">
              <a:buFont typeface="Arial" panose="020B0604020202020204" pitchFamily="34" charset="0"/>
              <a:buChar char="•"/>
            </a:pPr>
            <a:endParaRPr lang="en-IN" sz="1500" b="0" strike="noStrike" spc="-1" dirty="0">
              <a:solidFill>
                <a:srgbClr val="000000"/>
              </a:solidFill>
              <a:uFill>
                <a:solidFill>
                  <a:srgbClr val="FFFFFF"/>
                </a:solidFill>
              </a:uFill>
              <a:latin typeface="Source Sans"/>
            </a:endParaRPr>
          </a:p>
        </p:txBody>
      </p:sp>
      <p:cxnSp>
        <p:nvCxnSpPr>
          <p:cNvPr id="35" name="Straight Connector 34">
            <a:extLst>
              <a:ext uri="{FF2B5EF4-FFF2-40B4-BE49-F238E27FC236}">
                <a16:creationId xmlns:a16="http://schemas.microsoft.com/office/drawing/2014/main" id="{7D75DB6A-4A40-4211-8994-1445F5ACDBD4}"/>
              </a:ext>
            </a:extLst>
          </p:cNvPr>
          <p:cNvCxnSpPr/>
          <p:nvPr/>
        </p:nvCxnSpPr>
        <p:spPr>
          <a:xfrm>
            <a:off x="942010" y="1491870"/>
            <a:ext cx="939800" cy="0"/>
          </a:xfrm>
          <a:prstGeom prst="line">
            <a:avLst/>
          </a:prstGeom>
          <a:ln w="47625">
            <a:solidFill>
              <a:srgbClr val="FF993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762595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2FE60C5-3726-4F7A-B1EE-3E41F1236ED8}"/>
              </a:ext>
            </a:extLst>
          </p:cNvPr>
          <p:cNvSpPr txBox="1"/>
          <p:nvPr/>
        </p:nvSpPr>
        <p:spPr>
          <a:xfrm>
            <a:off x="841188" y="1279478"/>
            <a:ext cx="7754172" cy="646331"/>
          </a:xfrm>
          <a:prstGeom prst="rect">
            <a:avLst/>
          </a:prstGeom>
          <a:noFill/>
        </p:spPr>
        <p:txBody>
          <a:bodyPr wrap="square" rtlCol="0">
            <a:spAutoFit/>
          </a:bodyPr>
          <a:lstStyle/>
          <a:p>
            <a:r>
              <a:rPr lang="en-GB" sz="3600" b="1" i="1" dirty="0">
                <a:solidFill>
                  <a:srgbClr val="003399"/>
                </a:solidFill>
                <a:latin typeface="Trebuchet MS" panose="020B0603020202020204" pitchFamily="34" charset="0"/>
              </a:rPr>
              <a:t>Result of Hypothesis Testing</a:t>
            </a:r>
          </a:p>
        </p:txBody>
      </p:sp>
      <p:sp>
        <p:nvSpPr>
          <p:cNvPr id="21" name="Google Shape;82;p4"/>
          <p:cNvSpPr txBox="1"/>
          <p:nvPr/>
        </p:nvSpPr>
        <p:spPr>
          <a:xfrm>
            <a:off x="841188" y="2846473"/>
            <a:ext cx="8912412" cy="353939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600" dirty="0">
                <a:solidFill>
                  <a:schemeClr val="tx1">
                    <a:lumMod val="75000"/>
                    <a:lumOff val="25000"/>
                  </a:schemeClr>
                </a:solidFill>
                <a:latin typeface="Trebuchet MS" panose="020B0603020202020204" pitchFamily="34" charset="0"/>
                <a:ea typeface="Roboto" panose="02000000000000000000" pitchFamily="2" charset="0"/>
                <a:sym typeface="Arial"/>
              </a:rPr>
              <a:t>Outcome of Hypothesis Testing – </a:t>
            </a:r>
          </a:p>
          <a:p>
            <a:pPr marL="0" marR="0" lvl="0" indent="0" algn="l" rtl="0">
              <a:lnSpc>
                <a:spcPct val="100000"/>
              </a:lnSpc>
              <a:spcBef>
                <a:spcPts val="0"/>
              </a:spcBef>
              <a:spcAft>
                <a:spcPts val="0"/>
              </a:spcAft>
              <a:buNone/>
            </a:pPr>
            <a:endParaRPr lang="en-US" sz="1600" b="0" i="0" u="none" strike="noStrike" cap="none" dirty="0">
              <a:solidFill>
                <a:schemeClr val="tx1">
                  <a:lumMod val="75000"/>
                  <a:lumOff val="25000"/>
                </a:schemeClr>
              </a:solidFill>
              <a:latin typeface="Trebuchet MS" panose="020B0603020202020204" pitchFamily="34" charset="0"/>
              <a:ea typeface="Roboto" panose="02000000000000000000" pitchFamily="2" charset="0"/>
              <a:sym typeface="Arial"/>
            </a:endParaRPr>
          </a:p>
          <a:p>
            <a:pPr marL="742950" lvl="1" indent="-285750">
              <a:buFont typeface="Arial" panose="020B0604020202020204" pitchFamily="34" charset="0"/>
              <a:buChar char="•"/>
            </a:pPr>
            <a:r>
              <a:rPr lang="en-US" sz="1600" b="0" i="0" u="none" strike="noStrike" cap="none" dirty="0">
                <a:solidFill>
                  <a:schemeClr val="tx1">
                    <a:lumMod val="75000"/>
                    <a:lumOff val="25000"/>
                  </a:schemeClr>
                </a:solidFill>
                <a:latin typeface="Trebuchet MS" panose="020B0603020202020204" pitchFamily="34" charset="0"/>
                <a:ea typeface="Roboto" panose="02000000000000000000" pitchFamily="2" charset="0"/>
                <a:sym typeface="Arial"/>
              </a:rPr>
              <a:t>Reject the Null Hypothesis </a:t>
            </a:r>
          </a:p>
          <a:p>
            <a:pPr marL="742950" lvl="1" indent="-285750">
              <a:buFont typeface="Arial" panose="020B0604020202020204" pitchFamily="34" charset="0"/>
              <a:buChar char="•"/>
            </a:pPr>
            <a:r>
              <a:rPr lang="en-US" sz="1600" dirty="0">
                <a:solidFill>
                  <a:schemeClr val="tx1">
                    <a:lumMod val="75000"/>
                    <a:lumOff val="25000"/>
                  </a:schemeClr>
                </a:solidFill>
                <a:latin typeface="Trebuchet MS" panose="020B0603020202020204" pitchFamily="34" charset="0"/>
                <a:ea typeface="Roboto" panose="02000000000000000000" pitchFamily="2" charset="0"/>
                <a:sym typeface="Arial"/>
              </a:rPr>
              <a:t>Fail to reject the Null Hypothesis </a:t>
            </a:r>
          </a:p>
          <a:p>
            <a:pPr marL="0" marR="0" lvl="0" indent="0" algn="l" rtl="0">
              <a:lnSpc>
                <a:spcPct val="100000"/>
              </a:lnSpc>
              <a:spcBef>
                <a:spcPts val="0"/>
              </a:spcBef>
              <a:spcAft>
                <a:spcPts val="0"/>
              </a:spcAft>
              <a:buNone/>
            </a:pPr>
            <a:endParaRPr lang="en-US" sz="1600" b="1" dirty="0">
              <a:solidFill>
                <a:schemeClr val="tx1">
                  <a:lumMod val="75000"/>
                  <a:lumOff val="25000"/>
                </a:schemeClr>
              </a:solidFill>
              <a:latin typeface="Trebuchet MS" panose="020B0603020202020204" pitchFamily="34" charset="0"/>
              <a:ea typeface="Roboto" panose="02000000000000000000" pitchFamily="2" charset="0"/>
              <a:sym typeface="Arial"/>
            </a:endParaRPr>
          </a:p>
          <a:p>
            <a:pPr marL="0" marR="0" lvl="0" indent="0" algn="l" rtl="0">
              <a:lnSpc>
                <a:spcPct val="100000"/>
              </a:lnSpc>
              <a:spcBef>
                <a:spcPts val="0"/>
              </a:spcBef>
              <a:spcAft>
                <a:spcPts val="0"/>
              </a:spcAft>
              <a:buNone/>
            </a:pPr>
            <a:endParaRPr lang="en-US" sz="1600" b="1" dirty="0">
              <a:solidFill>
                <a:schemeClr val="tx1">
                  <a:lumMod val="75000"/>
                  <a:lumOff val="25000"/>
                </a:schemeClr>
              </a:solidFill>
              <a:latin typeface="Trebuchet MS" panose="020B0603020202020204" pitchFamily="34" charset="0"/>
              <a:ea typeface="Roboto" panose="02000000000000000000" pitchFamily="2" charset="0"/>
              <a:sym typeface="Arial"/>
            </a:endParaRPr>
          </a:p>
          <a:p>
            <a:r>
              <a:rPr lang="en-US" sz="1600" spc="-1" dirty="0">
                <a:solidFill>
                  <a:srgbClr val="000000"/>
                </a:solidFill>
                <a:uFill>
                  <a:solidFill>
                    <a:srgbClr val="FFFFFF"/>
                  </a:solidFill>
                </a:uFill>
                <a:latin typeface="Source Sans"/>
                <a:ea typeface="Open Sans"/>
              </a:rPr>
              <a:t>Given a PDF (t distribution or SND) –&gt; </a:t>
            </a:r>
          </a:p>
          <a:p>
            <a:r>
              <a:rPr lang="en-US" sz="1600" spc="-1" dirty="0">
                <a:solidFill>
                  <a:srgbClr val="000000"/>
                </a:solidFill>
                <a:uFill>
                  <a:solidFill>
                    <a:srgbClr val="FFFFFF"/>
                  </a:solidFill>
                </a:uFill>
                <a:latin typeface="Source Sans"/>
                <a:ea typeface="Open Sans"/>
              </a:rPr>
              <a:t>	area of rejection/acceptance (at a given level of significance/degree of freedom)–&gt; </a:t>
            </a:r>
          </a:p>
          <a:p>
            <a:r>
              <a:rPr lang="en-US" sz="1600" spc="-1" dirty="0">
                <a:solidFill>
                  <a:srgbClr val="000000"/>
                </a:solidFill>
                <a:uFill>
                  <a:solidFill>
                    <a:srgbClr val="FFFFFF"/>
                  </a:solidFill>
                </a:uFill>
                <a:latin typeface="Source Sans"/>
                <a:ea typeface="Open Sans"/>
              </a:rPr>
              <a:t>		</a:t>
            </a:r>
            <a:r>
              <a:rPr lang="en-US" sz="1600" spc="-1" dirty="0" err="1">
                <a:solidFill>
                  <a:srgbClr val="000000"/>
                </a:solidFill>
                <a:uFill>
                  <a:solidFill>
                    <a:srgbClr val="FFFFFF"/>
                  </a:solidFill>
                </a:uFill>
                <a:latin typeface="Source Sans"/>
                <a:ea typeface="Open Sans"/>
              </a:rPr>
              <a:t>tc</a:t>
            </a:r>
            <a:r>
              <a:rPr lang="en-US" sz="1600" spc="-1" dirty="0">
                <a:solidFill>
                  <a:srgbClr val="000000"/>
                </a:solidFill>
                <a:uFill>
                  <a:solidFill>
                    <a:srgbClr val="FFFFFF"/>
                  </a:solidFill>
                </a:uFill>
                <a:latin typeface="Source Sans"/>
                <a:ea typeface="Open Sans"/>
              </a:rPr>
              <a:t> critical value for a given sample size (known from t table)-&gt; </a:t>
            </a:r>
          </a:p>
          <a:p>
            <a:r>
              <a:rPr lang="en-US" sz="1600" spc="-1" dirty="0">
                <a:solidFill>
                  <a:srgbClr val="000000"/>
                </a:solidFill>
                <a:uFill>
                  <a:solidFill>
                    <a:srgbClr val="FFFFFF"/>
                  </a:solidFill>
                </a:uFill>
                <a:latin typeface="Source Sans"/>
                <a:ea typeface="Open Sans"/>
              </a:rPr>
              <a:t>			t calculated from the sample data -&gt; </a:t>
            </a:r>
          </a:p>
          <a:p>
            <a:r>
              <a:rPr lang="en-US" sz="1600" spc="-1" dirty="0">
                <a:solidFill>
                  <a:srgbClr val="000000"/>
                </a:solidFill>
                <a:uFill>
                  <a:solidFill>
                    <a:srgbClr val="FFFFFF"/>
                  </a:solidFill>
                </a:uFill>
                <a:latin typeface="Source Sans"/>
                <a:ea typeface="Open Sans"/>
              </a:rPr>
              <a:t>				If t &lt; </a:t>
            </a:r>
            <a:r>
              <a:rPr lang="en-US" sz="1600" spc="-1" dirty="0" err="1">
                <a:solidFill>
                  <a:srgbClr val="000000"/>
                </a:solidFill>
                <a:uFill>
                  <a:solidFill>
                    <a:srgbClr val="FFFFFF"/>
                  </a:solidFill>
                </a:uFill>
                <a:latin typeface="Source Sans"/>
                <a:ea typeface="Open Sans"/>
              </a:rPr>
              <a:t>tc</a:t>
            </a:r>
            <a:r>
              <a:rPr lang="en-US" sz="1600" spc="-1" dirty="0">
                <a:solidFill>
                  <a:srgbClr val="000000"/>
                </a:solidFill>
                <a:uFill>
                  <a:solidFill>
                    <a:srgbClr val="FFFFFF"/>
                  </a:solidFill>
                </a:uFill>
                <a:latin typeface="Source Sans"/>
                <a:ea typeface="Open Sans"/>
              </a:rPr>
              <a:t> then reject the NULL Hypothesis  else Fail to reject 				the Null Hypothesis </a:t>
            </a:r>
          </a:p>
          <a:p>
            <a:r>
              <a:rPr lang="en-US" sz="1600" spc="-1" dirty="0">
                <a:solidFill>
                  <a:srgbClr val="000000"/>
                </a:solidFill>
                <a:uFill>
                  <a:solidFill>
                    <a:srgbClr val="FFFFFF"/>
                  </a:solidFill>
                </a:uFill>
                <a:latin typeface="Source Sans"/>
                <a:ea typeface="Open Sans"/>
              </a:rPr>
              <a:t>				</a:t>
            </a:r>
            <a:endParaRPr lang="en-US" sz="1600" b="1" dirty="0">
              <a:solidFill>
                <a:schemeClr val="tx1">
                  <a:lumMod val="75000"/>
                  <a:lumOff val="25000"/>
                </a:schemeClr>
              </a:solidFill>
              <a:latin typeface="Trebuchet MS" panose="020B0603020202020204" pitchFamily="34" charset="0"/>
              <a:ea typeface="Roboto" panose="02000000000000000000" pitchFamily="2" charset="0"/>
              <a:sym typeface="Arial"/>
            </a:endParaRPr>
          </a:p>
          <a:p>
            <a:pPr marL="0" marR="0" lvl="0" indent="0" algn="l" rtl="0">
              <a:lnSpc>
                <a:spcPct val="100000"/>
              </a:lnSpc>
              <a:spcBef>
                <a:spcPts val="0"/>
              </a:spcBef>
              <a:spcAft>
                <a:spcPts val="0"/>
              </a:spcAft>
              <a:buNone/>
            </a:pPr>
            <a:endParaRPr sz="1600" b="1" dirty="0">
              <a:solidFill>
                <a:schemeClr val="tx1">
                  <a:lumMod val="75000"/>
                  <a:lumOff val="25000"/>
                </a:schemeClr>
              </a:solidFill>
              <a:latin typeface="Trebuchet MS" panose="020B0603020202020204" pitchFamily="34" charset="0"/>
              <a:ea typeface="Roboto" panose="02000000000000000000" pitchFamily="2" charset="0"/>
            </a:endParaRPr>
          </a:p>
        </p:txBody>
      </p:sp>
      <p:cxnSp>
        <p:nvCxnSpPr>
          <p:cNvPr id="35" name="Straight Connector 34">
            <a:extLst>
              <a:ext uri="{FF2B5EF4-FFF2-40B4-BE49-F238E27FC236}">
                <a16:creationId xmlns:a16="http://schemas.microsoft.com/office/drawing/2014/main" id="{7D75DB6A-4A40-4211-8994-1445F5ACDBD4}"/>
              </a:ext>
            </a:extLst>
          </p:cNvPr>
          <p:cNvCxnSpPr/>
          <p:nvPr/>
        </p:nvCxnSpPr>
        <p:spPr>
          <a:xfrm>
            <a:off x="959427" y="1925809"/>
            <a:ext cx="939800" cy="0"/>
          </a:xfrm>
          <a:prstGeom prst="line">
            <a:avLst/>
          </a:prstGeom>
          <a:ln w="47625">
            <a:solidFill>
              <a:srgbClr val="FF993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585516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2FE60C5-3726-4F7A-B1EE-3E41F1236ED8}"/>
              </a:ext>
            </a:extLst>
          </p:cNvPr>
          <p:cNvSpPr txBox="1"/>
          <p:nvPr/>
        </p:nvSpPr>
        <p:spPr>
          <a:xfrm>
            <a:off x="841188" y="826907"/>
            <a:ext cx="7754172" cy="646331"/>
          </a:xfrm>
          <a:prstGeom prst="rect">
            <a:avLst/>
          </a:prstGeom>
          <a:noFill/>
        </p:spPr>
        <p:txBody>
          <a:bodyPr wrap="square" rtlCol="0">
            <a:spAutoFit/>
          </a:bodyPr>
          <a:lstStyle/>
          <a:p>
            <a:r>
              <a:rPr lang="en-US" sz="3600" b="1" i="1" dirty="0">
                <a:solidFill>
                  <a:srgbClr val="003399"/>
                </a:solidFill>
                <a:latin typeface="Trebuchet MS" panose="020B0603020202020204" pitchFamily="34" charset="0"/>
              </a:rPr>
              <a:t>T-test example</a:t>
            </a:r>
          </a:p>
        </p:txBody>
      </p:sp>
      <p:sp>
        <p:nvSpPr>
          <p:cNvPr id="21" name="Google Shape;82;p4"/>
          <p:cNvSpPr txBox="1"/>
          <p:nvPr/>
        </p:nvSpPr>
        <p:spPr>
          <a:xfrm>
            <a:off x="1047108" y="1510503"/>
            <a:ext cx="10932801" cy="2585283"/>
          </a:xfrm>
          <a:prstGeom prst="rect">
            <a:avLst/>
          </a:prstGeom>
          <a:noFill/>
          <a:ln>
            <a:noFill/>
          </a:ln>
        </p:spPr>
        <p:txBody>
          <a:bodyPr spcFirstLastPara="1" wrap="square" lIns="91425" tIns="45700" rIns="91425" bIns="45700" anchor="t" anchorCtr="0">
            <a:spAutoFit/>
          </a:bodyPr>
          <a:lstStyle/>
          <a:p>
            <a:r>
              <a:rPr lang="en-IN" sz="1800" b="1" dirty="0">
                <a:effectLst/>
                <a:latin typeface="Calibri" panose="020F0502020204030204" pitchFamily="34" charset="0"/>
                <a:ea typeface="Calibri" panose="020F0502020204030204" pitchFamily="34" charset="0"/>
              </a:rPr>
              <a:t>Problem 1:</a:t>
            </a:r>
          </a:p>
          <a:p>
            <a:endParaRPr lang="en-IN" sz="1800" b="1" dirty="0">
              <a:effectLst/>
              <a:latin typeface="Calibri" panose="020F0502020204030204" pitchFamily="34" charset="0"/>
              <a:ea typeface="Calibri" panose="020F0502020204030204" pitchFamily="34" charset="0"/>
            </a:endParaRPr>
          </a:p>
          <a:p>
            <a:endParaRPr lang="en-IN" b="1" dirty="0">
              <a:latin typeface="Calibri" panose="020F0502020204030204" pitchFamily="34" charset="0"/>
              <a:ea typeface="Calibri" panose="020F0502020204030204" pitchFamily="34" charset="0"/>
            </a:endParaRPr>
          </a:p>
          <a:p>
            <a:r>
              <a:rPr lang="en-IN" sz="1800" b="1" dirty="0">
                <a:effectLst/>
                <a:latin typeface="Calibri" panose="020F0502020204030204" pitchFamily="34" charset="0"/>
                <a:ea typeface="Calibri" panose="020F0502020204030204" pitchFamily="34" charset="0"/>
              </a:rPr>
              <a:t>The concentration of trace metal iron in the air</a:t>
            </a:r>
            <a:r>
              <a:rPr lang="en-IN" sz="1800" dirty="0">
                <a:effectLst/>
                <a:latin typeface="Calibri" panose="020F0502020204030204" pitchFamily="34" charset="0"/>
                <a:ea typeface="Calibri" panose="020F0502020204030204" pitchFamily="34" charset="0"/>
              </a:rPr>
              <a:t>: A researcher at an environmental section wishes to verify the claim that the mean concentration of trace metal iron (Fe) on coarse particulate matter (PM10) in the air is 0.36 (µg/m</a:t>
            </a:r>
            <a:r>
              <a:rPr lang="en-IN" sz="1800" baseline="30000" dirty="0">
                <a:effectLst/>
                <a:latin typeface="Calibri" panose="020F0502020204030204" pitchFamily="34" charset="0"/>
                <a:ea typeface="Calibri" panose="020F0502020204030204" pitchFamily="34" charset="0"/>
              </a:rPr>
              <a:t>3)</a:t>
            </a:r>
            <a:r>
              <a:rPr lang="en-IN" sz="1800" dirty="0">
                <a:effectLst/>
                <a:latin typeface="Calibri" panose="020F0502020204030204" pitchFamily="34" charset="0"/>
                <a:ea typeface="Calibri" panose="020F0502020204030204" pitchFamily="34" charset="0"/>
              </a:rPr>
              <a:t> during the summer season of an equatorial urban coastal location. Twelve samples were selected, and the concentration of iron was measured. The collected data showed that the mean concentration of iron is 0.44 and the standard deviation is 0.34. A significance level of α=0.01 is chosen to test the claim. Assume that the population is normally distributed.</a:t>
            </a:r>
            <a:endParaRPr lang="en-IN" sz="1500" b="0" strike="noStrike" spc="-1" dirty="0">
              <a:solidFill>
                <a:srgbClr val="000000"/>
              </a:solidFill>
              <a:uFill>
                <a:solidFill>
                  <a:srgbClr val="FFFFFF"/>
                </a:solidFill>
              </a:uFill>
              <a:latin typeface="Source Sans"/>
            </a:endParaRPr>
          </a:p>
        </p:txBody>
      </p:sp>
      <p:cxnSp>
        <p:nvCxnSpPr>
          <p:cNvPr id="35" name="Straight Connector 34">
            <a:extLst>
              <a:ext uri="{FF2B5EF4-FFF2-40B4-BE49-F238E27FC236}">
                <a16:creationId xmlns:a16="http://schemas.microsoft.com/office/drawing/2014/main" id="{7D75DB6A-4A40-4211-8994-1445F5ACDBD4}"/>
              </a:ext>
            </a:extLst>
          </p:cNvPr>
          <p:cNvCxnSpPr/>
          <p:nvPr/>
        </p:nvCxnSpPr>
        <p:spPr>
          <a:xfrm>
            <a:off x="942010" y="1491870"/>
            <a:ext cx="939800" cy="0"/>
          </a:xfrm>
          <a:prstGeom prst="line">
            <a:avLst/>
          </a:prstGeom>
          <a:ln w="47625">
            <a:solidFill>
              <a:srgbClr val="FF993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6908665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2FE60C5-3726-4F7A-B1EE-3E41F1236ED8}"/>
              </a:ext>
            </a:extLst>
          </p:cNvPr>
          <p:cNvSpPr txBox="1"/>
          <p:nvPr/>
        </p:nvSpPr>
        <p:spPr>
          <a:xfrm>
            <a:off x="841188" y="826907"/>
            <a:ext cx="7754172" cy="646331"/>
          </a:xfrm>
          <a:prstGeom prst="rect">
            <a:avLst/>
          </a:prstGeom>
          <a:noFill/>
        </p:spPr>
        <p:txBody>
          <a:bodyPr wrap="square" rtlCol="0">
            <a:spAutoFit/>
          </a:bodyPr>
          <a:lstStyle/>
          <a:p>
            <a:r>
              <a:rPr lang="en-US" sz="3600" b="1" i="1" dirty="0">
                <a:solidFill>
                  <a:srgbClr val="003399"/>
                </a:solidFill>
                <a:latin typeface="Trebuchet MS" panose="020B0603020202020204" pitchFamily="34" charset="0"/>
              </a:rPr>
              <a:t>T-test example</a:t>
            </a:r>
          </a:p>
        </p:txBody>
      </p:sp>
      <p:sp>
        <p:nvSpPr>
          <p:cNvPr id="21" name="Google Shape;82;p4"/>
          <p:cNvSpPr txBox="1"/>
          <p:nvPr/>
        </p:nvSpPr>
        <p:spPr>
          <a:xfrm>
            <a:off x="1047108" y="1510503"/>
            <a:ext cx="10932801" cy="3385502"/>
          </a:xfrm>
          <a:prstGeom prst="rect">
            <a:avLst/>
          </a:prstGeom>
          <a:noFill/>
          <a:ln>
            <a:noFill/>
          </a:ln>
        </p:spPr>
        <p:txBody>
          <a:bodyPr spcFirstLastPara="1" wrap="square" lIns="91425" tIns="45700" rIns="91425" bIns="45700" anchor="t" anchorCtr="0">
            <a:spAutoFit/>
          </a:bodyPr>
          <a:lstStyle/>
          <a:p>
            <a:r>
              <a:rPr lang="en-IN" sz="1600" b="1" dirty="0">
                <a:effectLst/>
                <a:latin typeface="Calibri" panose="020F0502020204030204" pitchFamily="34" charset="0"/>
                <a:ea typeface="Calibri" panose="020F0502020204030204" pitchFamily="34" charset="0"/>
              </a:rPr>
              <a:t>Problem 1:</a:t>
            </a:r>
          </a:p>
          <a:p>
            <a:endParaRPr lang="en-IN" sz="1600" b="1" dirty="0">
              <a:latin typeface="Calibri" panose="020F0502020204030204" pitchFamily="34" charset="0"/>
              <a:ea typeface="Calibri" panose="020F0502020204030204" pitchFamily="34" charset="0"/>
            </a:endParaRPr>
          </a:p>
          <a:p>
            <a:r>
              <a:rPr lang="en-IN" sz="1600" b="1" dirty="0">
                <a:effectLst/>
                <a:latin typeface="Calibri" panose="020F0502020204030204" pitchFamily="34" charset="0"/>
                <a:ea typeface="Calibri" panose="020F0502020204030204" pitchFamily="34" charset="0"/>
              </a:rPr>
              <a:t>The concentration of trace metal iron in the air: A researcher at an environmental section wishes to verify the claim that the mean concentration of trace metal iron (Fe) on coarse particulate matter (PM10) in the air is 0.36 (µg/m</a:t>
            </a:r>
            <a:r>
              <a:rPr lang="en-IN" sz="1600" b="1" baseline="30000" dirty="0">
                <a:effectLst/>
                <a:latin typeface="Calibri" panose="020F0502020204030204" pitchFamily="34" charset="0"/>
                <a:ea typeface="Calibri" panose="020F0502020204030204" pitchFamily="34" charset="0"/>
              </a:rPr>
              <a:t>3)</a:t>
            </a:r>
            <a:r>
              <a:rPr lang="en-IN" sz="1600" b="1" dirty="0">
                <a:effectLst/>
                <a:latin typeface="Calibri" panose="020F0502020204030204" pitchFamily="34" charset="0"/>
                <a:ea typeface="Calibri" panose="020F0502020204030204" pitchFamily="34" charset="0"/>
              </a:rPr>
              <a:t> during the summer season of an equatorial urban coastal location. Twelve samples were selected, and the concentration of iron was measured. The collected data showed that the mean concentration of iron is 0.44 and the standard deviation is 0.34. A significance level of α=0.01 is chosen to test the claim. Assume that the population is normally distributed.</a:t>
            </a:r>
          </a:p>
          <a:p>
            <a:endParaRPr lang="en-IN" b="0" strike="noStrike" spc="-1" dirty="0">
              <a:solidFill>
                <a:srgbClr val="000000"/>
              </a:solidFill>
              <a:uFill>
                <a:solidFill>
                  <a:srgbClr val="FFFFFF"/>
                </a:solidFill>
              </a:uFill>
              <a:latin typeface="Calibri" panose="020F0502020204030204" pitchFamily="34" charset="0"/>
              <a:ea typeface="Calibri" panose="020F0502020204030204" pitchFamily="34" charset="0"/>
            </a:endParaRPr>
          </a:p>
          <a:p>
            <a:endParaRPr lang="en-IN" b="0" strike="noStrike" spc="-1" dirty="0">
              <a:solidFill>
                <a:srgbClr val="000000"/>
              </a:solidFill>
              <a:uFill>
                <a:solidFill>
                  <a:srgbClr val="FFFFFF"/>
                </a:solidFill>
              </a:uFill>
              <a:latin typeface="Calibri" panose="020F0502020204030204" pitchFamily="34" charset="0"/>
              <a:ea typeface="Calibri" panose="020F0502020204030204" pitchFamily="34" charset="0"/>
            </a:endParaRPr>
          </a:p>
          <a:p>
            <a:endParaRPr lang="en-IN" sz="1500" spc="-1" dirty="0">
              <a:solidFill>
                <a:srgbClr val="000000"/>
              </a:solidFill>
              <a:uFill>
                <a:solidFill>
                  <a:srgbClr val="FFFFFF"/>
                </a:solidFill>
              </a:uFill>
              <a:latin typeface="Calibri" panose="020F0502020204030204" pitchFamily="34" charset="0"/>
              <a:ea typeface="Calibri" panose="020F0502020204030204" pitchFamily="34" charset="0"/>
            </a:endParaRPr>
          </a:p>
          <a:p>
            <a:r>
              <a:rPr lang="en-IN" sz="1800" dirty="0">
                <a:effectLst/>
                <a:latin typeface="Calibri" panose="020F0502020204030204" pitchFamily="34" charset="0"/>
                <a:ea typeface="Calibri" panose="020F0502020204030204" pitchFamily="34" charset="0"/>
                <a:cs typeface="Calibri" panose="020F0502020204030204" pitchFamily="34" charset="0"/>
              </a:rPr>
              <a:t>Step 0: Look at sample size and determine what test statistic and what probability distribution should be considered for Hypothesis Testing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sz="1500" b="0" strike="noStrike" spc="-1" dirty="0">
              <a:solidFill>
                <a:srgbClr val="000000"/>
              </a:solidFill>
              <a:uFill>
                <a:solidFill>
                  <a:srgbClr val="FFFFFF"/>
                </a:solidFill>
              </a:uFill>
              <a:latin typeface="Source Sans"/>
            </a:endParaRPr>
          </a:p>
        </p:txBody>
      </p:sp>
      <p:cxnSp>
        <p:nvCxnSpPr>
          <p:cNvPr id="35" name="Straight Connector 34">
            <a:extLst>
              <a:ext uri="{FF2B5EF4-FFF2-40B4-BE49-F238E27FC236}">
                <a16:creationId xmlns:a16="http://schemas.microsoft.com/office/drawing/2014/main" id="{7D75DB6A-4A40-4211-8994-1445F5ACDBD4}"/>
              </a:ext>
            </a:extLst>
          </p:cNvPr>
          <p:cNvCxnSpPr/>
          <p:nvPr/>
        </p:nvCxnSpPr>
        <p:spPr>
          <a:xfrm>
            <a:off x="942010" y="1491870"/>
            <a:ext cx="939800" cy="0"/>
          </a:xfrm>
          <a:prstGeom prst="line">
            <a:avLst/>
          </a:prstGeom>
          <a:ln w="47625">
            <a:solidFill>
              <a:srgbClr val="FF993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619145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2FE60C5-3726-4F7A-B1EE-3E41F1236ED8}"/>
              </a:ext>
            </a:extLst>
          </p:cNvPr>
          <p:cNvSpPr txBox="1"/>
          <p:nvPr/>
        </p:nvSpPr>
        <p:spPr>
          <a:xfrm>
            <a:off x="841188" y="1279478"/>
            <a:ext cx="7754172" cy="646331"/>
          </a:xfrm>
          <a:prstGeom prst="rect">
            <a:avLst/>
          </a:prstGeom>
          <a:noFill/>
        </p:spPr>
        <p:txBody>
          <a:bodyPr wrap="square" rtlCol="0">
            <a:spAutoFit/>
          </a:bodyPr>
          <a:lstStyle/>
          <a:p>
            <a:r>
              <a:rPr lang="en-GB" sz="3600" b="1" i="1" dirty="0">
                <a:solidFill>
                  <a:srgbClr val="003399"/>
                </a:solidFill>
                <a:latin typeface="Trebuchet MS" panose="020B0603020202020204" pitchFamily="34" charset="0"/>
              </a:rPr>
              <a:t>What is to be learned in ML  ?</a:t>
            </a:r>
          </a:p>
        </p:txBody>
      </p:sp>
      <p:sp>
        <p:nvSpPr>
          <p:cNvPr id="21" name="Google Shape;82;p4"/>
          <p:cNvSpPr txBox="1"/>
          <p:nvPr/>
        </p:nvSpPr>
        <p:spPr>
          <a:xfrm>
            <a:off x="959427" y="2341375"/>
            <a:ext cx="5663569" cy="378561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600" b="0" i="0" u="none" strike="noStrike" cap="none" dirty="0">
                <a:solidFill>
                  <a:schemeClr val="tx1">
                    <a:lumMod val="75000"/>
                    <a:lumOff val="25000"/>
                  </a:schemeClr>
                </a:solidFill>
                <a:latin typeface="Trebuchet MS" panose="020B0603020202020204" pitchFamily="34" charset="0"/>
                <a:ea typeface="Roboto" panose="02000000000000000000" pitchFamily="2" charset="0"/>
                <a:sym typeface="Arial"/>
              </a:rPr>
              <a:t>The Trend also called the Signal!</a:t>
            </a:r>
          </a:p>
          <a:p>
            <a:pPr marL="0" marR="0" lvl="0" indent="0" algn="l" rtl="0">
              <a:lnSpc>
                <a:spcPct val="100000"/>
              </a:lnSpc>
              <a:spcBef>
                <a:spcPts val="0"/>
              </a:spcBef>
              <a:spcAft>
                <a:spcPts val="0"/>
              </a:spcAft>
              <a:buNone/>
            </a:pPr>
            <a:endParaRPr lang="en-US" sz="1600" dirty="0">
              <a:solidFill>
                <a:schemeClr val="tx1">
                  <a:lumMod val="75000"/>
                  <a:lumOff val="25000"/>
                </a:schemeClr>
              </a:solidFill>
              <a:latin typeface="Trebuchet MS" panose="020B0603020202020204" pitchFamily="34" charset="0"/>
              <a:ea typeface="Roboto" panose="02000000000000000000" pitchFamily="2" charset="0"/>
              <a:sym typeface="Arial"/>
            </a:endParaRPr>
          </a:p>
          <a:p>
            <a:pPr marL="0" marR="0" lvl="0" indent="0" algn="l" rtl="0">
              <a:lnSpc>
                <a:spcPct val="100000"/>
              </a:lnSpc>
              <a:spcBef>
                <a:spcPts val="0"/>
              </a:spcBef>
              <a:spcAft>
                <a:spcPts val="0"/>
              </a:spcAft>
              <a:buNone/>
            </a:pPr>
            <a:r>
              <a:rPr lang="en-US" sz="1600" b="0" i="0" u="none" strike="noStrike" cap="none" dirty="0">
                <a:solidFill>
                  <a:schemeClr val="tx1">
                    <a:lumMod val="75000"/>
                    <a:lumOff val="25000"/>
                  </a:schemeClr>
                </a:solidFill>
                <a:latin typeface="Trebuchet MS" panose="020B0603020202020204" pitchFamily="34" charset="0"/>
                <a:ea typeface="Roboto" panose="02000000000000000000" pitchFamily="2" charset="0"/>
                <a:sym typeface="Arial"/>
              </a:rPr>
              <a:t>Data = Trend + Noise</a:t>
            </a:r>
          </a:p>
          <a:p>
            <a:pPr marL="0" marR="0" lvl="0" indent="0" algn="l" rtl="0">
              <a:lnSpc>
                <a:spcPct val="100000"/>
              </a:lnSpc>
              <a:spcBef>
                <a:spcPts val="0"/>
              </a:spcBef>
              <a:spcAft>
                <a:spcPts val="0"/>
              </a:spcAft>
              <a:buNone/>
            </a:pPr>
            <a:endParaRPr lang="en-US" sz="1600" dirty="0">
              <a:solidFill>
                <a:schemeClr val="tx1">
                  <a:lumMod val="75000"/>
                  <a:lumOff val="25000"/>
                </a:schemeClr>
              </a:solidFill>
              <a:latin typeface="Trebuchet MS" panose="020B0603020202020204" pitchFamily="34" charset="0"/>
              <a:ea typeface="Roboto" panose="02000000000000000000" pitchFamily="2" charset="0"/>
              <a:sym typeface="Arial"/>
            </a:endParaRPr>
          </a:p>
          <a:p>
            <a:pPr marL="0" marR="0" lvl="0" indent="0" algn="l" rtl="0">
              <a:lnSpc>
                <a:spcPct val="100000"/>
              </a:lnSpc>
              <a:spcBef>
                <a:spcPts val="0"/>
              </a:spcBef>
              <a:spcAft>
                <a:spcPts val="0"/>
              </a:spcAft>
              <a:buNone/>
            </a:pPr>
            <a:endParaRPr lang="en-US" sz="1600" b="1" dirty="0">
              <a:solidFill>
                <a:schemeClr val="tx1">
                  <a:lumMod val="75000"/>
                  <a:lumOff val="25000"/>
                </a:schemeClr>
              </a:solidFill>
              <a:latin typeface="Trebuchet MS" panose="020B0603020202020204" pitchFamily="34" charset="0"/>
              <a:ea typeface="Roboto" panose="02000000000000000000" pitchFamily="2" charset="0"/>
              <a:sym typeface="Arial"/>
            </a:endParaRPr>
          </a:p>
          <a:p>
            <a:pPr marL="0" marR="0" lvl="0" indent="0" algn="l" rtl="0">
              <a:lnSpc>
                <a:spcPct val="100000"/>
              </a:lnSpc>
              <a:spcBef>
                <a:spcPts val="0"/>
              </a:spcBef>
              <a:spcAft>
                <a:spcPts val="0"/>
              </a:spcAft>
              <a:buNone/>
            </a:pPr>
            <a:r>
              <a:rPr lang="en-US" sz="1600" b="1" dirty="0">
                <a:solidFill>
                  <a:schemeClr val="tx1">
                    <a:lumMod val="75000"/>
                    <a:lumOff val="25000"/>
                  </a:schemeClr>
                </a:solidFill>
                <a:latin typeface="Trebuchet MS" panose="020B0603020202020204" pitchFamily="34" charset="0"/>
                <a:ea typeface="Roboto" panose="02000000000000000000" pitchFamily="2" charset="0"/>
                <a:sym typeface="Arial"/>
              </a:rPr>
              <a:t>Noise =Reducible + Irreducible </a:t>
            </a:r>
          </a:p>
          <a:p>
            <a:pPr marL="0" marR="0" lvl="0" indent="0" algn="l" rtl="0">
              <a:lnSpc>
                <a:spcPct val="100000"/>
              </a:lnSpc>
              <a:spcBef>
                <a:spcPts val="0"/>
              </a:spcBef>
              <a:spcAft>
                <a:spcPts val="0"/>
              </a:spcAft>
              <a:buNone/>
            </a:pPr>
            <a:endParaRPr lang="en-US" sz="1600" b="1" dirty="0">
              <a:solidFill>
                <a:schemeClr val="tx1">
                  <a:lumMod val="75000"/>
                  <a:lumOff val="25000"/>
                </a:schemeClr>
              </a:solidFill>
              <a:latin typeface="Trebuchet MS" panose="020B0603020202020204" pitchFamily="34" charset="0"/>
              <a:ea typeface="Roboto" panose="02000000000000000000" pitchFamily="2" charset="0"/>
              <a:sym typeface="Arial"/>
            </a:endParaRPr>
          </a:p>
          <a:p>
            <a:pPr marL="0" marR="0" lvl="0" indent="0" algn="l" rtl="0">
              <a:lnSpc>
                <a:spcPct val="100000"/>
              </a:lnSpc>
              <a:spcBef>
                <a:spcPts val="0"/>
              </a:spcBef>
              <a:spcAft>
                <a:spcPts val="0"/>
              </a:spcAft>
              <a:buNone/>
            </a:pPr>
            <a:r>
              <a:rPr lang="en-US" sz="1600" b="1" dirty="0">
                <a:solidFill>
                  <a:schemeClr val="tx1">
                    <a:lumMod val="75000"/>
                    <a:lumOff val="25000"/>
                  </a:schemeClr>
                </a:solidFill>
                <a:latin typeface="Trebuchet MS" panose="020B0603020202020204" pitchFamily="34" charset="0"/>
                <a:ea typeface="Roboto" panose="02000000000000000000" pitchFamily="2" charset="0"/>
                <a:sym typeface="Arial"/>
              </a:rPr>
              <a:t>How to reduce the reducible noise ?</a:t>
            </a:r>
          </a:p>
          <a:p>
            <a:pPr marL="0" marR="0" lvl="0" indent="0" algn="l" rtl="0">
              <a:lnSpc>
                <a:spcPct val="100000"/>
              </a:lnSpc>
              <a:spcBef>
                <a:spcPts val="0"/>
              </a:spcBef>
              <a:spcAft>
                <a:spcPts val="0"/>
              </a:spcAft>
              <a:buNone/>
            </a:pPr>
            <a:endParaRPr lang="en-US" sz="1600" b="1" dirty="0">
              <a:solidFill>
                <a:schemeClr val="tx1">
                  <a:lumMod val="75000"/>
                  <a:lumOff val="25000"/>
                </a:schemeClr>
              </a:solidFill>
              <a:latin typeface="Trebuchet MS" panose="020B0603020202020204" pitchFamily="34" charset="0"/>
              <a:ea typeface="Roboto" panose="02000000000000000000" pitchFamily="2" charset="0"/>
              <a:sym typeface="Arial"/>
            </a:endParaRPr>
          </a:p>
          <a:p>
            <a:pPr marL="0" marR="0" lvl="0" indent="0" algn="l" rtl="0">
              <a:lnSpc>
                <a:spcPct val="100000"/>
              </a:lnSpc>
              <a:spcBef>
                <a:spcPts val="0"/>
              </a:spcBef>
              <a:spcAft>
                <a:spcPts val="0"/>
              </a:spcAft>
              <a:buNone/>
            </a:pPr>
            <a:endParaRPr lang="en-US" sz="1600" b="1" dirty="0">
              <a:solidFill>
                <a:schemeClr val="tx1">
                  <a:lumMod val="75000"/>
                  <a:lumOff val="25000"/>
                </a:schemeClr>
              </a:solidFill>
              <a:latin typeface="Trebuchet MS" panose="020B0603020202020204" pitchFamily="34" charset="0"/>
              <a:ea typeface="Roboto" panose="02000000000000000000" pitchFamily="2" charset="0"/>
              <a:sym typeface="Arial"/>
            </a:endParaRPr>
          </a:p>
          <a:p>
            <a:pPr marL="0" marR="0" lvl="0" indent="0" algn="l" rtl="0">
              <a:lnSpc>
                <a:spcPct val="100000"/>
              </a:lnSpc>
              <a:spcBef>
                <a:spcPts val="0"/>
              </a:spcBef>
              <a:spcAft>
                <a:spcPts val="0"/>
              </a:spcAft>
              <a:buNone/>
            </a:pPr>
            <a:r>
              <a:rPr lang="en-US" sz="1600" b="1" dirty="0">
                <a:solidFill>
                  <a:schemeClr val="tx1">
                    <a:lumMod val="75000"/>
                    <a:lumOff val="25000"/>
                  </a:schemeClr>
                </a:solidFill>
                <a:latin typeface="Trebuchet MS" panose="020B0603020202020204" pitchFamily="34" charset="0"/>
                <a:ea typeface="Roboto" panose="02000000000000000000" pitchFamily="2" charset="0"/>
                <a:sym typeface="Arial"/>
              </a:rPr>
              <a:t>Capture the trend and not the noise </a:t>
            </a:r>
          </a:p>
          <a:p>
            <a:pPr marL="0" marR="0" lvl="0" indent="0" algn="l" rtl="0">
              <a:lnSpc>
                <a:spcPct val="100000"/>
              </a:lnSpc>
              <a:spcBef>
                <a:spcPts val="0"/>
              </a:spcBef>
              <a:spcAft>
                <a:spcPts val="0"/>
              </a:spcAft>
              <a:buNone/>
            </a:pPr>
            <a:endParaRPr lang="en-US" sz="1600" b="1" dirty="0">
              <a:solidFill>
                <a:schemeClr val="tx1">
                  <a:lumMod val="75000"/>
                  <a:lumOff val="25000"/>
                </a:schemeClr>
              </a:solidFill>
              <a:latin typeface="Trebuchet MS" panose="020B0603020202020204" pitchFamily="34" charset="0"/>
              <a:ea typeface="Roboto" panose="02000000000000000000" pitchFamily="2" charset="0"/>
              <a:sym typeface="Arial"/>
            </a:endParaRPr>
          </a:p>
          <a:p>
            <a:pPr marL="0" marR="0" lvl="0" indent="0" algn="l" rtl="0">
              <a:lnSpc>
                <a:spcPct val="100000"/>
              </a:lnSpc>
              <a:spcBef>
                <a:spcPts val="0"/>
              </a:spcBef>
              <a:spcAft>
                <a:spcPts val="0"/>
              </a:spcAft>
              <a:buNone/>
            </a:pPr>
            <a:endParaRPr lang="en-US" sz="1600" b="1" dirty="0">
              <a:solidFill>
                <a:schemeClr val="tx1">
                  <a:lumMod val="75000"/>
                  <a:lumOff val="25000"/>
                </a:schemeClr>
              </a:solidFill>
              <a:latin typeface="Trebuchet MS" panose="020B0603020202020204" pitchFamily="34" charset="0"/>
              <a:ea typeface="Roboto" panose="02000000000000000000" pitchFamily="2" charset="0"/>
              <a:sym typeface="Arial"/>
            </a:endParaRPr>
          </a:p>
          <a:p>
            <a:pPr marL="0" marR="0" lvl="0" indent="0" algn="l" rtl="0">
              <a:lnSpc>
                <a:spcPct val="100000"/>
              </a:lnSpc>
              <a:spcBef>
                <a:spcPts val="0"/>
              </a:spcBef>
              <a:spcAft>
                <a:spcPts val="0"/>
              </a:spcAft>
              <a:buNone/>
            </a:pPr>
            <a:endParaRPr lang="en-US" sz="1600" b="1" dirty="0">
              <a:solidFill>
                <a:schemeClr val="tx1">
                  <a:lumMod val="75000"/>
                  <a:lumOff val="25000"/>
                </a:schemeClr>
              </a:solidFill>
              <a:latin typeface="Trebuchet MS" panose="020B0603020202020204" pitchFamily="34" charset="0"/>
              <a:ea typeface="Roboto" panose="02000000000000000000" pitchFamily="2" charset="0"/>
              <a:sym typeface="Arial"/>
            </a:endParaRPr>
          </a:p>
          <a:p>
            <a:pPr marL="0" marR="0" lvl="0" indent="0" algn="l" rtl="0">
              <a:lnSpc>
                <a:spcPct val="100000"/>
              </a:lnSpc>
              <a:spcBef>
                <a:spcPts val="0"/>
              </a:spcBef>
              <a:spcAft>
                <a:spcPts val="0"/>
              </a:spcAft>
              <a:buNone/>
            </a:pPr>
            <a:endParaRPr sz="1600" b="1" dirty="0">
              <a:solidFill>
                <a:schemeClr val="tx1">
                  <a:lumMod val="75000"/>
                  <a:lumOff val="25000"/>
                </a:schemeClr>
              </a:solidFill>
              <a:latin typeface="Trebuchet MS" panose="020B0603020202020204" pitchFamily="34" charset="0"/>
              <a:ea typeface="Roboto" panose="02000000000000000000" pitchFamily="2" charset="0"/>
            </a:endParaRPr>
          </a:p>
        </p:txBody>
      </p:sp>
      <p:cxnSp>
        <p:nvCxnSpPr>
          <p:cNvPr id="35" name="Straight Connector 34">
            <a:extLst>
              <a:ext uri="{FF2B5EF4-FFF2-40B4-BE49-F238E27FC236}">
                <a16:creationId xmlns:a16="http://schemas.microsoft.com/office/drawing/2014/main" id="{7D75DB6A-4A40-4211-8994-1445F5ACDBD4}"/>
              </a:ext>
            </a:extLst>
          </p:cNvPr>
          <p:cNvCxnSpPr/>
          <p:nvPr/>
        </p:nvCxnSpPr>
        <p:spPr>
          <a:xfrm>
            <a:off x="959427" y="1925809"/>
            <a:ext cx="939800" cy="0"/>
          </a:xfrm>
          <a:prstGeom prst="line">
            <a:avLst/>
          </a:prstGeom>
          <a:ln w="47625">
            <a:solidFill>
              <a:srgbClr val="FF993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776793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2FE60C5-3726-4F7A-B1EE-3E41F1236ED8}"/>
              </a:ext>
            </a:extLst>
          </p:cNvPr>
          <p:cNvSpPr txBox="1"/>
          <p:nvPr/>
        </p:nvSpPr>
        <p:spPr>
          <a:xfrm>
            <a:off x="841188" y="826907"/>
            <a:ext cx="7754172" cy="646331"/>
          </a:xfrm>
          <a:prstGeom prst="rect">
            <a:avLst/>
          </a:prstGeom>
          <a:noFill/>
        </p:spPr>
        <p:txBody>
          <a:bodyPr wrap="square" rtlCol="0">
            <a:spAutoFit/>
          </a:bodyPr>
          <a:lstStyle/>
          <a:p>
            <a:r>
              <a:rPr lang="en-US" sz="3600" b="1" i="1" dirty="0">
                <a:solidFill>
                  <a:srgbClr val="003399"/>
                </a:solidFill>
                <a:latin typeface="Trebuchet MS" panose="020B0603020202020204" pitchFamily="34" charset="0"/>
              </a:rPr>
              <a:t>T-test example</a:t>
            </a:r>
          </a:p>
        </p:txBody>
      </p:sp>
      <p:sp>
        <p:nvSpPr>
          <p:cNvPr id="21" name="Google Shape;82;p4"/>
          <p:cNvSpPr txBox="1"/>
          <p:nvPr/>
        </p:nvSpPr>
        <p:spPr>
          <a:xfrm>
            <a:off x="1047108" y="1510503"/>
            <a:ext cx="10932801" cy="4838848"/>
          </a:xfrm>
          <a:prstGeom prst="rect">
            <a:avLst/>
          </a:prstGeom>
          <a:noFill/>
          <a:ln>
            <a:noFill/>
          </a:ln>
        </p:spPr>
        <p:txBody>
          <a:bodyPr spcFirstLastPara="1" wrap="square" lIns="91425" tIns="45700" rIns="91425" bIns="45700" anchor="t" anchorCtr="0">
            <a:spAutoFit/>
          </a:bodyPr>
          <a:lstStyle/>
          <a:p>
            <a:r>
              <a:rPr lang="en-IN" sz="1600" b="1" dirty="0">
                <a:effectLst/>
                <a:latin typeface="Calibri" panose="020F0502020204030204" pitchFamily="34" charset="0"/>
                <a:ea typeface="Calibri" panose="020F0502020204030204" pitchFamily="34" charset="0"/>
              </a:rPr>
              <a:t>Problem 1:</a:t>
            </a:r>
          </a:p>
          <a:p>
            <a:endParaRPr lang="en-IN" sz="1600" b="1" dirty="0">
              <a:latin typeface="Calibri" panose="020F0502020204030204" pitchFamily="34" charset="0"/>
              <a:ea typeface="Calibri" panose="020F0502020204030204" pitchFamily="34" charset="0"/>
            </a:endParaRPr>
          </a:p>
          <a:p>
            <a:r>
              <a:rPr lang="en-IN" sz="1600" b="1" dirty="0">
                <a:effectLst/>
                <a:latin typeface="Calibri" panose="020F0502020204030204" pitchFamily="34" charset="0"/>
                <a:ea typeface="Calibri" panose="020F0502020204030204" pitchFamily="34" charset="0"/>
              </a:rPr>
              <a:t>The concentration of trace metal iron in the air: A researcher at an environmental section wishes to verify the claim that the mean concentration of trace metal iron (Fe) on coarse particulate matter (PM10) in the air is 0.36 (µg/m</a:t>
            </a:r>
            <a:r>
              <a:rPr lang="en-IN" sz="1600" b="1" baseline="30000" dirty="0">
                <a:effectLst/>
                <a:latin typeface="Calibri" panose="020F0502020204030204" pitchFamily="34" charset="0"/>
                <a:ea typeface="Calibri" panose="020F0502020204030204" pitchFamily="34" charset="0"/>
              </a:rPr>
              <a:t>3)</a:t>
            </a:r>
            <a:r>
              <a:rPr lang="en-IN" sz="1600" b="1" dirty="0">
                <a:effectLst/>
                <a:latin typeface="Calibri" panose="020F0502020204030204" pitchFamily="34" charset="0"/>
                <a:ea typeface="Calibri" panose="020F0502020204030204" pitchFamily="34" charset="0"/>
              </a:rPr>
              <a:t> during the summer season of an equatorial urban coastal location. Twelve samples were selected, and the concentration of iron was measured. The collected data showed that the mean concentration of iron is 0.44 and the standard deviation is 0.34. A significance level of α=0.01 is chosen to test the claim. Assume that the population is normally distributed.</a:t>
            </a:r>
          </a:p>
          <a:p>
            <a:endParaRPr lang="en-IN" b="0" strike="noStrike" spc="-1" dirty="0">
              <a:solidFill>
                <a:srgbClr val="000000"/>
              </a:solidFill>
              <a:uFill>
                <a:solidFill>
                  <a:srgbClr val="FFFFFF"/>
                </a:solidFill>
              </a:uFill>
              <a:latin typeface="Calibri" panose="020F0502020204030204" pitchFamily="34" charset="0"/>
              <a:ea typeface="Calibri" panose="020F0502020204030204" pitchFamily="34" charset="0"/>
            </a:endParaRPr>
          </a:p>
          <a:p>
            <a:endParaRPr lang="en-IN" b="0" strike="noStrike" spc="-1" dirty="0">
              <a:solidFill>
                <a:srgbClr val="000000"/>
              </a:solidFill>
              <a:uFill>
                <a:solidFill>
                  <a:srgbClr val="FFFFFF"/>
                </a:solidFill>
              </a:uFill>
              <a:latin typeface="Calibri" panose="020F0502020204030204" pitchFamily="34" charset="0"/>
              <a:ea typeface="Calibri" panose="020F0502020204030204" pitchFamily="34" charset="0"/>
            </a:endParaRPr>
          </a:p>
          <a:p>
            <a:endParaRPr lang="en-IN" sz="1500" spc="-1" dirty="0">
              <a:solidFill>
                <a:srgbClr val="000000"/>
              </a:solidFill>
              <a:uFill>
                <a:solidFill>
                  <a:srgbClr val="FFFFFF"/>
                </a:solidFill>
              </a:uFill>
              <a:latin typeface="Calibri" panose="020F0502020204030204" pitchFamily="34" charset="0"/>
              <a:ea typeface="Calibri" panose="020F0502020204030204" pitchFamily="34" charset="0"/>
            </a:endParaRPr>
          </a:p>
          <a:p>
            <a:r>
              <a:rPr lang="en-IN" sz="1800" dirty="0">
                <a:effectLst/>
                <a:latin typeface="Calibri" panose="020F0502020204030204" pitchFamily="34" charset="0"/>
                <a:ea typeface="Calibri" panose="020F0502020204030204" pitchFamily="34" charset="0"/>
                <a:cs typeface="Calibri" panose="020F0502020204030204" pitchFamily="34" charset="0"/>
              </a:rPr>
              <a:t>Step 0: Look at sample size and determine what test statistic and what probability distribution should be considered for Hypothesis Testing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sz="1500" b="0" strike="noStrike" spc="-1" dirty="0">
              <a:solidFill>
                <a:srgbClr val="000000"/>
              </a:solidFill>
              <a:uFill>
                <a:solidFill>
                  <a:srgbClr val="FFFFFF"/>
                </a:solidFill>
              </a:uFill>
              <a:latin typeface="Source Sans"/>
            </a:endParaRPr>
          </a:p>
          <a:p>
            <a:endParaRPr lang="en-IN" sz="1500" spc="-1" dirty="0">
              <a:solidFill>
                <a:srgbClr val="000000"/>
              </a:solidFill>
              <a:uFill>
                <a:solidFill>
                  <a:srgbClr val="FFFFFF"/>
                </a:solidFill>
              </a:uFill>
              <a:latin typeface="Source Sans"/>
            </a:endParaRPr>
          </a:p>
          <a:p>
            <a:pPr>
              <a:lnSpc>
                <a:spcPct val="107000"/>
              </a:lnSpc>
              <a:spcAft>
                <a:spcPts val="800"/>
              </a:spcAft>
            </a:pPr>
            <a:r>
              <a:rPr lang="en-IN" sz="1800" b="1" i="1" dirty="0">
                <a:solidFill>
                  <a:srgbClr val="4472C4"/>
                </a:solidFill>
                <a:effectLst/>
                <a:latin typeface="AdvP6F00"/>
                <a:ea typeface="Calibri" panose="020F0502020204030204" pitchFamily="34" charset="0"/>
                <a:cs typeface="AdvP6F00"/>
              </a:rPr>
              <a:t>The general procedure for conducting hypothesis testing can be used to make the decision regarding the mean concentration of iron in the air. Because the sample size is small </a:t>
            </a:r>
            <a:r>
              <a:rPr lang="en-IN" sz="1800" b="1" i="1" dirty="0">
                <a:solidFill>
                  <a:srgbClr val="4472C4"/>
                </a:solidFill>
                <a:effectLst/>
                <a:latin typeface="AdvP6F0B"/>
                <a:ea typeface="Calibri" panose="020F0502020204030204" pitchFamily="34" charset="0"/>
                <a:cs typeface="AdvP6F0B"/>
              </a:rPr>
              <a:t>n</a:t>
            </a:r>
            <a:r>
              <a:rPr lang="en-IN" sz="1800" b="1" i="1" dirty="0">
                <a:solidFill>
                  <a:srgbClr val="4472C4"/>
                </a:solidFill>
                <a:effectLst/>
                <a:latin typeface="AdvOT410c0b94"/>
                <a:ea typeface="Calibri" panose="020F0502020204030204" pitchFamily="34" charset="0"/>
                <a:cs typeface="AdvOT410c0b94"/>
              </a:rPr>
              <a:t>=</a:t>
            </a:r>
            <a:r>
              <a:rPr lang="en-IN" sz="1800" b="1" i="1" dirty="0">
                <a:solidFill>
                  <a:srgbClr val="4472C4"/>
                </a:solidFill>
                <a:effectLst/>
                <a:latin typeface="AdvP6F00"/>
                <a:ea typeface="Calibri" panose="020F0502020204030204" pitchFamily="34" charset="0"/>
                <a:cs typeface="AdvP6F00"/>
              </a:rPr>
              <a:t>12, a t-test should be employed to test the hypothesis regarding the mean concentration of iron in the air.</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sz="1500" b="0" strike="noStrike" spc="-1" dirty="0">
              <a:solidFill>
                <a:srgbClr val="000000"/>
              </a:solidFill>
              <a:uFill>
                <a:solidFill>
                  <a:srgbClr val="FFFFFF"/>
                </a:solidFill>
              </a:uFill>
              <a:latin typeface="Source Sans"/>
            </a:endParaRPr>
          </a:p>
        </p:txBody>
      </p:sp>
      <p:cxnSp>
        <p:nvCxnSpPr>
          <p:cNvPr id="35" name="Straight Connector 34">
            <a:extLst>
              <a:ext uri="{FF2B5EF4-FFF2-40B4-BE49-F238E27FC236}">
                <a16:creationId xmlns:a16="http://schemas.microsoft.com/office/drawing/2014/main" id="{7D75DB6A-4A40-4211-8994-1445F5ACDBD4}"/>
              </a:ext>
            </a:extLst>
          </p:cNvPr>
          <p:cNvCxnSpPr/>
          <p:nvPr/>
        </p:nvCxnSpPr>
        <p:spPr>
          <a:xfrm>
            <a:off x="942010" y="1491870"/>
            <a:ext cx="939800" cy="0"/>
          </a:xfrm>
          <a:prstGeom prst="line">
            <a:avLst/>
          </a:prstGeom>
          <a:ln w="47625">
            <a:solidFill>
              <a:srgbClr val="FF993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7974698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2FE60C5-3726-4F7A-B1EE-3E41F1236ED8}"/>
              </a:ext>
            </a:extLst>
          </p:cNvPr>
          <p:cNvSpPr txBox="1"/>
          <p:nvPr/>
        </p:nvSpPr>
        <p:spPr>
          <a:xfrm>
            <a:off x="841188" y="826907"/>
            <a:ext cx="7754172" cy="646331"/>
          </a:xfrm>
          <a:prstGeom prst="rect">
            <a:avLst/>
          </a:prstGeom>
          <a:noFill/>
        </p:spPr>
        <p:txBody>
          <a:bodyPr wrap="square" rtlCol="0">
            <a:spAutoFit/>
          </a:bodyPr>
          <a:lstStyle/>
          <a:p>
            <a:r>
              <a:rPr lang="en-US" sz="3600" b="1" i="1" dirty="0">
                <a:solidFill>
                  <a:srgbClr val="003399"/>
                </a:solidFill>
                <a:latin typeface="Trebuchet MS" panose="020B0603020202020204" pitchFamily="34" charset="0"/>
              </a:rPr>
              <a:t>T-test example</a:t>
            </a:r>
          </a:p>
        </p:txBody>
      </p:sp>
      <p:sp>
        <p:nvSpPr>
          <p:cNvPr id="21" name="Google Shape;82;p4"/>
          <p:cNvSpPr txBox="1"/>
          <p:nvPr/>
        </p:nvSpPr>
        <p:spPr>
          <a:xfrm>
            <a:off x="1047108" y="1510503"/>
            <a:ext cx="10932801" cy="5033453"/>
          </a:xfrm>
          <a:prstGeom prst="rect">
            <a:avLst/>
          </a:prstGeom>
          <a:noFill/>
          <a:ln>
            <a:noFill/>
          </a:ln>
        </p:spPr>
        <p:txBody>
          <a:bodyPr spcFirstLastPara="1" wrap="square" lIns="91425" tIns="45700" rIns="91425" bIns="45700" anchor="t" anchorCtr="0">
            <a:spAutoFit/>
          </a:bodyPr>
          <a:lstStyle/>
          <a:p>
            <a:r>
              <a:rPr lang="en-IN" sz="1600" b="1" dirty="0">
                <a:effectLst/>
                <a:latin typeface="Calibri" panose="020F0502020204030204" pitchFamily="34" charset="0"/>
                <a:ea typeface="Calibri" panose="020F0502020204030204" pitchFamily="34" charset="0"/>
              </a:rPr>
              <a:t>Problem 1:</a:t>
            </a:r>
          </a:p>
          <a:p>
            <a:endParaRPr lang="en-IN" sz="1600" b="1" dirty="0">
              <a:latin typeface="Calibri" panose="020F0502020204030204" pitchFamily="34" charset="0"/>
              <a:ea typeface="Calibri" panose="020F0502020204030204" pitchFamily="34" charset="0"/>
            </a:endParaRPr>
          </a:p>
          <a:p>
            <a:r>
              <a:rPr lang="en-IN" sz="1600" b="1" dirty="0">
                <a:effectLst/>
                <a:latin typeface="Calibri" panose="020F0502020204030204" pitchFamily="34" charset="0"/>
                <a:ea typeface="Calibri" panose="020F0502020204030204" pitchFamily="34" charset="0"/>
              </a:rPr>
              <a:t>The concentration of trace metal iron in the air: A researcher at an environmental section wishes to verify the claim that the mean concentration of trace metal iron (Fe) on coarse particulate matter (PM10) in the air is 0.36 (µg/m</a:t>
            </a:r>
            <a:r>
              <a:rPr lang="en-IN" sz="1600" b="1" baseline="30000" dirty="0">
                <a:effectLst/>
                <a:latin typeface="Calibri" panose="020F0502020204030204" pitchFamily="34" charset="0"/>
                <a:ea typeface="Calibri" panose="020F0502020204030204" pitchFamily="34" charset="0"/>
              </a:rPr>
              <a:t>3)</a:t>
            </a:r>
            <a:r>
              <a:rPr lang="en-IN" sz="1600" b="1" dirty="0">
                <a:effectLst/>
                <a:latin typeface="Calibri" panose="020F0502020204030204" pitchFamily="34" charset="0"/>
                <a:ea typeface="Calibri" panose="020F0502020204030204" pitchFamily="34" charset="0"/>
              </a:rPr>
              <a:t> during the summer season of an equatorial urban coastal location. Twelve samples were selected, and the concentration of iron was measured. The collected data showed that the mean concentration of iron is 0.44 and the standard deviation is 0.34. A significance level of α=0.01 is chosen to test the claim. Assume that the population is normally distributed.</a:t>
            </a:r>
          </a:p>
          <a:p>
            <a:endParaRPr lang="en-IN" sz="1500" b="0" strike="noStrike" spc="-1" dirty="0">
              <a:solidFill>
                <a:srgbClr val="000000"/>
              </a:solidFill>
              <a:uFill>
                <a:solidFill>
                  <a:srgbClr val="FFFFFF"/>
                </a:solidFill>
              </a:uFill>
              <a:latin typeface="Source Sans"/>
            </a:endParaRPr>
          </a:p>
          <a:p>
            <a:pPr>
              <a:lnSpc>
                <a:spcPct val="107000"/>
              </a:lnSpc>
              <a:spcAft>
                <a:spcPts val="800"/>
              </a:spcAft>
            </a:pPr>
            <a:r>
              <a:rPr lang="en-IN" sz="1600" dirty="0">
                <a:effectLst/>
                <a:latin typeface="Calibri" panose="020F0502020204030204" pitchFamily="34" charset="0"/>
                <a:ea typeface="Calibri" panose="020F0502020204030204" pitchFamily="34" charset="0"/>
                <a:cs typeface="Calibri" panose="020F0502020204030204" pitchFamily="34" charset="0"/>
              </a:rPr>
              <a:t>Step 1: Specify the Null and Alternative Hypothesis </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600" b="1" i="1" dirty="0">
                <a:solidFill>
                  <a:srgbClr val="4472C4"/>
                </a:solidFill>
                <a:effectLst/>
                <a:latin typeface="AdvP6F00"/>
                <a:ea typeface="Calibri" panose="020F0502020204030204" pitchFamily="34" charset="0"/>
                <a:cs typeface="AdvP6F00"/>
              </a:rPr>
              <a:t>The mean concentration of iron in the air (</a:t>
            </a:r>
            <a:r>
              <a:rPr lang="en-IN" sz="1600" b="1" i="1" dirty="0">
                <a:solidFill>
                  <a:srgbClr val="4472C4"/>
                </a:solidFill>
                <a:effectLst/>
                <a:latin typeface="AdvEucSymb-i"/>
                <a:ea typeface="Calibri" panose="020F0502020204030204" pitchFamily="34" charset="0"/>
                <a:cs typeface="AdvEucSymb-i"/>
              </a:rPr>
              <a:t>μ</a:t>
            </a:r>
            <a:r>
              <a:rPr lang="en-IN" sz="1600" b="1" i="1" dirty="0">
                <a:solidFill>
                  <a:srgbClr val="4472C4"/>
                </a:solidFill>
                <a:effectLst/>
                <a:latin typeface="AdvP6F00"/>
                <a:ea typeface="Calibri" panose="020F0502020204030204" pitchFamily="34" charset="0"/>
                <a:cs typeface="AdvP6F00"/>
              </a:rPr>
              <a:t>) is 0.36, this claim should be under the null hypothesis because the claim represents equality . If the mean concentration of iron in the air is not equal to 0.36, then two cases should be considered,</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600" b="1" i="1" dirty="0">
                <a:solidFill>
                  <a:srgbClr val="4472C4"/>
                </a:solidFill>
                <a:effectLst/>
                <a:latin typeface="AdvP6F00"/>
                <a:ea typeface="Calibri" panose="020F0502020204030204" pitchFamily="34" charset="0"/>
                <a:cs typeface="AdvP6F00"/>
              </a:rPr>
              <a:t>the first case could be the mean concentration of iron in the air is greater than 0.36 and the second case could be the mean concentration of iron in the air is less than 0.36. The two cases (greater than and less than) can be represented mathematically</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600" b="1" i="1" dirty="0">
                <a:solidFill>
                  <a:srgbClr val="4472C4"/>
                </a:solidFill>
                <a:effectLst/>
                <a:latin typeface="AdvP6F00"/>
                <a:ea typeface="Calibri" panose="020F0502020204030204" pitchFamily="34" charset="0"/>
                <a:cs typeface="AdvP6F00"/>
              </a:rPr>
              <a:t>as </a:t>
            </a:r>
            <a:r>
              <a:rPr lang="en-IN" sz="1600" b="1" i="1" dirty="0">
                <a:solidFill>
                  <a:srgbClr val="4472C4"/>
                </a:solidFill>
                <a:effectLst/>
                <a:latin typeface="AdvEucSymb-i"/>
                <a:ea typeface="Calibri" panose="020F0502020204030204" pitchFamily="34" charset="0"/>
                <a:cs typeface="AdvEucSymb-i"/>
              </a:rPr>
              <a:t>&lt;&gt;</a:t>
            </a:r>
            <a:r>
              <a:rPr lang="en-IN" sz="1600" b="1" i="1" dirty="0">
                <a:solidFill>
                  <a:srgbClr val="4472C4"/>
                </a:solidFill>
                <a:effectLst/>
                <a:latin typeface="AdvMacMthSyN"/>
                <a:ea typeface="Calibri" panose="020F0502020204030204" pitchFamily="34" charset="0"/>
                <a:cs typeface="AdvMacMthSyN"/>
              </a:rPr>
              <a:t> </a:t>
            </a:r>
            <a:r>
              <a:rPr lang="en-IN" sz="1600" b="1" i="1" dirty="0">
                <a:solidFill>
                  <a:srgbClr val="4472C4"/>
                </a:solidFill>
                <a:effectLst/>
                <a:latin typeface="AdvP6F00"/>
                <a:ea typeface="Calibri" panose="020F0502020204030204" pitchFamily="34" charset="0"/>
                <a:cs typeface="AdvP6F00"/>
              </a:rPr>
              <a:t>. Thus we can write the two hypotheses (null and alternative) as presented below - </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600" b="1" i="1" dirty="0">
                <a:solidFill>
                  <a:srgbClr val="4472C4"/>
                </a:solidFill>
                <a:effectLst/>
                <a:latin typeface="AdvP6F0B"/>
                <a:ea typeface="Calibri" panose="020F0502020204030204" pitchFamily="34" charset="0"/>
                <a:cs typeface="AdvP6F0B"/>
              </a:rPr>
              <a:t> H</a:t>
            </a:r>
            <a:r>
              <a:rPr lang="en-IN" sz="1600" b="1" i="1" dirty="0">
                <a:solidFill>
                  <a:srgbClr val="4472C4"/>
                </a:solidFill>
                <a:effectLst/>
                <a:latin typeface="AdvP6F00"/>
                <a:ea typeface="Calibri" panose="020F0502020204030204" pitchFamily="34" charset="0"/>
                <a:cs typeface="AdvP6F00"/>
              </a:rPr>
              <a:t>0:</a:t>
            </a:r>
            <a:r>
              <a:rPr lang="en-IN" sz="1600" b="1" i="1" dirty="0">
                <a:solidFill>
                  <a:srgbClr val="4472C4"/>
                </a:solidFill>
                <a:effectLst/>
                <a:latin typeface="AdvEucSymb-i"/>
                <a:ea typeface="Calibri" panose="020F0502020204030204" pitchFamily="34" charset="0"/>
                <a:cs typeface="AdvEucSymb-i"/>
              </a:rPr>
              <a:t>μ</a:t>
            </a:r>
            <a:r>
              <a:rPr lang="en-IN" sz="1600" b="1" i="1" dirty="0">
                <a:solidFill>
                  <a:srgbClr val="4472C4"/>
                </a:solidFill>
                <a:effectLst/>
                <a:latin typeface="AdvOT410c0b94"/>
                <a:ea typeface="Calibri" panose="020F0502020204030204" pitchFamily="34" charset="0"/>
                <a:cs typeface="AdvOT410c0b94"/>
              </a:rPr>
              <a:t>=0.</a:t>
            </a:r>
            <a:r>
              <a:rPr lang="en-IN" sz="1600" b="1" i="1" dirty="0">
                <a:solidFill>
                  <a:srgbClr val="4472C4"/>
                </a:solidFill>
                <a:effectLst/>
                <a:latin typeface="AdvP6F00"/>
                <a:ea typeface="Calibri" panose="020F0502020204030204" pitchFamily="34" charset="0"/>
                <a:cs typeface="AdvP6F00"/>
              </a:rPr>
              <a:t>36 	vs 	</a:t>
            </a:r>
            <a:r>
              <a:rPr lang="en-IN" sz="1600" b="1" i="1" dirty="0">
                <a:solidFill>
                  <a:srgbClr val="4472C4"/>
                </a:solidFill>
                <a:effectLst/>
                <a:latin typeface="AdvP6F0B"/>
                <a:ea typeface="Calibri" panose="020F0502020204030204" pitchFamily="34" charset="0"/>
                <a:cs typeface="AdvP6F0B"/>
              </a:rPr>
              <a:t>H</a:t>
            </a:r>
            <a:r>
              <a:rPr lang="en-IN" sz="1600" b="1" i="1" dirty="0">
                <a:solidFill>
                  <a:srgbClr val="4472C4"/>
                </a:solidFill>
                <a:effectLst/>
                <a:latin typeface="AdvP6F00"/>
                <a:ea typeface="Calibri" panose="020F0502020204030204" pitchFamily="34" charset="0"/>
                <a:cs typeface="AdvP6F00"/>
              </a:rPr>
              <a:t>1:</a:t>
            </a:r>
            <a:r>
              <a:rPr lang="en-IN" sz="1600" b="1" i="1" dirty="0">
                <a:solidFill>
                  <a:srgbClr val="4472C4"/>
                </a:solidFill>
                <a:effectLst/>
                <a:latin typeface="AdvEucSymb-i"/>
                <a:ea typeface="Calibri" panose="020F0502020204030204" pitchFamily="34" charset="0"/>
                <a:cs typeface="AdvEucSymb-i"/>
              </a:rPr>
              <a:t>μ&lt;&gt;</a:t>
            </a:r>
            <a:r>
              <a:rPr lang="en-IN" sz="1600" b="1" i="1" dirty="0">
                <a:solidFill>
                  <a:srgbClr val="4472C4"/>
                </a:solidFill>
                <a:effectLst/>
                <a:latin typeface="AdvMacMthSyN"/>
                <a:ea typeface="Calibri" panose="020F0502020204030204" pitchFamily="34" charset="0"/>
                <a:cs typeface="AdvMacMthSyN"/>
              </a:rPr>
              <a:t> </a:t>
            </a:r>
            <a:r>
              <a:rPr lang="en-IN" sz="1600" b="1" i="1" dirty="0">
                <a:solidFill>
                  <a:srgbClr val="4472C4"/>
                </a:solidFill>
                <a:effectLst/>
                <a:latin typeface="AdvP6F00"/>
                <a:ea typeface="Calibri" panose="020F0502020204030204" pitchFamily="34" charset="0"/>
                <a:cs typeface="AdvP6F00"/>
              </a:rPr>
              <a:t>0</a:t>
            </a:r>
            <a:r>
              <a:rPr lang="en-IN" sz="1600" b="1" i="1" dirty="0">
                <a:solidFill>
                  <a:srgbClr val="4472C4"/>
                </a:solidFill>
                <a:effectLst/>
                <a:latin typeface="AdvMacMthIt"/>
                <a:ea typeface="Calibri" panose="020F0502020204030204" pitchFamily="34" charset="0"/>
                <a:cs typeface="AdvMacMthIt"/>
              </a:rPr>
              <a:t>.</a:t>
            </a:r>
            <a:r>
              <a:rPr lang="en-IN" sz="1600" b="1" i="1" dirty="0">
                <a:solidFill>
                  <a:srgbClr val="4472C4"/>
                </a:solidFill>
                <a:effectLst/>
                <a:latin typeface="AdvP6F00"/>
                <a:ea typeface="Calibri" panose="020F0502020204030204" pitchFamily="34" charset="0"/>
                <a:cs typeface="AdvP6F00"/>
              </a:rPr>
              <a:t>36 </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600" dirty="0">
                <a:effectLst/>
                <a:latin typeface="Calibri" panose="020F0502020204030204" pitchFamily="34" charset="0"/>
                <a:ea typeface="Calibri" panose="020F0502020204030204" pitchFamily="34" charset="0"/>
                <a:cs typeface="Calibri" panose="020F0502020204030204" pitchFamily="34" charset="0"/>
              </a:rPr>
              <a:t> </a:t>
            </a:r>
            <a:r>
              <a:rPr lang="en-IN" sz="1600" b="1" i="1" dirty="0">
                <a:solidFill>
                  <a:srgbClr val="4472C4"/>
                </a:solidFill>
                <a:effectLst/>
                <a:latin typeface="AdvP6F00"/>
                <a:ea typeface="Calibri" panose="020F0502020204030204" pitchFamily="34" charset="0"/>
                <a:cs typeface="AdvP6F00"/>
              </a:rPr>
              <a:t>We should make a decision regarding the null hypothesis whether the mean concentration of iron in the air is exactly equal to 0.36, or the mean concentration of iron in the air differs (more or less) from 0.36. </a:t>
            </a:r>
            <a:endParaRPr lang="en-IN" sz="1500" b="0" strike="noStrike" spc="-1" dirty="0">
              <a:solidFill>
                <a:srgbClr val="000000"/>
              </a:solidFill>
              <a:uFill>
                <a:solidFill>
                  <a:srgbClr val="FFFFFF"/>
                </a:solidFill>
              </a:uFill>
              <a:latin typeface="Source Sans"/>
            </a:endParaRPr>
          </a:p>
        </p:txBody>
      </p:sp>
      <p:cxnSp>
        <p:nvCxnSpPr>
          <p:cNvPr id="35" name="Straight Connector 34">
            <a:extLst>
              <a:ext uri="{FF2B5EF4-FFF2-40B4-BE49-F238E27FC236}">
                <a16:creationId xmlns:a16="http://schemas.microsoft.com/office/drawing/2014/main" id="{7D75DB6A-4A40-4211-8994-1445F5ACDBD4}"/>
              </a:ext>
            </a:extLst>
          </p:cNvPr>
          <p:cNvCxnSpPr/>
          <p:nvPr/>
        </p:nvCxnSpPr>
        <p:spPr>
          <a:xfrm>
            <a:off x="942010" y="1491870"/>
            <a:ext cx="939800" cy="0"/>
          </a:xfrm>
          <a:prstGeom prst="line">
            <a:avLst/>
          </a:prstGeom>
          <a:ln w="47625">
            <a:solidFill>
              <a:srgbClr val="FF993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660140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2FE60C5-3726-4F7A-B1EE-3E41F1236ED8}"/>
              </a:ext>
            </a:extLst>
          </p:cNvPr>
          <p:cNvSpPr txBox="1"/>
          <p:nvPr/>
        </p:nvSpPr>
        <p:spPr>
          <a:xfrm>
            <a:off x="841188" y="826907"/>
            <a:ext cx="7754172" cy="646331"/>
          </a:xfrm>
          <a:prstGeom prst="rect">
            <a:avLst/>
          </a:prstGeom>
          <a:noFill/>
        </p:spPr>
        <p:txBody>
          <a:bodyPr wrap="square" rtlCol="0">
            <a:spAutoFit/>
          </a:bodyPr>
          <a:lstStyle/>
          <a:p>
            <a:r>
              <a:rPr lang="en-US" sz="3600" b="1" i="1" dirty="0">
                <a:solidFill>
                  <a:srgbClr val="003399"/>
                </a:solidFill>
                <a:latin typeface="Trebuchet MS" panose="020B0603020202020204" pitchFamily="34" charset="0"/>
              </a:rPr>
              <a:t>T-test example</a:t>
            </a:r>
          </a:p>
        </p:txBody>
      </p:sp>
      <p:sp>
        <p:nvSpPr>
          <p:cNvPr id="21" name="Google Shape;82;p4"/>
          <p:cNvSpPr txBox="1"/>
          <p:nvPr/>
        </p:nvSpPr>
        <p:spPr>
          <a:xfrm>
            <a:off x="1047108" y="1510503"/>
            <a:ext cx="10932801" cy="4970038"/>
          </a:xfrm>
          <a:prstGeom prst="rect">
            <a:avLst/>
          </a:prstGeom>
          <a:noFill/>
          <a:ln>
            <a:noFill/>
          </a:ln>
        </p:spPr>
        <p:txBody>
          <a:bodyPr spcFirstLastPara="1" wrap="square" lIns="91425" tIns="45700" rIns="91425" bIns="45700" anchor="t" anchorCtr="0">
            <a:spAutoFit/>
          </a:bodyPr>
          <a:lstStyle/>
          <a:p>
            <a:r>
              <a:rPr lang="en-IN" sz="1600" b="1" dirty="0">
                <a:effectLst/>
                <a:latin typeface="Calibri" panose="020F0502020204030204" pitchFamily="34" charset="0"/>
                <a:ea typeface="Calibri" panose="020F0502020204030204" pitchFamily="34" charset="0"/>
              </a:rPr>
              <a:t>Problem 1:</a:t>
            </a:r>
          </a:p>
          <a:p>
            <a:endParaRPr lang="en-IN" sz="1600" b="1" dirty="0">
              <a:latin typeface="Calibri" panose="020F0502020204030204" pitchFamily="34" charset="0"/>
              <a:ea typeface="Calibri" panose="020F0502020204030204" pitchFamily="34" charset="0"/>
            </a:endParaRPr>
          </a:p>
          <a:p>
            <a:r>
              <a:rPr lang="en-IN" sz="1600" b="1" dirty="0">
                <a:effectLst/>
                <a:latin typeface="Calibri" panose="020F0502020204030204" pitchFamily="34" charset="0"/>
                <a:ea typeface="Calibri" panose="020F0502020204030204" pitchFamily="34" charset="0"/>
              </a:rPr>
              <a:t>The concentration of trace metal iron in the air: A researcher at an environmental section wishes to verify the claim that the mean concentration of trace metal iron (Fe) on coarse particulate matter (PM10) in the air is 0.36 (µg/m</a:t>
            </a:r>
            <a:r>
              <a:rPr lang="en-IN" sz="1600" b="1" baseline="30000" dirty="0">
                <a:effectLst/>
                <a:latin typeface="Calibri" panose="020F0502020204030204" pitchFamily="34" charset="0"/>
                <a:ea typeface="Calibri" panose="020F0502020204030204" pitchFamily="34" charset="0"/>
              </a:rPr>
              <a:t>3)</a:t>
            </a:r>
            <a:r>
              <a:rPr lang="en-IN" sz="1600" b="1" dirty="0">
                <a:effectLst/>
                <a:latin typeface="Calibri" panose="020F0502020204030204" pitchFamily="34" charset="0"/>
                <a:ea typeface="Calibri" panose="020F0502020204030204" pitchFamily="34" charset="0"/>
              </a:rPr>
              <a:t> during the summer season of an equatorial urban coastal location. Twelve samples were selected, and the concentration of iron was measured. The collected data showed that the mean concentration of iron is 0.44 and the standard deviation is 0.34. A significance level of α=0.01 is chosen to test the claim. Assume that the population is normally distributed.</a:t>
            </a:r>
          </a:p>
          <a:p>
            <a:endParaRPr lang="en-IN" sz="1400" b="0" strike="noStrike" spc="-1" dirty="0">
              <a:solidFill>
                <a:srgbClr val="000000"/>
              </a:solidFill>
              <a:uFill>
                <a:solidFill>
                  <a:srgbClr val="FFFFFF"/>
                </a:solidFill>
              </a:uFill>
              <a:latin typeface="Source Sans"/>
            </a:endParaRPr>
          </a:p>
          <a:p>
            <a:endParaRPr lang="en-IN" sz="1400" b="0" strike="noStrike" spc="-1" dirty="0">
              <a:solidFill>
                <a:srgbClr val="000000"/>
              </a:solidFill>
              <a:uFill>
                <a:solidFill>
                  <a:srgbClr val="FFFFFF"/>
                </a:solidFill>
              </a:uFill>
              <a:latin typeface="Source Sans"/>
            </a:endParaRPr>
          </a:p>
          <a:p>
            <a:pPr>
              <a:lnSpc>
                <a:spcPct val="107000"/>
              </a:lnSpc>
              <a:spcAft>
                <a:spcPts val="800"/>
              </a:spcAft>
            </a:pPr>
            <a:r>
              <a:rPr lang="en-IN" sz="1600" dirty="0">
                <a:effectLst/>
                <a:latin typeface="Calibri" panose="020F0502020204030204" pitchFamily="34" charset="0"/>
                <a:ea typeface="Calibri" panose="020F0502020204030204" pitchFamily="34" charset="0"/>
                <a:cs typeface="Calibri" panose="020F0502020204030204" pitchFamily="34" charset="0"/>
              </a:rPr>
              <a:t>Step 2: Select the significance level of study (think about two tailed or one-tailed)</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600" b="1" i="1" dirty="0">
                <a:solidFill>
                  <a:srgbClr val="4472C4"/>
                </a:solidFill>
                <a:effectLst/>
                <a:latin typeface="AdvP6F00"/>
                <a:ea typeface="Calibri" panose="020F0502020204030204" pitchFamily="34" charset="0"/>
                <a:cs typeface="AdvP6F00"/>
              </a:rPr>
              <a:t>The significance level of 0.01 (</a:t>
            </a:r>
            <a:r>
              <a:rPr lang="en-IN" sz="1600" b="1" i="1" dirty="0">
                <a:solidFill>
                  <a:srgbClr val="4472C4"/>
                </a:solidFill>
                <a:effectLst/>
                <a:latin typeface="AdvEucSymb-i"/>
                <a:ea typeface="Calibri" panose="020F0502020204030204" pitchFamily="34" charset="0"/>
                <a:cs typeface="AdvEucSymb-i"/>
              </a:rPr>
              <a:t>α=0</a:t>
            </a:r>
            <a:r>
              <a:rPr lang="en-IN" sz="1600" b="1" i="1" dirty="0">
                <a:solidFill>
                  <a:srgbClr val="4472C4"/>
                </a:solidFill>
                <a:effectLst/>
                <a:latin typeface="AdvP6F00"/>
                <a:ea typeface="Calibri" panose="020F0502020204030204" pitchFamily="34" charset="0"/>
                <a:cs typeface="AdvP6F00"/>
              </a:rPr>
              <a:t>.01) is selected to test the hypothesis. We divide the value of the significance level (0.01) by 2 to represent the two-tailed test (more or less) of the alternative hypothesis, thus </a:t>
            </a:r>
            <a:r>
              <a:rPr lang="en-IN" sz="1600" b="1" i="1" dirty="0">
                <a:solidFill>
                  <a:srgbClr val="4472C4"/>
                </a:solidFill>
                <a:effectLst/>
                <a:latin typeface="AdvEucSymb-i"/>
                <a:ea typeface="Calibri" panose="020F0502020204030204" pitchFamily="34" charset="0"/>
                <a:cs typeface="AdvEucSymb-i"/>
              </a:rPr>
              <a:t>α α</a:t>
            </a:r>
            <a:r>
              <a:rPr lang="en-IN" sz="1600" b="1" i="1" dirty="0">
                <a:solidFill>
                  <a:srgbClr val="4472C4"/>
                </a:solidFill>
                <a:effectLst/>
                <a:latin typeface="AdvP6F00"/>
                <a:ea typeface="Calibri" panose="020F0502020204030204" pitchFamily="34" charset="0"/>
                <a:cs typeface="AdvP6F00"/>
              </a:rPr>
              <a:t> =</a:t>
            </a:r>
            <a:r>
              <a:rPr lang="en-IN" sz="1600" b="1" i="1" dirty="0">
                <a:solidFill>
                  <a:srgbClr val="4472C4"/>
                </a:solidFill>
                <a:effectLst/>
                <a:latin typeface="AdvMacMthIt"/>
                <a:ea typeface="Calibri" panose="020F0502020204030204" pitchFamily="34" charset="0"/>
                <a:cs typeface="AdvMacMthIt"/>
              </a:rPr>
              <a:t>0.</a:t>
            </a:r>
            <a:r>
              <a:rPr lang="en-IN" sz="1600" b="1" i="1" dirty="0">
                <a:solidFill>
                  <a:srgbClr val="4472C4"/>
                </a:solidFill>
                <a:effectLst/>
                <a:latin typeface="AdvP6F00"/>
                <a:ea typeface="Calibri" panose="020F0502020204030204" pitchFamily="34" charset="0"/>
                <a:cs typeface="AdvP6F00"/>
              </a:rPr>
              <a:t>005 which represents the rejection region in each tail of the t distribution curve (the left and right tails).</a:t>
            </a:r>
          </a:p>
          <a:p>
            <a:pPr>
              <a:lnSpc>
                <a:spcPct val="107000"/>
              </a:lnSpc>
              <a:spcAft>
                <a:spcPts val="800"/>
              </a:spcAft>
            </a:pP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600" b="1" i="1" dirty="0">
                <a:solidFill>
                  <a:srgbClr val="4472C4"/>
                </a:solidFill>
                <a:effectLst/>
                <a:latin typeface="AdvP6F00"/>
                <a:ea typeface="Calibri" panose="020F0502020204030204" pitchFamily="34" charset="0"/>
                <a:cs typeface="AdvP6F00"/>
              </a:rPr>
              <a:t>The t critical value for the two-tailed test with </a:t>
            </a:r>
            <a:r>
              <a:rPr lang="en-IN" sz="1600" b="1" i="1" dirty="0">
                <a:solidFill>
                  <a:srgbClr val="4472C4"/>
                </a:solidFill>
                <a:effectLst/>
                <a:latin typeface="AdvEucSymb-i"/>
                <a:ea typeface="Calibri" panose="020F0502020204030204" pitchFamily="34" charset="0"/>
                <a:cs typeface="AdvEucSymb-i"/>
              </a:rPr>
              <a:t>α=0</a:t>
            </a:r>
            <a:r>
              <a:rPr lang="en-IN" sz="1600" b="1" i="1" dirty="0">
                <a:solidFill>
                  <a:srgbClr val="4472C4"/>
                </a:solidFill>
                <a:effectLst/>
                <a:latin typeface="AdvP6F00"/>
                <a:ea typeface="Calibri" panose="020F0502020204030204" pitchFamily="34" charset="0"/>
                <a:cs typeface="AdvP6F00"/>
              </a:rPr>
              <a:t>.01 and </a:t>
            </a:r>
            <a:r>
              <a:rPr lang="en-IN" sz="1600" b="1" i="1" dirty="0" err="1">
                <a:solidFill>
                  <a:srgbClr val="4472C4"/>
                </a:solidFill>
                <a:effectLst/>
                <a:latin typeface="AdvP6F0B"/>
                <a:ea typeface="Calibri" panose="020F0502020204030204" pitchFamily="34" charset="0"/>
                <a:cs typeface="AdvP6F0B"/>
              </a:rPr>
              <a:t>d</a:t>
            </a:r>
            <a:r>
              <a:rPr lang="en-IN" sz="1600" b="1" i="1" dirty="0" err="1">
                <a:solidFill>
                  <a:srgbClr val="4472C4"/>
                </a:solidFill>
                <a:effectLst/>
                <a:latin typeface="AdvMacMthIt"/>
                <a:ea typeface="Calibri" panose="020F0502020204030204" pitchFamily="34" charset="0"/>
                <a:cs typeface="AdvMacMthIt"/>
              </a:rPr>
              <a:t>.</a:t>
            </a:r>
            <a:r>
              <a:rPr lang="en-IN" sz="1600" b="1" i="1" dirty="0" err="1">
                <a:solidFill>
                  <a:srgbClr val="4472C4"/>
                </a:solidFill>
                <a:effectLst/>
                <a:latin typeface="AdvP6F0B"/>
                <a:ea typeface="Calibri" panose="020F0502020204030204" pitchFamily="34" charset="0"/>
                <a:cs typeface="AdvP6F0B"/>
              </a:rPr>
              <a:t>f</a:t>
            </a:r>
            <a:r>
              <a:rPr lang="en-IN" sz="1600" b="1" i="1" dirty="0">
                <a:solidFill>
                  <a:srgbClr val="4472C4"/>
                </a:solidFill>
                <a:effectLst/>
                <a:latin typeface="AdvP6F0B"/>
                <a:ea typeface="Calibri" panose="020F0502020204030204" pitchFamily="34" charset="0"/>
                <a:cs typeface="AdvP6F0B"/>
              </a:rPr>
              <a:t>=</a:t>
            </a:r>
            <a:r>
              <a:rPr lang="en-IN" sz="1600" b="1" i="1" dirty="0">
                <a:solidFill>
                  <a:srgbClr val="4472C4"/>
                </a:solidFill>
                <a:effectLst/>
                <a:latin typeface="AdvP6F00"/>
                <a:ea typeface="Calibri" panose="020F0502020204030204" pitchFamily="34" charset="0"/>
                <a:cs typeface="AdvP6F00"/>
              </a:rPr>
              <a:t>11 is 3.106 as appeared in the t table (shared with you). </a:t>
            </a:r>
          </a:p>
          <a:p>
            <a:pPr>
              <a:lnSpc>
                <a:spcPct val="107000"/>
              </a:lnSpc>
              <a:spcAft>
                <a:spcPts val="800"/>
              </a:spcAft>
            </a:pPr>
            <a:r>
              <a:rPr lang="en-IN" sz="1600" b="1" i="1" dirty="0">
                <a:solidFill>
                  <a:srgbClr val="4472C4"/>
                </a:solidFill>
                <a:effectLst/>
                <a:latin typeface="AdvP6F00"/>
                <a:ea typeface="Calibri" panose="020F0502020204030204" pitchFamily="34" charset="0"/>
                <a:cs typeface="AdvP6F00"/>
              </a:rPr>
              <a:t>Thus the t critical values for both sides are </a:t>
            </a:r>
            <a:r>
              <a:rPr lang="en-IN" sz="1600" b="1" i="1" dirty="0">
                <a:solidFill>
                  <a:srgbClr val="4472C4"/>
                </a:solidFill>
                <a:effectLst/>
                <a:latin typeface="AdvOT410c0b94"/>
                <a:ea typeface="Calibri" panose="020F0502020204030204" pitchFamily="34" charset="0"/>
                <a:cs typeface="AdvOT410c0b94"/>
              </a:rPr>
              <a:t>+-</a:t>
            </a:r>
            <a:r>
              <a:rPr lang="en-IN" sz="1600" b="1" i="1" dirty="0">
                <a:solidFill>
                  <a:srgbClr val="4472C4"/>
                </a:solidFill>
                <a:effectLst/>
                <a:latin typeface="AdvP6F00"/>
                <a:ea typeface="Calibri" panose="020F0502020204030204" pitchFamily="34" charset="0"/>
                <a:cs typeface="AdvP6F00"/>
              </a:rPr>
              <a:t>3</a:t>
            </a:r>
            <a:r>
              <a:rPr lang="en-IN" sz="1600" b="1" i="1" dirty="0">
                <a:solidFill>
                  <a:srgbClr val="4472C4"/>
                </a:solidFill>
                <a:effectLst/>
                <a:latin typeface="AdvMacMthIt"/>
                <a:ea typeface="Calibri" panose="020F0502020204030204" pitchFamily="34" charset="0"/>
                <a:cs typeface="AdvMacMthIt"/>
              </a:rPr>
              <a:t>.</a:t>
            </a:r>
            <a:r>
              <a:rPr lang="en-IN" sz="1600" b="1" i="1" dirty="0">
                <a:solidFill>
                  <a:srgbClr val="4472C4"/>
                </a:solidFill>
                <a:effectLst/>
                <a:latin typeface="AdvP6F00"/>
                <a:ea typeface="Calibri" panose="020F0502020204030204" pitchFamily="34" charset="0"/>
                <a:cs typeface="AdvP6F00"/>
              </a:rPr>
              <a:t>106, we use the two t critical values to make a decision whether to</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600" b="1" i="1" dirty="0">
                <a:solidFill>
                  <a:srgbClr val="4472C4"/>
                </a:solidFill>
                <a:effectLst/>
                <a:latin typeface="AdvP6F00"/>
                <a:ea typeface="Calibri" panose="020F0502020204030204" pitchFamily="34" charset="0"/>
                <a:cs typeface="AdvP6F00"/>
              </a:rPr>
              <a:t>reject or fail to reject the null hypothesis</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p:txBody>
      </p:sp>
      <p:cxnSp>
        <p:nvCxnSpPr>
          <p:cNvPr id="35" name="Straight Connector 34">
            <a:extLst>
              <a:ext uri="{FF2B5EF4-FFF2-40B4-BE49-F238E27FC236}">
                <a16:creationId xmlns:a16="http://schemas.microsoft.com/office/drawing/2014/main" id="{7D75DB6A-4A40-4211-8994-1445F5ACDBD4}"/>
              </a:ext>
            </a:extLst>
          </p:cNvPr>
          <p:cNvCxnSpPr/>
          <p:nvPr/>
        </p:nvCxnSpPr>
        <p:spPr>
          <a:xfrm>
            <a:off x="942010" y="1491870"/>
            <a:ext cx="939800" cy="0"/>
          </a:xfrm>
          <a:prstGeom prst="line">
            <a:avLst/>
          </a:prstGeom>
          <a:ln w="47625">
            <a:solidFill>
              <a:srgbClr val="FF993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6833293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2FE60C5-3726-4F7A-B1EE-3E41F1236ED8}"/>
              </a:ext>
            </a:extLst>
          </p:cNvPr>
          <p:cNvSpPr txBox="1"/>
          <p:nvPr/>
        </p:nvSpPr>
        <p:spPr>
          <a:xfrm>
            <a:off x="841188" y="826907"/>
            <a:ext cx="7754172" cy="646331"/>
          </a:xfrm>
          <a:prstGeom prst="rect">
            <a:avLst/>
          </a:prstGeom>
          <a:noFill/>
        </p:spPr>
        <p:txBody>
          <a:bodyPr wrap="square" rtlCol="0">
            <a:spAutoFit/>
          </a:bodyPr>
          <a:lstStyle/>
          <a:p>
            <a:r>
              <a:rPr lang="en-US" sz="3600" b="1" i="1" dirty="0">
                <a:solidFill>
                  <a:srgbClr val="003399"/>
                </a:solidFill>
                <a:latin typeface="Trebuchet MS" panose="020B0603020202020204" pitchFamily="34" charset="0"/>
              </a:rPr>
              <a:t>T-test example</a:t>
            </a:r>
          </a:p>
        </p:txBody>
      </p:sp>
      <p:sp>
        <p:nvSpPr>
          <p:cNvPr id="21" name="Google Shape;82;p4"/>
          <p:cNvSpPr txBox="1"/>
          <p:nvPr/>
        </p:nvSpPr>
        <p:spPr>
          <a:xfrm>
            <a:off x="1047108" y="1510503"/>
            <a:ext cx="10932801" cy="5786352"/>
          </a:xfrm>
          <a:prstGeom prst="rect">
            <a:avLst/>
          </a:prstGeom>
          <a:noFill/>
          <a:ln>
            <a:noFill/>
          </a:ln>
        </p:spPr>
        <p:txBody>
          <a:bodyPr spcFirstLastPara="1" wrap="square" lIns="91425" tIns="45700" rIns="91425" bIns="45700" anchor="t" anchorCtr="0">
            <a:spAutoFit/>
          </a:bodyPr>
          <a:lstStyle/>
          <a:p>
            <a:r>
              <a:rPr lang="en-IN" sz="1600" b="1" dirty="0">
                <a:effectLst/>
                <a:latin typeface="Calibri" panose="020F0502020204030204" pitchFamily="34" charset="0"/>
                <a:ea typeface="Calibri" panose="020F0502020204030204" pitchFamily="34" charset="0"/>
              </a:rPr>
              <a:t>Problem 1:</a:t>
            </a:r>
          </a:p>
          <a:p>
            <a:endParaRPr lang="en-IN" sz="1600" b="1" dirty="0">
              <a:latin typeface="Calibri" panose="020F0502020204030204" pitchFamily="34" charset="0"/>
              <a:ea typeface="Calibri" panose="020F0502020204030204" pitchFamily="34" charset="0"/>
            </a:endParaRPr>
          </a:p>
          <a:p>
            <a:r>
              <a:rPr lang="en-IN" sz="1600" b="1" dirty="0">
                <a:effectLst/>
                <a:latin typeface="Calibri" panose="020F0502020204030204" pitchFamily="34" charset="0"/>
                <a:ea typeface="Calibri" panose="020F0502020204030204" pitchFamily="34" charset="0"/>
              </a:rPr>
              <a:t>The concentration of trace metal iron in the air: A researcher at an environmental section wishes to verify the claim that the mean concentration of trace metal iron (Fe) on coarse particulate matter (PM10) in the air is 0.36 (µg/m</a:t>
            </a:r>
            <a:r>
              <a:rPr lang="en-IN" sz="1600" b="1" baseline="30000" dirty="0">
                <a:effectLst/>
                <a:latin typeface="Calibri" panose="020F0502020204030204" pitchFamily="34" charset="0"/>
                <a:ea typeface="Calibri" panose="020F0502020204030204" pitchFamily="34" charset="0"/>
              </a:rPr>
              <a:t>3)</a:t>
            </a:r>
            <a:r>
              <a:rPr lang="en-IN" sz="1600" b="1" dirty="0">
                <a:effectLst/>
                <a:latin typeface="Calibri" panose="020F0502020204030204" pitchFamily="34" charset="0"/>
                <a:ea typeface="Calibri" panose="020F0502020204030204" pitchFamily="34" charset="0"/>
              </a:rPr>
              <a:t> during the summer season of an equatorial urban coastal location. Twelve samples were selected, and the concentration of iron was measured. The collected data showed that the mean concentration of iron is 0.44 and the standard deviation is 0.34. A significance level of α=0.01 is chosen to test the claim. Assume that the population is normally distributed.</a:t>
            </a:r>
          </a:p>
          <a:p>
            <a:endParaRPr lang="en-IN" sz="1400" b="0" strike="noStrike" spc="-1" dirty="0">
              <a:solidFill>
                <a:srgbClr val="000000"/>
              </a:solidFill>
              <a:uFill>
                <a:solidFill>
                  <a:srgbClr val="FFFFFF"/>
                </a:solidFill>
              </a:uFill>
              <a:latin typeface="Source Sans"/>
            </a:endParaRPr>
          </a:p>
          <a:p>
            <a:endParaRPr lang="en-IN" sz="1200" b="0" strike="noStrike" spc="-1" dirty="0">
              <a:solidFill>
                <a:srgbClr val="000000"/>
              </a:solidFill>
              <a:uFill>
                <a:solidFill>
                  <a:srgbClr val="FFFFFF"/>
                </a:solidFill>
              </a:uFill>
              <a:latin typeface="Source Sans"/>
            </a:endParaRPr>
          </a:p>
          <a:p>
            <a:pPr>
              <a:lnSpc>
                <a:spcPct val="107000"/>
              </a:lnSpc>
              <a:spcAft>
                <a:spcPts val="800"/>
              </a:spcAft>
            </a:pPr>
            <a:r>
              <a:rPr lang="en-IN" sz="1600" dirty="0">
                <a:effectLst/>
                <a:latin typeface="Calibri" panose="020F0502020204030204" pitchFamily="34" charset="0"/>
                <a:ea typeface="Calibri" panose="020F0502020204030204" pitchFamily="34" charset="0"/>
                <a:cs typeface="Calibri" panose="020F0502020204030204" pitchFamily="34" charset="0"/>
              </a:rPr>
              <a:t>Step 3: Use the sample information to calculate the test statistic value </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600" b="1" i="1" dirty="0">
                <a:solidFill>
                  <a:srgbClr val="4472C4"/>
                </a:solidFill>
                <a:effectLst/>
                <a:latin typeface="AdvP6F00"/>
                <a:ea typeface="Calibri" panose="020F0502020204030204" pitchFamily="34" charset="0"/>
                <a:cs typeface="AdvP6F00"/>
              </a:rPr>
              <a:t>The entries for the t-test statistic formula as presented in equation below . The claimed value for the mean concentration of iron (</a:t>
            </a:r>
            <a:r>
              <a:rPr lang="en-IN" sz="1600" b="1" i="1" dirty="0">
                <a:solidFill>
                  <a:srgbClr val="4472C4"/>
                </a:solidFill>
                <a:effectLst/>
                <a:latin typeface="AdvEucSymb-i"/>
                <a:ea typeface="Calibri" panose="020F0502020204030204" pitchFamily="34" charset="0"/>
                <a:cs typeface="AdvEucSymb-i"/>
              </a:rPr>
              <a:t>μ</a:t>
            </a:r>
            <a:r>
              <a:rPr lang="en-IN" sz="1600" b="1" i="1" dirty="0">
                <a:solidFill>
                  <a:srgbClr val="4472C4"/>
                </a:solidFill>
                <a:effectLst/>
                <a:latin typeface="AdvP6F00"/>
                <a:ea typeface="Calibri" panose="020F0502020204030204" pitchFamily="34" charset="0"/>
                <a:cs typeface="AdvP6F00"/>
              </a:rPr>
              <a:t>0) is 0.36, the mean concentration of iron calculated from the sample data is 0.44, the standard deviation for the concentration of iron is 0.34 and the sample size (</a:t>
            </a:r>
            <a:r>
              <a:rPr lang="en-IN" sz="1600" b="1" i="1" dirty="0">
                <a:solidFill>
                  <a:srgbClr val="4472C4"/>
                </a:solidFill>
                <a:effectLst/>
                <a:latin typeface="AdvP6F0B"/>
                <a:ea typeface="Calibri" panose="020F0502020204030204" pitchFamily="34" charset="0"/>
                <a:cs typeface="AdvP6F0B"/>
              </a:rPr>
              <a:t>n</a:t>
            </a:r>
            <a:r>
              <a:rPr lang="en-IN" sz="1600" b="1" i="1" dirty="0">
                <a:solidFill>
                  <a:srgbClr val="4472C4"/>
                </a:solidFill>
                <a:effectLst/>
                <a:latin typeface="AdvP6F00"/>
                <a:ea typeface="Calibri" panose="020F0502020204030204" pitchFamily="34" charset="0"/>
                <a:cs typeface="AdvP6F00"/>
              </a:rPr>
              <a:t>) is 12. We apply the formula presented below to test the hypothesis regarding the mean concentration of iron in the air.</a:t>
            </a:r>
          </a:p>
          <a:p>
            <a:pPr>
              <a:lnSpc>
                <a:spcPct val="107000"/>
              </a:lnSpc>
              <a:spcAft>
                <a:spcPts val="800"/>
              </a:spcAft>
            </a:pP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IN"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600" b="1" i="1" dirty="0">
                <a:solidFill>
                  <a:srgbClr val="4472C4"/>
                </a:solidFill>
                <a:effectLst/>
                <a:latin typeface="AdvP6F00"/>
                <a:ea typeface="Calibri" panose="020F0502020204030204" pitchFamily="34" charset="0"/>
                <a:cs typeface="AdvP6F00"/>
              </a:rPr>
              <a:t>The test statistic value for the mean concentration of iron in the air is found to be 0.82.</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600" b="1" i="1" dirty="0">
                <a:solidFill>
                  <a:srgbClr val="4472C4"/>
                </a:solidFill>
                <a:effectLst/>
                <a:latin typeface="AdvP6F00"/>
                <a:ea typeface="Calibri" panose="020F0502020204030204" pitchFamily="34" charset="0"/>
                <a:cs typeface="AdvP6F00"/>
              </a:rPr>
              <a:t> </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sz="1200" b="0" strike="noStrike" spc="-1" dirty="0">
              <a:solidFill>
                <a:srgbClr val="000000"/>
              </a:solidFill>
              <a:uFill>
                <a:solidFill>
                  <a:srgbClr val="FFFFFF"/>
                </a:solidFill>
              </a:uFill>
              <a:latin typeface="Source Sans"/>
            </a:endParaRPr>
          </a:p>
        </p:txBody>
      </p:sp>
      <p:cxnSp>
        <p:nvCxnSpPr>
          <p:cNvPr id="35" name="Straight Connector 34">
            <a:extLst>
              <a:ext uri="{FF2B5EF4-FFF2-40B4-BE49-F238E27FC236}">
                <a16:creationId xmlns:a16="http://schemas.microsoft.com/office/drawing/2014/main" id="{7D75DB6A-4A40-4211-8994-1445F5ACDBD4}"/>
              </a:ext>
            </a:extLst>
          </p:cNvPr>
          <p:cNvCxnSpPr/>
          <p:nvPr/>
        </p:nvCxnSpPr>
        <p:spPr>
          <a:xfrm>
            <a:off x="942010" y="1491870"/>
            <a:ext cx="939800" cy="0"/>
          </a:xfrm>
          <a:prstGeom prst="line">
            <a:avLst/>
          </a:prstGeom>
          <a:ln w="47625">
            <a:solidFill>
              <a:srgbClr val="FF9933"/>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9A4CA878-B982-A9A1-080C-0536910B33C2}"/>
              </a:ext>
            </a:extLst>
          </p:cNvPr>
          <p:cNvPicPr>
            <a:picLocks noChangeAspect="1"/>
          </p:cNvPicPr>
          <p:nvPr/>
        </p:nvPicPr>
        <p:blipFill>
          <a:blip r:embed="rId2"/>
          <a:stretch>
            <a:fillRect/>
          </a:stretch>
        </p:blipFill>
        <p:spPr>
          <a:xfrm>
            <a:off x="6198394" y="4864315"/>
            <a:ext cx="2375944" cy="966363"/>
          </a:xfrm>
          <a:prstGeom prst="rect">
            <a:avLst/>
          </a:prstGeom>
        </p:spPr>
      </p:pic>
    </p:spTree>
    <p:extLst>
      <p:ext uri="{BB962C8B-B14F-4D97-AF65-F5344CB8AC3E}">
        <p14:creationId xmlns:p14="http://schemas.microsoft.com/office/powerpoint/2010/main" val="43345178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2FE60C5-3726-4F7A-B1EE-3E41F1236ED8}"/>
              </a:ext>
            </a:extLst>
          </p:cNvPr>
          <p:cNvSpPr txBox="1"/>
          <p:nvPr/>
        </p:nvSpPr>
        <p:spPr>
          <a:xfrm>
            <a:off x="841188" y="826907"/>
            <a:ext cx="7754172" cy="646331"/>
          </a:xfrm>
          <a:prstGeom prst="rect">
            <a:avLst/>
          </a:prstGeom>
          <a:noFill/>
        </p:spPr>
        <p:txBody>
          <a:bodyPr wrap="square" rtlCol="0">
            <a:spAutoFit/>
          </a:bodyPr>
          <a:lstStyle/>
          <a:p>
            <a:r>
              <a:rPr lang="en-US" sz="3600" b="1" i="1" dirty="0">
                <a:solidFill>
                  <a:srgbClr val="003399"/>
                </a:solidFill>
                <a:latin typeface="Trebuchet MS" panose="020B0603020202020204" pitchFamily="34" charset="0"/>
              </a:rPr>
              <a:t>T-test example</a:t>
            </a:r>
          </a:p>
        </p:txBody>
      </p:sp>
      <p:sp>
        <p:nvSpPr>
          <p:cNvPr id="21" name="Google Shape;82;p4"/>
          <p:cNvSpPr txBox="1"/>
          <p:nvPr/>
        </p:nvSpPr>
        <p:spPr>
          <a:xfrm>
            <a:off x="1047108" y="1510503"/>
            <a:ext cx="10932801" cy="4778384"/>
          </a:xfrm>
          <a:prstGeom prst="rect">
            <a:avLst/>
          </a:prstGeom>
          <a:noFill/>
          <a:ln>
            <a:noFill/>
          </a:ln>
        </p:spPr>
        <p:txBody>
          <a:bodyPr spcFirstLastPara="1" wrap="square" lIns="91425" tIns="45700" rIns="91425" bIns="45700" anchor="t" anchorCtr="0">
            <a:spAutoFit/>
          </a:bodyPr>
          <a:lstStyle/>
          <a:p>
            <a:r>
              <a:rPr lang="en-IN" sz="1600" b="1" dirty="0">
                <a:effectLst/>
                <a:latin typeface="Calibri" panose="020F0502020204030204" pitchFamily="34" charset="0"/>
                <a:ea typeface="Calibri" panose="020F0502020204030204" pitchFamily="34" charset="0"/>
              </a:rPr>
              <a:t>Problem 1:</a:t>
            </a:r>
          </a:p>
          <a:p>
            <a:endParaRPr lang="en-IN" sz="1600" b="1" dirty="0">
              <a:latin typeface="Calibri" panose="020F0502020204030204" pitchFamily="34" charset="0"/>
              <a:ea typeface="Calibri" panose="020F0502020204030204" pitchFamily="34" charset="0"/>
            </a:endParaRPr>
          </a:p>
          <a:p>
            <a:r>
              <a:rPr lang="en-IN" sz="1600" b="1" dirty="0">
                <a:effectLst/>
                <a:latin typeface="Calibri" panose="020F0502020204030204" pitchFamily="34" charset="0"/>
                <a:ea typeface="Calibri" panose="020F0502020204030204" pitchFamily="34" charset="0"/>
              </a:rPr>
              <a:t>The concentration of trace metal iron in the air: A researcher at an environmental section wishes to verify the claim that the mean concentration of trace metal iron (Fe) on coarse particulate matter (PM10) in the air is 0.36 (µg/m</a:t>
            </a:r>
            <a:r>
              <a:rPr lang="en-IN" sz="1600" b="1" baseline="30000" dirty="0">
                <a:effectLst/>
                <a:latin typeface="Calibri" panose="020F0502020204030204" pitchFamily="34" charset="0"/>
                <a:ea typeface="Calibri" panose="020F0502020204030204" pitchFamily="34" charset="0"/>
              </a:rPr>
              <a:t>3)</a:t>
            </a:r>
            <a:r>
              <a:rPr lang="en-IN" sz="1600" b="1" dirty="0">
                <a:effectLst/>
                <a:latin typeface="Calibri" panose="020F0502020204030204" pitchFamily="34" charset="0"/>
                <a:ea typeface="Calibri" panose="020F0502020204030204" pitchFamily="34" charset="0"/>
              </a:rPr>
              <a:t> during the summer season of an equatorial urban coastal location. Twelve samples were selected, and the concentration of iron was measured. The collected data showed that the mean concentration of iron is 0.44 and the standard deviation is 0.34. A significance level of α=0.01 is chosen to test the claim. Assume that the population is normally distributed.</a:t>
            </a:r>
          </a:p>
          <a:p>
            <a:endParaRPr lang="en-IN" sz="1400" b="0" strike="noStrike" spc="-1" dirty="0">
              <a:solidFill>
                <a:srgbClr val="000000"/>
              </a:solidFill>
              <a:uFill>
                <a:solidFill>
                  <a:srgbClr val="FFFFFF"/>
                </a:solidFill>
              </a:uFill>
              <a:latin typeface="Source Sans"/>
            </a:endParaRPr>
          </a:p>
          <a:p>
            <a:pPr>
              <a:lnSpc>
                <a:spcPct val="107000"/>
              </a:lnSpc>
              <a:spcAft>
                <a:spcPts val="800"/>
              </a:spcAft>
            </a:pPr>
            <a:endParaRPr lang="en-IN" sz="1600" b="1" i="1" dirty="0">
              <a:solidFill>
                <a:srgbClr val="4472C4"/>
              </a:solidFill>
              <a:effectLst/>
              <a:latin typeface="AdvP6F00"/>
              <a:ea typeface="Calibri" panose="020F0502020204030204" pitchFamily="34" charset="0"/>
              <a:cs typeface="AdvP6F00"/>
            </a:endParaRPr>
          </a:p>
          <a:p>
            <a:pPr>
              <a:lnSpc>
                <a:spcPct val="107000"/>
              </a:lnSpc>
              <a:spcAft>
                <a:spcPts val="800"/>
              </a:spcAft>
            </a:pPr>
            <a:r>
              <a:rPr lang="en-IN" sz="1600" dirty="0">
                <a:effectLst/>
                <a:latin typeface="Calibri" panose="020F0502020204030204" pitchFamily="34" charset="0"/>
                <a:ea typeface="Calibri" panose="020F0502020204030204" pitchFamily="34" charset="0"/>
                <a:cs typeface="Calibri" panose="020F0502020204030204" pitchFamily="34" charset="0"/>
              </a:rPr>
              <a:t>Step 4: Identify the critical and non-critical regions </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600" b="1" i="1" dirty="0">
                <a:solidFill>
                  <a:srgbClr val="4472C4"/>
                </a:solidFill>
                <a:effectLst/>
                <a:latin typeface="AdvP6F00"/>
                <a:ea typeface="Calibri" panose="020F0502020204030204" pitchFamily="34" charset="0"/>
                <a:cs typeface="AdvP6F00"/>
              </a:rPr>
              <a:t>We can easily identify the rejection and nonrejection regions for a two-tailed </a:t>
            </a:r>
          </a:p>
          <a:p>
            <a:pPr>
              <a:lnSpc>
                <a:spcPct val="107000"/>
              </a:lnSpc>
              <a:spcAft>
                <a:spcPts val="800"/>
              </a:spcAft>
            </a:pPr>
            <a:r>
              <a:rPr lang="en-IN" sz="1600" b="1" i="1" dirty="0">
                <a:solidFill>
                  <a:srgbClr val="4472C4"/>
                </a:solidFill>
                <a:effectLst/>
                <a:latin typeface="AdvP6F00"/>
                <a:ea typeface="Calibri" panose="020F0502020204030204" pitchFamily="34" charset="0"/>
                <a:cs typeface="AdvP6F00"/>
              </a:rPr>
              <a:t>test employing the t critical values found in step 2. </a:t>
            </a:r>
          </a:p>
          <a:p>
            <a:pPr>
              <a:lnSpc>
                <a:spcPct val="107000"/>
              </a:lnSpc>
              <a:spcAft>
                <a:spcPts val="800"/>
              </a:spcAft>
            </a:pPr>
            <a:r>
              <a:rPr lang="en-IN" sz="1600" b="1" i="1" dirty="0">
                <a:solidFill>
                  <a:srgbClr val="4472C4"/>
                </a:solidFill>
                <a:effectLst/>
                <a:latin typeface="AdvP6F00"/>
                <a:ea typeface="Calibri" panose="020F0502020204030204" pitchFamily="34" charset="0"/>
                <a:cs typeface="AdvP6F00"/>
              </a:rPr>
              <a:t>The rejection and nonrejection regions for the mean concentration of iron in the </a:t>
            </a:r>
          </a:p>
          <a:p>
            <a:pPr>
              <a:lnSpc>
                <a:spcPct val="107000"/>
              </a:lnSpc>
              <a:spcAft>
                <a:spcPts val="800"/>
              </a:spcAft>
            </a:pPr>
            <a:r>
              <a:rPr lang="en-IN" sz="1600" b="1" i="1" dirty="0">
                <a:solidFill>
                  <a:srgbClr val="4472C4"/>
                </a:solidFill>
                <a:effectLst/>
                <a:latin typeface="AdvP6F00"/>
                <a:ea typeface="Calibri" panose="020F0502020204030204" pitchFamily="34" charset="0"/>
                <a:cs typeface="AdvP6F00"/>
              </a:rPr>
              <a:t>air are presented in below figure for the t distribution curve (shaded area).</a:t>
            </a:r>
            <a:r>
              <a:rPr lang="en-IN" sz="1600" b="1" i="1" dirty="0">
                <a:solidFill>
                  <a:srgbClr val="4472C4"/>
                </a:solidFill>
                <a:effectLst/>
                <a:latin typeface="Calibri" panose="020F0502020204030204" pitchFamily="34" charset="0"/>
                <a:ea typeface="Calibri" panose="020F0502020204030204" pitchFamily="34" charset="0"/>
                <a:cs typeface="Calibri" panose="020F0502020204030204" pitchFamily="34" charset="0"/>
              </a:rPr>
              <a:t> </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600" b="1" i="1" dirty="0">
                <a:solidFill>
                  <a:srgbClr val="4472C4"/>
                </a:solidFill>
                <a:effectLst/>
                <a:latin typeface="AdvP6F00"/>
                <a:ea typeface="Calibri" panose="020F0502020204030204" pitchFamily="34" charset="0"/>
                <a:cs typeface="AdvP6F00"/>
              </a:rPr>
              <a:t> </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sz="1200" b="0" strike="noStrike" spc="-1" dirty="0">
              <a:solidFill>
                <a:srgbClr val="000000"/>
              </a:solidFill>
              <a:uFill>
                <a:solidFill>
                  <a:srgbClr val="FFFFFF"/>
                </a:solidFill>
              </a:uFill>
              <a:latin typeface="Source Sans"/>
            </a:endParaRPr>
          </a:p>
        </p:txBody>
      </p:sp>
      <p:cxnSp>
        <p:nvCxnSpPr>
          <p:cNvPr id="35" name="Straight Connector 34">
            <a:extLst>
              <a:ext uri="{FF2B5EF4-FFF2-40B4-BE49-F238E27FC236}">
                <a16:creationId xmlns:a16="http://schemas.microsoft.com/office/drawing/2014/main" id="{7D75DB6A-4A40-4211-8994-1445F5ACDBD4}"/>
              </a:ext>
            </a:extLst>
          </p:cNvPr>
          <p:cNvCxnSpPr/>
          <p:nvPr/>
        </p:nvCxnSpPr>
        <p:spPr>
          <a:xfrm>
            <a:off x="942010" y="1491870"/>
            <a:ext cx="939800" cy="0"/>
          </a:xfrm>
          <a:prstGeom prst="line">
            <a:avLst/>
          </a:prstGeom>
          <a:ln w="47625">
            <a:solidFill>
              <a:srgbClr val="FF9933"/>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E64EB96F-F641-8F6C-FB9B-F58C692E9FC6}"/>
              </a:ext>
            </a:extLst>
          </p:cNvPr>
          <p:cNvPicPr>
            <a:picLocks noChangeAspect="1"/>
          </p:cNvPicPr>
          <p:nvPr/>
        </p:nvPicPr>
        <p:blipFill>
          <a:blip r:embed="rId2"/>
          <a:stretch>
            <a:fillRect/>
          </a:stretch>
        </p:blipFill>
        <p:spPr>
          <a:xfrm>
            <a:off x="8107045" y="3429000"/>
            <a:ext cx="3710548" cy="3067594"/>
          </a:xfrm>
          <a:prstGeom prst="rect">
            <a:avLst/>
          </a:prstGeom>
        </p:spPr>
      </p:pic>
    </p:spTree>
    <p:extLst>
      <p:ext uri="{BB962C8B-B14F-4D97-AF65-F5344CB8AC3E}">
        <p14:creationId xmlns:p14="http://schemas.microsoft.com/office/powerpoint/2010/main" val="261610986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2FE60C5-3726-4F7A-B1EE-3E41F1236ED8}"/>
              </a:ext>
            </a:extLst>
          </p:cNvPr>
          <p:cNvSpPr txBox="1"/>
          <p:nvPr/>
        </p:nvSpPr>
        <p:spPr>
          <a:xfrm>
            <a:off x="841188" y="826907"/>
            <a:ext cx="7754172" cy="646331"/>
          </a:xfrm>
          <a:prstGeom prst="rect">
            <a:avLst/>
          </a:prstGeom>
          <a:noFill/>
        </p:spPr>
        <p:txBody>
          <a:bodyPr wrap="square" rtlCol="0">
            <a:spAutoFit/>
          </a:bodyPr>
          <a:lstStyle/>
          <a:p>
            <a:r>
              <a:rPr lang="en-US" sz="3600" b="1" i="1" dirty="0">
                <a:solidFill>
                  <a:srgbClr val="003399"/>
                </a:solidFill>
                <a:latin typeface="Trebuchet MS" panose="020B0603020202020204" pitchFamily="34" charset="0"/>
              </a:rPr>
              <a:t>T-test example</a:t>
            </a:r>
          </a:p>
        </p:txBody>
      </p:sp>
      <p:sp>
        <p:nvSpPr>
          <p:cNvPr id="21" name="Google Shape;82;p4"/>
          <p:cNvSpPr txBox="1"/>
          <p:nvPr/>
        </p:nvSpPr>
        <p:spPr>
          <a:xfrm>
            <a:off x="1047108" y="1510503"/>
            <a:ext cx="10932801" cy="4939197"/>
          </a:xfrm>
          <a:prstGeom prst="rect">
            <a:avLst/>
          </a:prstGeom>
          <a:noFill/>
          <a:ln>
            <a:noFill/>
          </a:ln>
        </p:spPr>
        <p:txBody>
          <a:bodyPr spcFirstLastPara="1" wrap="square" lIns="91425" tIns="45700" rIns="91425" bIns="45700" anchor="t" anchorCtr="0">
            <a:spAutoFit/>
          </a:bodyPr>
          <a:lstStyle/>
          <a:p>
            <a:r>
              <a:rPr lang="en-IN" sz="1600" b="1" dirty="0">
                <a:effectLst/>
                <a:latin typeface="Calibri" panose="020F0502020204030204" pitchFamily="34" charset="0"/>
                <a:ea typeface="Calibri" panose="020F0502020204030204" pitchFamily="34" charset="0"/>
              </a:rPr>
              <a:t>Problem 1:</a:t>
            </a:r>
          </a:p>
          <a:p>
            <a:endParaRPr lang="en-IN" sz="1600" b="1" dirty="0">
              <a:latin typeface="Calibri" panose="020F0502020204030204" pitchFamily="34" charset="0"/>
              <a:ea typeface="Calibri" panose="020F0502020204030204" pitchFamily="34" charset="0"/>
            </a:endParaRPr>
          </a:p>
          <a:p>
            <a:r>
              <a:rPr lang="en-IN" sz="1600" b="1" dirty="0">
                <a:effectLst/>
                <a:latin typeface="Calibri" panose="020F0502020204030204" pitchFamily="34" charset="0"/>
                <a:ea typeface="Calibri" panose="020F0502020204030204" pitchFamily="34" charset="0"/>
              </a:rPr>
              <a:t>The concentration of trace metal iron in the air: A researcher at an environmental section wishes to verify the claim that the mean concentration of trace metal iron (Fe) on coarse particulate matter (PM10) in the air is 0.36 (µg/m</a:t>
            </a:r>
            <a:r>
              <a:rPr lang="en-IN" sz="1600" b="1" baseline="30000" dirty="0">
                <a:effectLst/>
                <a:latin typeface="Calibri" panose="020F0502020204030204" pitchFamily="34" charset="0"/>
                <a:ea typeface="Calibri" panose="020F0502020204030204" pitchFamily="34" charset="0"/>
              </a:rPr>
              <a:t>3)</a:t>
            </a:r>
            <a:r>
              <a:rPr lang="en-IN" sz="1600" b="1" dirty="0">
                <a:effectLst/>
                <a:latin typeface="Calibri" panose="020F0502020204030204" pitchFamily="34" charset="0"/>
                <a:ea typeface="Calibri" panose="020F0502020204030204" pitchFamily="34" charset="0"/>
              </a:rPr>
              <a:t> during the summer season of an equatorial urban coastal location. Twelve samples were selected, and the concentration of iron was measured. The collected data showed that the mean concentration of iron is 0.44 and the standard deviation is 0.34. A significance level of α=0.01 is chosen to test the claim. Assume that the population is normally distributed.</a:t>
            </a:r>
          </a:p>
          <a:p>
            <a:endParaRPr lang="en-IN" sz="1400" b="0" strike="noStrike" spc="-1" dirty="0">
              <a:solidFill>
                <a:srgbClr val="000000"/>
              </a:solidFill>
              <a:uFill>
                <a:solidFill>
                  <a:srgbClr val="FFFFFF"/>
                </a:solidFill>
              </a:uFill>
              <a:latin typeface="Source Sans"/>
            </a:endParaRPr>
          </a:p>
          <a:p>
            <a:pPr>
              <a:lnSpc>
                <a:spcPct val="107000"/>
              </a:lnSpc>
              <a:spcAft>
                <a:spcPts val="800"/>
              </a:spcAft>
            </a:pPr>
            <a:endParaRPr lang="en-IN" sz="1400" b="1" i="1" dirty="0">
              <a:solidFill>
                <a:srgbClr val="4472C4"/>
              </a:solidFill>
              <a:effectLst/>
              <a:latin typeface="AdvP6F00"/>
              <a:ea typeface="Calibri" panose="020F0502020204030204" pitchFamily="34" charset="0"/>
              <a:cs typeface="AdvP6F00"/>
            </a:endParaRPr>
          </a:p>
          <a:p>
            <a:pPr>
              <a:lnSpc>
                <a:spcPct val="107000"/>
              </a:lnSpc>
              <a:spcAft>
                <a:spcPts val="800"/>
              </a:spcAft>
            </a:pPr>
            <a:r>
              <a:rPr lang="en-IN" sz="1600" dirty="0">
                <a:effectLst/>
                <a:latin typeface="Calibri" panose="020F0502020204030204" pitchFamily="34" charset="0"/>
                <a:ea typeface="Calibri" panose="020F0502020204030204" pitchFamily="34" charset="0"/>
                <a:cs typeface="Calibri" panose="020F0502020204030204" pitchFamily="34" charset="0"/>
              </a:rPr>
              <a:t>Step 5: Make a decision and interpret the results </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600" b="1" i="1" dirty="0">
                <a:solidFill>
                  <a:srgbClr val="4472C4"/>
                </a:solidFill>
                <a:effectLst/>
                <a:latin typeface="Calibri" panose="020F0502020204030204" pitchFamily="34" charset="0"/>
                <a:ea typeface="Calibri" panose="020F0502020204030204" pitchFamily="34" charset="0"/>
                <a:cs typeface="Calibri" panose="020F0502020204030204" pitchFamily="34" charset="0"/>
              </a:rPr>
              <a:t> </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600" b="1" i="1" dirty="0">
                <a:solidFill>
                  <a:srgbClr val="4472C4"/>
                </a:solidFill>
                <a:effectLst/>
                <a:latin typeface="AdvP6F00"/>
                <a:ea typeface="Calibri" panose="020F0502020204030204" pitchFamily="34" charset="0"/>
                <a:cs typeface="AdvP6F00"/>
              </a:rPr>
              <a:t>One can observe that the null hypothesis should not be rejected because the test statistic value of the t-test calculated from the sample data is 0.82, which is less than the t critical value for the two-tailed test (3.106). Moreover, one can use a t</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600" b="1" i="1" dirty="0">
                <a:solidFill>
                  <a:srgbClr val="4472C4"/>
                </a:solidFill>
                <a:effectLst/>
                <a:latin typeface="AdvP6F00"/>
                <a:ea typeface="Calibri" panose="020F0502020204030204" pitchFamily="34" charset="0"/>
                <a:cs typeface="AdvP6F00"/>
              </a:rPr>
              <a:t>distribution curve to decide, the same decision (fail to reject the null hypothesis) can be reached using the t distribution curve and it can be seen that the test statistic value falls in the nonrejection region as shown in Fig. 3.5. </a:t>
            </a:r>
          </a:p>
          <a:p>
            <a:pPr>
              <a:lnSpc>
                <a:spcPct val="107000"/>
              </a:lnSpc>
              <a:spcAft>
                <a:spcPts val="800"/>
              </a:spcAft>
            </a:pPr>
            <a:r>
              <a:rPr lang="en-IN" sz="1600" b="1" i="1" dirty="0">
                <a:solidFill>
                  <a:srgbClr val="4472C4"/>
                </a:solidFill>
                <a:effectLst/>
                <a:latin typeface="AdvP6F00"/>
                <a:ea typeface="Calibri" panose="020F0502020204030204" pitchFamily="34" charset="0"/>
                <a:cs typeface="AdvP6F00"/>
              </a:rPr>
              <a:t>The null </a:t>
            </a:r>
            <a:r>
              <a:rPr lang="en-IN" sz="1600" b="1" i="1" dirty="0" err="1">
                <a:solidFill>
                  <a:srgbClr val="4472C4"/>
                </a:solidFill>
                <a:effectLst/>
                <a:latin typeface="AdvP6F00"/>
                <a:ea typeface="Calibri" panose="020F0502020204030204" pitchFamily="34" charset="0"/>
                <a:cs typeface="AdvP6F00"/>
              </a:rPr>
              <a:t>hypothesisis</a:t>
            </a:r>
            <a:r>
              <a:rPr lang="en-IN" sz="1600" b="1" i="1" dirty="0">
                <a:solidFill>
                  <a:srgbClr val="4472C4"/>
                </a:solidFill>
                <a:effectLst/>
                <a:latin typeface="AdvP6F00"/>
                <a:ea typeface="Calibri" panose="020F0502020204030204" pitchFamily="34" charset="0"/>
                <a:cs typeface="AdvP6F00"/>
              </a:rPr>
              <a:t> not rejected and we believe that the mean concentration of iron in the air is </a:t>
            </a:r>
            <a:r>
              <a:rPr lang="en-IN" b="1" i="1" dirty="0">
                <a:solidFill>
                  <a:srgbClr val="4472C4"/>
                </a:solidFill>
                <a:effectLst/>
                <a:latin typeface="AdvP6F00"/>
                <a:ea typeface="Calibri" panose="020F0502020204030204" pitchFamily="34" charset="0"/>
                <a:cs typeface="AdvP6F00"/>
              </a:rPr>
              <a:t>equal to 0.36.</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sz="1200" b="0" strike="noStrike" spc="-1" dirty="0">
              <a:solidFill>
                <a:srgbClr val="000000"/>
              </a:solidFill>
              <a:uFill>
                <a:solidFill>
                  <a:srgbClr val="FFFFFF"/>
                </a:solidFill>
              </a:uFill>
              <a:latin typeface="Source Sans"/>
            </a:endParaRPr>
          </a:p>
        </p:txBody>
      </p:sp>
      <p:cxnSp>
        <p:nvCxnSpPr>
          <p:cNvPr id="35" name="Straight Connector 34">
            <a:extLst>
              <a:ext uri="{FF2B5EF4-FFF2-40B4-BE49-F238E27FC236}">
                <a16:creationId xmlns:a16="http://schemas.microsoft.com/office/drawing/2014/main" id="{7D75DB6A-4A40-4211-8994-1445F5ACDBD4}"/>
              </a:ext>
            </a:extLst>
          </p:cNvPr>
          <p:cNvCxnSpPr/>
          <p:nvPr/>
        </p:nvCxnSpPr>
        <p:spPr>
          <a:xfrm>
            <a:off x="942010" y="1491870"/>
            <a:ext cx="939800" cy="0"/>
          </a:xfrm>
          <a:prstGeom prst="line">
            <a:avLst/>
          </a:prstGeom>
          <a:ln w="47625">
            <a:solidFill>
              <a:srgbClr val="FF993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7950492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2FE60C5-3726-4F7A-B1EE-3E41F1236ED8}"/>
              </a:ext>
            </a:extLst>
          </p:cNvPr>
          <p:cNvSpPr txBox="1"/>
          <p:nvPr/>
        </p:nvSpPr>
        <p:spPr>
          <a:xfrm>
            <a:off x="841187" y="826907"/>
            <a:ext cx="9199795" cy="584775"/>
          </a:xfrm>
          <a:prstGeom prst="rect">
            <a:avLst/>
          </a:prstGeom>
          <a:noFill/>
        </p:spPr>
        <p:txBody>
          <a:bodyPr wrap="square" rtlCol="0">
            <a:spAutoFit/>
          </a:bodyPr>
          <a:lstStyle/>
          <a:p>
            <a:r>
              <a:rPr lang="en-US" sz="3200" b="1" i="1" dirty="0">
                <a:solidFill>
                  <a:srgbClr val="003399"/>
                </a:solidFill>
                <a:latin typeface="Trebuchet MS" panose="020B0603020202020204" pitchFamily="34" charset="0"/>
              </a:rPr>
              <a:t>Hypothesis Testing – p-value –Some examples</a:t>
            </a:r>
          </a:p>
        </p:txBody>
      </p:sp>
      <p:sp>
        <p:nvSpPr>
          <p:cNvPr id="21" name="Google Shape;82;p4"/>
          <p:cNvSpPr txBox="1"/>
          <p:nvPr/>
        </p:nvSpPr>
        <p:spPr>
          <a:xfrm>
            <a:off x="1047108" y="1510503"/>
            <a:ext cx="10932801" cy="2769949"/>
          </a:xfrm>
          <a:prstGeom prst="rect">
            <a:avLst/>
          </a:prstGeom>
          <a:noFill/>
          <a:ln>
            <a:noFill/>
          </a:ln>
        </p:spPr>
        <p:txBody>
          <a:bodyPr spcFirstLastPara="1" wrap="square" lIns="91425" tIns="45700" rIns="91425" bIns="45700" anchor="t" anchorCtr="0">
            <a:spAutoFit/>
          </a:bodyPr>
          <a:lstStyle/>
          <a:p>
            <a:pPr marL="457200" indent="-457200">
              <a:buFont typeface="Arial" panose="020B0604020202020204" pitchFamily="34" charset="0"/>
              <a:buChar char="•"/>
            </a:pPr>
            <a:r>
              <a:rPr lang="en-US" sz="1600" spc="-1" dirty="0">
                <a:solidFill>
                  <a:srgbClr val="000000"/>
                </a:solidFill>
                <a:uFill>
                  <a:solidFill>
                    <a:srgbClr val="FFFFFF"/>
                  </a:solidFill>
                </a:uFill>
                <a:latin typeface="Source Sans"/>
                <a:ea typeface="Open Sans"/>
              </a:rPr>
              <a:t>Suppose we say alpha =0.05 – Level of significance – Probability of rejecting the NULL Hypothesis when it is actually true ( Type I error)</a:t>
            </a:r>
          </a:p>
          <a:p>
            <a:pPr marL="457200" indent="-457200">
              <a:buFont typeface="Arial" panose="020B0604020202020204" pitchFamily="34" charset="0"/>
              <a:buChar char="•"/>
            </a:pPr>
            <a:endParaRPr lang="en-US" sz="1600" spc="-1" dirty="0">
              <a:solidFill>
                <a:srgbClr val="000000"/>
              </a:solidFill>
              <a:uFill>
                <a:solidFill>
                  <a:srgbClr val="FFFFFF"/>
                </a:solidFill>
              </a:uFill>
              <a:latin typeface="Source Sans"/>
              <a:ea typeface="Open Sans"/>
            </a:endParaRPr>
          </a:p>
          <a:p>
            <a:endParaRPr lang="en-US" sz="1600" spc="-1" dirty="0">
              <a:solidFill>
                <a:srgbClr val="000000"/>
              </a:solidFill>
              <a:uFill>
                <a:solidFill>
                  <a:srgbClr val="FFFFFF"/>
                </a:solidFill>
              </a:uFill>
              <a:latin typeface="Source Sans"/>
              <a:ea typeface="Open Sans"/>
            </a:endParaRPr>
          </a:p>
          <a:p>
            <a:pPr marL="457200" indent="-457200">
              <a:buFont typeface="Arial" panose="020B0604020202020204" pitchFamily="34" charset="0"/>
              <a:buChar char="•"/>
            </a:pPr>
            <a:r>
              <a:rPr lang="en-US" sz="1600" spc="-1" dirty="0">
                <a:solidFill>
                  <a:srgbClr val="000000"/>
                </a:solidFill>
                <a:uFill>
                  <a:solidFill>
                    <a:srgbClr val="FFFFFF"/>
                  </a:solidFill>
                </a:uFill>
                <a:latin typeface="Source Sans"/>
                <a:ea typeface="Open Sans"/>
              </a:rPr>
              <a:t>A value of </a:t>
            </a:r>
            <a:r>
              <a:rPr lang="el-GR" sz="1600" spc="-1" dirty="0">
                <a:solidFill>
                  <a:srgbClr val="000000"/>
                </a:solidFill>
                <a:uFill>
                  <a:solidFill>
                    <a:srgbClr val="FFFFFF"/>
                  </a:solidFill>
                </a:uFill>
                <a:latin typeface="Source Sans"/>
                <a:ea typeface="Open Sans"/>
              </a:rPr>
              <a:t>α = 0.05 </a:t>
            </a:r>
            <a:r>
              <a:rPr lang="en-US" sz="1600" spc="-1" dirty="0">
                <a:solidFill>
                  <a:srgbClr val="000000"/>
                </a:solidFill>
                <a:uFill>
                  <a:solidFill>
                    <a:srgbClr val="FFFFFF"/>
                  </a:solidFill>
                </a:uFill>
                <a:latin typeface="Source Sans"/>
                <a:ea typeface="Open Sans"/>
              </a:rPr>
              <a:t>implies that the null hypothesis is rejected 5 % of the time when it is in fact true. </a:t>
            </a:r>
          </a:p>
          <a:p>
            <a:pPr marL="457200" indent="-457200">
              <a:buFont typeface="Arial" panose="020B0604020202020204" pitchFamily="34" charset="0"/>
              <a:buChar char="•"/>
            </a:pPr>
            <a:endParaRPr lang="en-US" sz="1600" spc="-1" dirty="0">
              <a:solidFill>
                <a:srgbClr val="000000"/>
              </a:solidFill>
              <a:uFill>
                <a:solidFill>
                  <a:srgbClr val="FFFFFF"/>
                </a:solidFill>
              </a:uFill>
              <a:latin typeface="Source Sans"/>
              <a:ea typeface="Open Sans"/>
            </a:endParaRPr>
          </a:p>
          <a:p>
            <a:pPr marL="457200" indent="-457200">
              <a:buFont typeface="Arial" panose="020B0604020202020204" pitchFamily="34" charset="0"/>
              <a:buChar char="•"/>
            </a:pPr>
            <a:r>
              <a:rPr lang="en-US" sz="1600" spc="-1" dirty="0">
                <a:solidFill>
                  <a:srgbClr val="000000"/>
                </a:solidFill>
                <a:uFill>
                  <a:solidFill>
                    <a:srgbClr val="FFFFFF"/>
                  </a:solidFill>
                </a:uFill>
                <a:latin typeface="Source Sans"/>
                <a:ea typeface="Open Sans"/>
              </a:rPr>
              <a:t>Critical values for z-score for various levels of significance  ( Refer to the Z table or Standard Normal Distribution Table)</a:t>
            </a:r>
          </a:p>
          <a:p>
            <a:pPr marL="457200" indent="-457200">
              <a:buFont typeface="Arial" panose="020B0604020202020204" pitchFamily="34" charset="0"/>
              <a:buChar char="•"/>
            </a:pPr>
            <a:endParaRPr lang="en-US" sz="1600" spc="-1" dirty="0">
              <a:solidFill>
                <a:srgbClr val="000000"/>
              </a:solidFill>
              <a:uFill>
                <a:solidFill>
                  <a:srgbClr val="FFFFFF"/>
                </a:solidFill>
              </a:uFill>
              <a:latin typeface="Source Sans"/>
              <a:ea typeface="Open Sans"/>
            </a:endParaRPr>
          </a:p>
          <a:p>
            <a:pPr marL="457200" indent="-457200">
              <a:buFont typeface="Arial" panose="020B0604020202020204" pitchFamily="34" charset="0"/>
              <a:buChar char="•"/>
            </a:pPr>
            <a:endParaRPr lang="en-US" sz="1600" spc="-1" dirty="0">
              <a:solidFill>
                <a:srgbClr val="000000"/>
              </a:solidFill>
              <a:uFill>
                <a:solidFill>
                  <a:srgbClr val="FFFFFF"/>
                </a:solidFill>
              </a:uFill>
              <a:latin typeface="Source Sans"/>
              <a:ea typeface="Open Sans"/>
            </a:endParaRPr>
          </a:p>
          <a:p>
            <a:pPr marL="457200" indent="-457200">
              <a:buFont typeface="Arial" panose="020B0604020202020204" pitchFamily="34" charset="0"/>
              <a:buChar char="•"/>
            </a:pPr>
            <a:endParaRPr lang="en-IN" sz="1500" b="0" strike="noStrike" spc="-1" dirty="0">
              <a:solidFill>
                <a:srgbClr val="000000"/>
              </a:solidFill>
              <a:uFill>
                <a:solidFill>
                  <a:srgbClr val="FFFFFF"/>
                </a:solidFill>
              </a:uFill>
              <a:latin typeface="Source Sans"/>
            </a:endParaRPr>
          </a:p>
          <a:p>
            <a:pPr marL="457200" indent="-457200">
              <a:buFont typeface="Arial" panose="020B0604020202020204" pitchFamily="34" charset="0"/>
              <a:buChar char="•"/>
            </a:pPr>
            <a:endParaRPr lang="en-IN" sz="1500" b="0" strike="noStrike" spc="-1" dirty="0">
              <a:solidFill>
                <a:srgbClr val="000000"/>
              </a:solidFill>
              <a:uFill>
                <a:solidFill>
                  <a:srgbClr val="FFFFFF"/>
                </a:solidFill>
              </a:uFill>
              <a:latin typeface="Source Sans"/>
            </a:endParaRPr>
          </a:p>
        </p:txBody>
      </p:sp>
      <p:cxnSp>
        <p:nvCxnSpPr>
          <p:cNvPr id="35" name="Straight Connector 34">
            <a:extLst>
              <a:ext uri="{FF2B5EF4-FFF2-40B4-BE49-F238E27FC236}">
                <a16:creationId xmlns:a16="http://schemas.microsoft.com/office/drawing/2014/main" id="{7D75DB6A-4A40-4211-8994-1445F5ACDBD4}"/>
              </a:ext>
            </a:extLst>
          </p:cNvPr>
          <p:cNvCxnSpPr/>
          <p:nvPr/>
        </p:nvCxnSpPr>
        <p:spPr>
          <a:xfrm>
            <a:off x="942010" y="1491870"/>
            <a:ext cx="939800" cy="0"/>
          </a:xfrm>
          <a:prstGeom prst="line">
            <a:avLst/>
          </a:prstGeom>
          <a:ln w="47625">
            <a:solidFill>
              <a:srgbClr val="FF9933"/>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CE6B0AC8-32D9-6BB4-5173-A72D7E1D25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66893" y="3853598"/>
            <a:ext cx="5858214" cy="2531327"/>
          </a:xfrm>
          <a:prstGeom prst="rect">
            <a:avLst/>
          </a:prstGeom>
        </p:spPr>
      </p:pic>
    </p:spTree>
    <p:extLst>
      <p:ext uri="{BB962C8B-B14F-4D97-AF65-F5344CB8AC3E}">
        <p14:creationId xmlns:p14="http://schemas.microsoft.com/office/powerpoint/2010/main" val="427879473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2FE60C5-3726-4F7A-B1EE-3E41F1236ED8}"/>
              </a:ext>
            </a:extLst>
          </p:cNvPr>
          <p:cNvSpPr txBox="1"/>
          <p:nvPr/>
        </p:nvSpPr>
        <p:spPr>
          <a:xfrm>
            <a:off x="841187" y="826907"/>
            <a:ext cx="9199795" cy="584775"/>
          </a:xfrm>
          <a:prstGeom prst="rect">
            <a:avLst/>
          </a:prstGeom>
          <a:noFill/>
        </p:spPr>
        <p:txBody>
          <a:bodyPr wrap="square" rtlCol="0">
            <a:spAutoFit/>
          </a:bodyPr>
          <a:lstStyle/>
          <a:p>
            <a:r>
              <a:rPr lang="en-US" sz="3200" b="1" i="1" dirty="0">
                <a:solidFill>
                  <a:srgbClr val="003399"/>
                </a:solidFill>
                <a:latin typeface="Trebuchet MS" panose="020B0603020202020204" pitchFamily="34" charset="0"/>
              </a:rPr>
              <a:t>Some info on z-score</a:t>
            </a:r>
          </a:p>
        </p:txBody>
      </p:sp>
      <p:sp>
        <p:nvSpPr>
          <p:cNvPr id="21" name="Google Shape;82;p4"/>
          <p:cNvSpPr txBox="1"/>
          <p:nvPr/>
        </p:nvSpPr>
        <p:spPr>
          <a:xfrm>
            <a:off x="1047108" y="1510503"/>
            <a:ext cx="10932801" cy="1569620"/>
          </a:xfrm>
          <a:prstGeom prst="rect">
            <a:avLst/>
          </a:prstGeom>
          <a:noFill/>
          <a:ln>
            <a:noFill/>
          </a:ln>
        </p:spPr>
        <p:txBody>
          <a:bodyPr spcFirstLastPara="1" wrap="square" lIns="91425" tIns="45700" rIns="91425" bIns="45700" anchor="t" anchorCtr="0">
            <a:spAutoFit/>
          </a:bodyPr>
          <a:lstStyle/>
          <a:p>
            <a:pPr marL="457200" indent="-457200">
              <a:buFont typeface="Arial" panose="020B0604020202020204" pitchFamily="34" charset="0"/>
              <a:buChar char="•"/>
            </a:pPr>
            <a:r>
              <a:rPr lang="en-US" sz="1600" b="0" strike="noStrike" spc="-1" dirty="0">
                <a:solidFill>
                  <a:srgbClr val="000000"/>
                </a:solidFill>
                <a:uFill>
                  <a:solidFill>
                    <a:srgbClr val="FFFFFF"/>
                  </a:solidFill>
                </a:uFill>
                <a:latin typeface="Source Sans"/>
              </a:rPr>
              <a:t>Here are some important facts about z-scores:</a:t>
            </a:r>
          </a:p>
          <a:p>
            <a:pPr marL="457200" indent="-457200">
              <a:buFont typeface="Arial" panose="020B0604020202020204" pitchFamily="34" charset="0"/>
              <a:buChar char="•"/>
            </a:pPr>
            <a:endParaRPr lang="en-US" sz="1600" b="0" strike="noStrike" spc="-1" dirty="0">
              <a:solidFill>
                <a:srgbClr val="000000"/>
              </a:solidFill>
              <a:uFill>
                <a:solidFill>
                  <a:srgbClr val="FFFFFF"/>
                </a:solidFill>
              </a:uFill>
              <a:latin typeface="Source Sans"/>
            </a:endParaRPr>
          </a:p>
          <a:p>
            <a:pPr marL="457200" indent="-457200">
              <a:buFont typeface="Arial" panose="020B0604020202020204" pitchFamily="34" charset="0"/>
              <a:buChar char="•"/>
            </a:pPr>
            <a:r>
              <a:rPr lang="en-US" sz="1600" b="0" strike="noStrike" spc="-1" dirty="0">
                <a:solidFill>
                  <a:srgbClr val="000000"/>
                </a:solidFill>
                <a:uFill>
                  <a:solidFill>
                    <a:srgbClr val="FFFFFF"/>
                  </a:solidFill>
                </a:uFill>
                <a:latin typeface="Source Sans"/>
              </a:rPr>
              <a:t>A positive z-score says the data point is above average.</a:t>
            </a:r>
          </a:p>
          <a:p>
            <a:pPr marL="457200" indent="-457200">
              <a:buFont typeface="Arial" panose="020B0604020202020204" pitchFamily="34" charset="0"/>
              <a:buChar char="•"/>
            </a:pPr>
            <a:r>
              <a:rPr lang="en-US" sz="1600" b="0" strike="noStrike" spc="-1" dirty="0">
                <a:solidFill>
                  <a:srgbClr val="000000"/>
                </a:solidFill>
                <a:uFill>
                  <a:solidFill>
                    <a:srgbClr val="FFFFFF"/>
                  </a:solidFill>
                </a:uFill>
                <a:latin typeface="Source Sans"/>
              </a:rPr>
              <a:t>A negative z-score says the data point is below average.</a:t>
            </a:r>
          </a:p>
          <a:p>
            <a:pPr marL="457200" indent="-457200">
              <a:buFont typeface="Arial" panose="020B0604020202020204" pitchFamily="34" charset="0"/>
              <a:buChar char="•"/>
            </a:pPr>
            <a:r>
              <a:rPr lang="en-US" sz="1600" b="0" strike="noStrike" spc="-1" dirty="0">
                <a:solidFill>
                  <a:srgbClr val="000000"/>
                </a:solidFill>
                <a:uFill>
                  <a:solidFill>
                    <a:srgbClr val="FFFFFF"/>
                  </a:solidFill>
                </a:uFill>
                <a:latin typeface="Source Sans"/>
              </a:rPr>
              <a:t>A z-score close to 0 says the data point is close to average.</a:t>
            </a:r>
          </a:p>
          <a:p>
            <a:pPr marL="457200" indent="-457200">
              <a:buFont typeface="Arial" panose="020B0604020202020204" pitchFamily="34" charset="0"/>
              <a:buChar char="•"/>
            </a:pPr>
            <a:r>
              <a:rPr lang="en-US" sz="1600" b="0" strike="noStrike" spc="-1" dirty="0">
                <a:solidFill>
                  <a:srgbClr val="000000"/>
                </a:solidFill>
                <a:uFill>
                  <a:solidFill>
                    <a:srgbClr val="FFFFFF"/>
                  </a:solidFill>
                </a:uFill>
                <a:latin typeface="Source Sans"/>
              </a:rPr>
              <a:t>A data point can be considered unusual if its z-score is above +3 or below -3 (outlier)</a:t>
            </a:r>
            <a:endParaRPr lang="en-IN" sz="1600" b="0" strike="noStrike" spc="-1" dirty="0">
              <a:solidFill>
                <a:srgbClr val="000000"/>
              </a:solidFill>
              <a:uFill>
                <a:solidFill>
                  <a:srgbClr val="FFFFFF"/>
                </a:solidFill>
              </a:uFill>
              <a:latin typeface="Source Sans"/>
            </a:endParaRPr>
          </a:p>
        </p:txBody>
      </p:sp>
      <p:cxnSp>
        <p:nvCxnSpPr>
          <p:cNvPr id="35" name="Straight Connector 34">
            <a:extLst>
              <a:ext uri="{FF2B5EF4-FFF2-40B4-BE49-F238E27FC236}">
                <a16:creationId xmlns:a16="http://schemas.microsoft.com/office/drawing/2014/main" id="{7D75DB6A-4A40-4211-8994-1445F5ACDBD4}"/>
              </a:ext>
            </a:extLst>
          </p:cNvPr>
          <p:cNvCxnSpPr/>
          <p:nvPr/>
        </p:nvCxnSpPr>
        <p:spPr>
          <a:xfrm>
            <a:off x="942010" y="1491870"/>
            <a:ext cx="939800" cy="0"/>
          </a:xfrm>
          <a:prstGeom prst="line">
            <a:avLst/>
          </a:prstGeom>
          <a:ln w="47625">
            <a:solidFill>
              <a:srgbClr val="FF993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3134287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2FE60C5-3726-4F7A-B1EE-3E41F1236ED8}"/>
              </a:ext>
            </a:extLst>
          </p:cNvPr>
          <p:cNvSpPr txBox="1"/>
          <p:nvPr/>
        </p:nvSpPr>
        <p:spPr>
          <a:xfrm>
            <a:off x="841187" y="826907"/>
            <a:ext cx="9199795" cy="584775"/>
          </a:xfrm>
          <a:prstGeom prst="rect">
            <a:avLst/>
          </a:prstGeom>
          <a:noFill/>
        </p:spPr>
        <p:txBody>
          <a:bodyPr wrap="square" rtlCol="0">
            <a:spAutoFit/>
          </a:bodyPr>
          <a:lstStyle/>
          <a:p>
            <a:r>
              <a:rPr lang="en-US" sz="3200" b="1" i="1" dirty="0">
                <a:solidFill>
                  <a:srgbClr val="003399"/>
                </a:solidFill>
                <a:latin typeface="Trebuchet MS" panose="020B0603020202020204" pitchFamily="34" charset="0"/>
              </a:rPr>
              <a:t>Questions on z-score</a:t>
            </a:r>
          </a:p>
        </p:txBody>
      </p:sp>
      <p:sp>
        <p:nvSpPr>
          <p:cNvPr id="21" name="Google Shape;82;p4"/>
          <p:cNvSpPr txBox="1"/>
          <p:nvPr/>
        </p:nvSpPr>
        <p:spPr>
          <a:xfrm>
            <a:off x="1047109" y="1510503"/>
            <a:ext cx="9829898" cy="2062063"/>
          </a:xfrm>
          <a:prstGeom prst="rect">
            <a:avLst/>
          </a:prstGeom>
          <a:noFill/>
          <a:ln>
            <a:noFill/>
          </a:ln>
        </p:spPr>
        <p:txBody>
          <a:bodyPr spcFirstLastPara="1" wrap="square" lIns="91425" tIns="45700" rIns="91425" bIns="45700" anchor="t" anchorCtr="0">
            <a:spAutoFit/>
          </a:bodyPr>
          <a:lstStyle/>
          <a:p>
            <a:r>
              <a:rPr lang="en-US" sz="1600" b="0" strike="noStrike" spc="-1" dirty="0">
                <a:solidFill>
                  <a:srgbClr val="000000"/>
                </a:solidFill>
                <a:uFill>
                  <a:solidFill>
                    <a:srgbClr val="FFFFFF"/>
                  </a:solidFill>
                </a:uFill>
                <a:latin typeface="Source Sans"/>
              </a:rPr>
              <a:t>Problem 1 : </a:t>
            </a:r>
          </a:p>
          <a:p>
            <a:pPr marL="457200" indent="-457200">
              <a:buFont typeface="Arial" panose="020B0604020202020204" pitchFamily="34" charset="0"/>
              <a:buChar char="•"/>
            </a:pPr>
            <a:endParaRPr lang="en-US" sz="1600" spc="-1" dirty="0">
              <a:solidFill>
                <a:srgbClr val="000000"/>
              </a:solidFill>
              <a:uFill>
                <a:solidFill>
                  <a:srgbClr val="FFFFFF"/>
                </a:solidFill>
              </a:uFill>
              <a:latin typeface="Source Sans"/>
            </a:endParaRPr>
          </a:p>
          <a:p>
            <a:r>
              <a:rPr lang="en-US" sz="1600" b="0" strike="noStrike" spc="-1" dirty="0">
                <a:solidFill>
                  <a:srgbClr val="000000"/>
                </a:solidFill>
                <a:uFill>
                  <a:solidFill>
                    <a:srgbClr val="FFFFFF"/>
                  </a:solidFill>
                </a:uFill>
                <a:latin typeface="Source Sans"/>
              </a:rPr>
              <a:t>Last year  many college-bound  high  school  seniors  in  the  U.S.  took  the  Scholastic  Aptitude  Test (SAT).    For  the  verbal  portion  of  this  test,  the  mean  was  425  and  the  standard  deviation  was  110. Based  on  this  information  what  percentage  of  students  would  be  expected  to  score  between 350  and  550?</a:t>
            </a:r>
          </a:p>
          <a:p>
            <a:pPr marL="457200" indent="-457200">
              <a:buFont typeface="Arial" panose="020B0604020202020204" pitchFamily="34" charset="0"/>
              <a:buChar char="•"/>
            </a:pPr>
            <a:endParaRPr lang="en-US" sz="1600" spc="-1" dirty="0">
              <a:solidFill>
                <a:srgbClr val="000000"/>
              </a:solidFill>
              <a:uFill>
                <a:solidFill>
                  <a:srgbClr val="FFFFFF"/>
                </a:solidFill>
              </a:uFill>
              <a:latin typeface="Source Sans"/>
            </a:endParaRPr>
          </a:p>
          <a:p>
            <a:pPr marL="457200" indent="-457200">
              <a:buFont typeface="Arial" panose="020B0604020202020204" pitchFamily="34" charset="0"/>
              <a:buChar char="•"/>
            </a:pPr>
            <a:endParaRPr lang="en-US" sz="1600" b="0" strike="noStrike" spc="-1" dirty="0">
              <a:solidFill>
                <a:srgbClr val="000000"/>
              </a:solidFill>
              <a:uFill>
                <a:solidFill>
                  <a:srgbClr val="FFFFFF"/>
                </a:solidFill>
              </a:uFill>
              <a:latin typeface="Source Sans"/>
            </a:endParaRPr>
          </a:p>
          <a:p>
            <a:pPr marL="457200" indent="-457200">
              <a:buFont typeface="Arial" panose="020B0604020202020204" pitchFamily="34" charset="0"/>
              <a:buChar char="•"/>
            </a:pPr>
            <a:endParaRPr lang="en-IN" sz="1600" b="0" strike="noStrike" spc="-1" dirty="0">
              <a:solidFill>
                <a:srgbClr val="000000"/>
              </a:solidFill>
              <a:uFill>
                <a:solidFill>
                  <a:srgbClr val="FFFFFF"/>
                </a:solidFill>
              </a:uFill>
              <a:latin typeface="Source Sans"/>
            </a:endParaRPr>
          </a:p>
        </p:txBody>
      </p:sp>
      <p:cxnSp>
        <p:nvCxnSpPr>
          <p:cNvPr id="35" name="Straight Connector 34">
            <a:extLst>
              <a:ext uri="{FF2B5EF4-FFF2-40B4-BE49-F238E27FC236}">
                <a16:creationId xmlns:a16="http://schemas.microsoft.com/office/drawing/2014/main" id="{7D75DB6A-4A40-4211-8994-1445F5ACDBD4}"/>
              </a:ext>
            </a:extLst>
          </p:cNvPr>
          <p:cNvCxnSpPr/>
          <p:nvPr/>
        </p:nvCxnSpPr>
        <p:spPr>
          <a:xfrm>
            <a:off x="942010" y="1491870"/>
            <a:ext cx="939800" cy="0"/>
          </a:xfrm>
          <a:prstGeom prst="line">
            <a:avLst/>
          </a:prstGeom>
          <a:ln w="47625">
            <a:solidFill>
              <a:srgbClr val="FF993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942330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2FE60C5-3726-4F7A-B1EE-3E41F1236ED8}"/>
              </a:ext>
            </a:extLst>
          </p:cNvPr>
          <p:cNvSpPr txBox="1"/>
          <p:nvPr/>
        </p:nvSpPr>
        <p:spPr>
          <a:xfrm>
            <a:off x="841187" y="826907"/>
            <a:ext cx="9199795" cy="584775"/>
          </a:xfrm>
          <a:prstGeom prst="rect">
            <a:avLst/>
          </a:prstGeom>
          <a:noFill/>
        </p:spPr>
        <p:txBody>
          <a:bodyPr wrap="square" rtlCol="0">
            <a:spAutoFit/>
          </a:bodyPr>
          <a:lstStyle/>
          <a:p>
            <a:r>
              <a:rPr lang="en-US" sz="3200" b="1" i="1" dirty="0">
                <a:solidFill>
                  <a:srgbClr val="003399"/>
                </a:solidFill>
                <a:latin typeface="Trebuchet MS" panose="020B0603020202020204" pitchFamily="34" charset="0"/>
              </a:rPr>
              <a:t>Questions on z-score</a:t>
            </a:r>
          </a:p>
        </p:txBody>
      </p:sp>
      <p:sp>
        <p:nvSpPr>
          <p:cNvPr id="21" name="Google Shape;82;p4"/>
          <p:cNvSpPr txBox="1"/>
          <p:nvPr/>
        </p:nvSpPr>
        <p:spPr>
          <a:xfrm>
            <a:off x="1047109" y="1510503"/>
            <a:ext cx="9829898" cy="2062063"/>
          </a:xfrm>
          <a:prstGeom prst="rect">
            <a:avLst/>
          </a:prstGeom>
          <a:noFill/>
          <a:ln>
            <a:noFill/>
          </a:ln>
        </p:spPr>
        <p:txBody>
          <a:bodyPr spcFirstLastPara="1" wrap="square" lIns="91425" tIns="45700" rIns="91425" bIns="45700" anchor="t" anchorCtr="0">
            <a:spAutoFit/>
          </a:bodyPr>
          <a:lstStyle/>
          <a:p>
            <a:r>
              <a:rPr lang="en-US" sz="1600" b="0" strike="noStrike" spc="-1" dirty="0">
                <a:solidFill>
                  <a:srgbClr val="000000"/>
                </a:solidFill>
                <a:uFill>
                  <a:solidFill>
                    <a:srgbClr val="FFFFFF"/>
                  </a:solidFill>
                </a:uFill>
                <a:latin typeface="Source Sans"/>
              </a:rPr>
              <a:t>Problem 1 : </a:t>
            </a:r>
          </a:p>
          <a:p>
            <a:pPr marL="457200" indent="-457200">
              <a:buFont typeface="Arial" panose="020B0604020202020204" pitchFamily="34" charset="0"/>
              <a:buChar char="•"/>
            </a:pPr>
            <a:endParaRPr lang="en-US" sz="1600" spc="-1" dirty="0">
              <a:solidFill>
                <a:srgbClr val="000000"/>
              </a:solidFill>
              <a:uFill>
                <a:solidFill>
                  <a:srgbClr val="FFFFFF"/>
                </a:solidFill>
              </a:uFill>
              <a:latin typeface="Source Sans"/>
            </a:endParaRPr>
          </a:p>
          <a:p>
            <a:r>
              <a:rPr lang="en-US" sz="1600" b="0" strike="noStrike" spc="-1" dirty="0">
                <a:solidFill>
                  <a:srgbClr val="000000"/>
                </a:solidFill>
                <a:uFill>
                  <a:solidFill>
                    <a:srgbClr val="FFFFFF"/>
                  </a:solidFill>
                </a:uFill>
                <a:latin typeface="Source Sans"/>
              </a:rPr>
              <a:t>Last year  many college-bound  high  school  seniors  in  the  U.S.  took  the  Scholastic  Aptitude  Test (SAT).    For  the  verbal  portion  of  this  test,  the  mean  was  425  and  the  standard  deviation  was  110. Based  on  this  information  what  percentage  of  students  would  be  expected  to  score  between 350  and  550?</a:t>
            </a:r>
          </a:p>
          <a:p>
            <a:pPr marL="457200" indent="-457200">
              <a:buFont typeface="Arial" panose="020B0604020202020204" pitchFamily="34" charset="0"/>
              <a:buChar char="•"/>
            </a:pPr>
            <a:endParaRPr lang="en-US" sz="1600" spc="-1" dirty="0">
              <a:solidFill>
                <a:srgbClr val="000000"/>
              </a:solidFill>
              <a:uFill>
                <a:solidFill>
                  <a:srgbClr val="FFFFFF"/>
                </a:solidFill>
              </a:uFill>
              <a:latin typeface="Source Sans"/>
            </a:endParaRPr>
          </a:p>
          <a:p>
            <a:pPr marL="457200" indent="-457200">
              <a:buFont typeface="Arial" panose="020B0604020202020204" pitchFamily="34" charset="0"/>
              <a:buChar char="•"/>
            </a:pPr>
            <a:endParaRPr lang="en-US" sz="1600" b="0" strike="noStrike" spc="-1" dirty="0">
              <a:solidFill>
                <a:srgbClr val="000000"/>
              </a:solidFill>
              <a:uFill>
                <a:solidFill>
                  <a:srgbClr val="FFFFFF"/>
                </a:solidFill>
              </a:uFill>
              <a:latin typeface="Source Sans"/>
            </a:endParaRPr>
          </a:p>
          <a:p>
            <a:pPr marL="457200" indent="-457200">
              <a:buFont typeface="Arial" panose="020B0604020202020204" pitchFamily="34" charset="0"/>
              <a:buChar char="•"/>
            </a:pPr>
            <a:endParaRPr lang="en-IN" sz="1600" b="0" strike="noStrike" spc="-1" dirty="0">
              <a:solidFill>
                <a:srgbClr val="000000"/>
              </a:solidFill>
              <a:uFill>
                <a:solidFill>
                  <a:srgbClr val="FFFFFF"/>
                </a:solidFill>
              </a:uFill>
              <a:latin typeface="Source Sans"/>
            </a:endParaRPr>
          </a:p>
        </p:txBody>
      </p:sp>
      <p:cxnSp>
        <p:nvCxnSpPr>
          <p:cNvPr id="35" name="Straight Connector 34">
            <a:extLst>
              <a:ext uri="{FF2B5EF4-FFF2-40B4-BE49-F238E27FC236}">
                <a16:creationId xmlns:a16="http://schemas.microsoft.com/office/drawing/2014/main" id="{7D75DB6A-4A40-4211-8994-1445F5ACDBD4}"/>
              </a:ext>
            </a:extLst>
          </p:cNvPr>
          <p:cNvCxnSpPr/>
          <p:nvPr/>
        </p:nvCxnSpPr>
        <p:spPr>
          <a:xfrm>
            <a:off x="942010" y="1491870"/>
            <a:ext cx="939800" cy="0"/>
          </a:xfrm>
          <a:prstGeom prst="line">
            <a:avLst/>
          </a:prstGeom>
          <a:ln w="47625">
            <a:solidFill>
              <a:srgbClr val="FF9933"/>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CE1A2171-9B7B-9113-BB9A-D55A1322DF97}"/>
              </a:ext>
            </a:extLst>
          </p:cNvPr>
          <p:cNvPicPr>
            <a:picLocks noChangeAspect="1"/>
          </p:cNvPicPr>
          <p:nvPr/>
        </p:nvPicPr>
        <p:blipFill>
          <a:blip r:embed="rId2"/>
          <a:stretch>
            <a:fillRect/>
          </a:stretch>
        </p:blipFill>
        <p:spPr>
          <a:xfrm>
            <a:off x="2368841" y="2944857"/>
            <a:ext cx="7672141" cy="3534319"/>
          </a:xfrm>
          <a:prstGeom prst="rect">
            <a:avLst/>
          </a:prstGeom>
        </p:spPr>
      </p:pic>
    </p:spTree>
    <p:extLst>
      <p:ext uri="{BB962C8B-B14F-4D97-AF65-F5344CB8AC3E}">
        <p14:creationId xmlns:p14="http://schemas.microsoft.com/office/powerpoint/2010/main" val="38903568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2FE60C5-3726-4F7A-B1EE-3E41F1236ED8}"/>
              </a:ext>
            </a:extLst>
          </p:cNvPr>
          <p:cNvSpPr txBox="1"/>
          <p:nvPr/>
        </p:nvSpPr>
        <p:spPr>
          <a:xfrm>
            <a:off x="841188" y="1279478"/>
            <a:ext cx="7754172" cy="646331"/>
          </a:xfrm>
          <a:prstGeom prst="rect">
            <a:avLst/>
          </a:prstGeom>
          <a:noFill/>
        </p:spPr>
        <p:txBody>
          <a:bodyPr wrap="square" rtlCol="0">
            <a:spAutoFit/>
          </a:bodyPr>
          <a:lstStyle/>
          <a:p>
            <a:r>
              <a:rPr lang="en-GB" sz="3600" b="1" i="1" dirty="0">
                <a:solidFill>
                  <a:srgbClr val="003399"/>
                </a:solidFill>
                <a:latin typeface="Trebuchet MS" panose="020B0603020202020204" pitchFamily="34" charset="0"/>
              </a:rPr>
              <a:t>Tools of the Trade</a:t>
            </a:r>
          </a:p>
        </p:txBody>
      </p:sp>
      <p:sp>
        <p:nvSpPr>
          <p:cNvPr id="21" name="Google Shape;82;p4"/>
          <p:cNvSpPr txBox="1"/>
          <p:nvPr/>
        </p:nvSpPr>
        <p:spPr>
          <a:xfrm>
            <a:off x="841188" y="2489422"/>
            <a:ext cx="5663569" cy="15696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600" b="1" dirty="0">
                <a:solidFill>
                  <a:schemeClr val="tx1">
                    <a:lumMod val="75000"/>
                    <a:lumOff val="25000"/>
                  </a:schemeClr>
                </a:solidFill>
                <a:latin typeface="Trebuchet MS" panose="020B0603020202020204" pitchFamily="34" charset="0"/>
                <a:ea typeface="Roboto" panose="02000000000000000000" pitchFamily="2" charset="0"/>
                <a:sym typeface="Arial"/>
              </a:rPr>
              <a:t>Code heavy - R/Python/</a:t>
            </a:r>
            <a:r>
              <a:rPr lang="en-US" sz="1600" b="1" dirty="0" err="1">
                <a:solidFill>
                  <a:schemeClr val="tx1">
                    <a:lumMod val="75000"/>
                    <a:lumOff val="25000"/>
                  </a:schemeClr>
                </a:solidFill>
                <a:latin typeface="Trebuchet MS" panose="020B0603020202020204" pitchFamily="34" charset="0"/>
                <a:ea typeface="Roboto" panose="02000000000000000000" pitchFamily="2" charset="0"/>
                <a:sym typeface="Arial"/>
              </a:rPr>
              <a:t>PySpark</a:t>
            </a:r>
            <a:r>
              <a:rPr lang="en-US" sz="1600" b="1" dirty="0">
                <a:solidFill>
                  <a:schemeClr val="tx1">
                    <a:lumMod val="75000"/>
                    <a:lumOff val="25000"/>
                  </a:schemeClr>
                </a:solidFill>
                <a:latin typeface="Trebuchet MS" panose="020B0603020202020204" pitchFamily="34" charset="0"/>
                <a:ea typeface="Roboto" panose="02000000000000000000" pitchFamily="2" charset="0"/>
                <a:sym typeface="Arial"/>
              </a:rPr>
              <a:t> </a:t>
            </a:r>
          </a:p>
          <a:p>
            <a:pPr marL="0" marR="0" lvl="0" indent="0" algn="l" rtl="0">
              <a:lnSpc>
                <a:spcPct val="100000"/>
              </a:lnSpc>
              <a:spcBef>
                <a:spcPts val="0"/>
              </a:spcBef>
              <a:spcAft>
                <a:spcPts val="0"/>
              </a:spcAft>
              <a:buNone/>
            </a:pPr>
            <a:endParaRPr lang="en-US" sz="1600" b="1" dirty="0">
              <a:solidFill>
                <a:schemeClr val="tx1">
                  <a:lumMod val="75000"/>
                  <a:lumOff val="25000"/>
                </a:schemeClr>
              </a:solidFill>
              <a:latin typeface="Trebuchet MS" panose="020B0603020202020204" pitchFamily="34" charset="0"/>
              <a:ea typeface="Roboto" panose="02000000000000000000" pitchFamily="2" charset="0"/>
              <a:sym typeface="Arial"/>
            </a:endParaRPr>
          </a:p>
          <a:p>
            <a:pPr marL="0" marR="0" lvl="0" indent="0" algn="l" rtl="0">
              <a:lnSpc>
                <a:spcPct val="100000"/>
              </a:lnSpc>
              <a:spcBef>
                <a:spcPts val="0"/>
              </a:spcBef>
              <a:spcAft>
                <a:spcPts val="0"/>
              </a:spcAft>
              <a:buNone/>
            </a:pPr>
            <a:r>
              <a:rPr lang="en-US" sz="1600" b="1" dirty="0">
                <a:solidFill>
                  <a:schemeClr val="tx1">
                    <a:lumMod val="75000"/>
                    <a:lumOff val="25000"/>
                  </a:schemeClr>
                </a:solidFill>
                <a:latin typeface="Trebuchet MS" panose="020B0603020202020204" pitchFamily="34" charset="0"/>
                <a:ea typeface="Roboto" panose="02000000000000000000" pitchFamily="2" charset="0"/>
                <a:sym typeface="Arial"/>
              </a:rPr>
              <a:t>Low Code  - KNIME/Rapid Miner </a:t>
            </a:r>
          </a:p>
          <a:p>
            <a:pPr marL="0" marR="0" lvl="0" indent="0" algn="l" rtl="0">
              <a:lnSpc>
                <a:spcPct val="100000"/>
              </a:lnSpc>
              <a:spcBef>
                <a:spcPts val="0"/>
              </a:spcBef>
              <a:spcAft>
                <a:spcPts val="0"/>
              </a:spcAft>
              <a:buNone/>
            </a:pPr>
            <a:endParaRPr lang="en-US" sz="1600" b="1" dirty="0">
              <a:solidFill>
                <a:schemeClr val="tx1">
                  <a:lumMod val="75000"/>
                  <a:lumOff val="25000"/>
                </a:schemeClr>
              </a:solidFill>
              <a:latin typeface="Trebuchet MS" panose="020B0603020202020204" pitchFamily="34" charset="0"/>
              <a:ea typeface="Roboto" panose="02000000000000000000" pitchFamily="2" charset="0"/>
              <a:sym typeface="Arial"/>
            </a:endParaRPr>
          </a:p>
          <a:p>
            <a:pPr marL="0" marR="0" lvl="0" indent="0" algn="l" rtl="0">
              <a:lnSpc>
                <a:spcPct val="100000"/>
              </a:lnSpc>
              <a:spcBef>
                <a:spcPts val="0"/>
              </a:spcBef>
              <a:spcAft>
                <a:spcPts val="0"/>
              </a:spcAft>
              <a:buNone/>
            </a:pPr>
            <a:r>
              <a:rPr lang="en-US" sz="1600" b="1" dirty="0">
                <a:solidFill>
                  <a:schemeClr val="tx1">
                    <a:lumMod val="75000"/>
                    <a:lumOff val="25000"/>
                  </a:schemeClr>
                </a:solidFill>
                <a:latin typeface="Trebuchet MS" panose="020B0603020202020204" pitchFamily="34" charset="0"/>
                <a:ea typeface="Roboto" panose="02000000000000000000" pitchFamily="2" charset="0"/>
                <a:sym typeface="Arial"/>
              </a:rPr>
              <a:t>No Code  - Big ML/ Google </a:t>
            </a:r>
            <a:r>
              <a:rPr lang="en-US" sz="1600" b="1" dirty="0" err="1">
                <a:solidFill>
                  <a:schemeClr val="tx1">
                    <a:lumMod val="75000"/>
                    <a:lumOff val="25000"/>
                  </a:schemeClr>
                </a:solidFill>
                <a:latin typeface="Trebuchet MS" panose="020B0603020202020204" pitchFamily="34" charset="0"/>
                <a:ea typeface="Roboto" panose="02000000000000000000" pitchFamily="2" charset="0"/>
                <a:sym typeface="Arial"/>
              </a:rPr>
              <a:t>AutoML</a:t>
            </a:r>
            <a:endParaRPr lang="en-US" sz="1600" b="1" dirty="0">
              <a:solidFill>
                <a:schemeClr val="tx1">
                  <a:lumMod val="75000"/>
                  <a:lumOff val="25000"/>
                </a:schemeClr>
              </a:solidFill>
              <a:latin typeface="Trebuchet MS" panose="020B0603020202020204" pitchFamily="34" charset="0"/>
              <a:ea typeface="Roboto" panose="02000000000000000000" pitchFamily="2" charset="0"/>
              <a:sym typeface="Arial"/>
            </a:endParaRPr>
          </a:p>
          <a:p>
            <a:pPr marL="0" marR="0" lvl="0" indent="0" algn="l" rtl="0">
              <a:lnSpc>
                <a:spcPct val="100000"/>
              </a:lnSpc>
              <a:spcBef>
                <a:spcPts val="0"/>
              </a:spcBef>
              <a:spcAft>
                <a:spcPts val="0"/>
              </a:spcAft>
              <a:buNone/>
            </a:pPr>
            <a:endParaRPr lang="en-US" sz="1600" b="1" dirty="0">
              <a:solidFill>
                <a:schemeClr val="tx1">
                  <a:lumMod val="75000"/>
                  <a:lumOff val="25000"/>
                </a:schemeClr>
              </a:solidFill>
              <a:latin typeface="Trebuchet MS" panose="020B0603020202020204" pitchFamily="34" charset="0"/>
              <a:ea typeface="Roboto" panose="02000000000000000000" pitchFamily="2" charset="0"/>
              <a:sym typeface="Arial"/>
            </a:endParaRPr>
          </a:p>
        </p:txBody>
      </p:sp>
      <p:cxnSp>
        <p:nvCxnSpPr>
          <p:cNvPr id="35" name="Straight Connector 34">
            <a:extLst>
              <a:ext uri="{FF2B5EF4-FFF2-40B4-BE49-F238E27FC236}">
                <a16:creationId xmlns:a16="http://schemas.microsoft.com/office/drawing/2014/main" id="{7D75DB6A-4A40-4211-8994-1445F5ACDBD4}"/>
              </a:ext>
            </a:extLst>
          </p:cNvPr>
          <p:cNvCxnSpPr/>
          <p:nvPr/>
        </p:nvCxnSpPr>
        <p:spPr>
          <a:xfrm>
            <a:off x="959427" y="1925809"/>
            <a:ext cx="939800" cy="0"/>
          </a:xfrm>
          <a:prstGeom prst="line">
            <a:avLst/>
          </a:prstGeom>
          <a:ln w="47625">
            <a:solidFill>
              <a:srgbClr val="FF993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197838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2FE60C5-3726-4F7A-B1EE-3E41F1236ED8}"/>
              </a:ext>
            </a:extLst>
          </p:cNvPr>
          <p:cNvSpPr txBox="1"/>
          <p:nvPr/>
        </p:nvSpPr>
        <p:spPr>
          <a:xfrm>
            <a:off x="841187" y="826907"/>
            <a:ext cx="9199795" cy="584775"/>
          </a:xfrm>
          <a:prstGeom prst="rect">
            <a:avLst/>
          </a:prstGeom>
          <a:noFill/>
        </p:spPr>
        <p:txBody>
          <a:bodyPr wrap="square" rtlCol="0">
            <a:spAutoFit/>
          </a:bodyPr>
          <a:lstStyle/>
          <a:p>
            <a:r>
              <a:rPr lang="en-US" sz="3200" b="1" i="1" dirty="0">
                <a:solidFill>
                  <a:srgbClr val="003399"/>
                </a:solidFill>
                <a:latin typeface="Trebuchet MS" panose="020B0603020202020204" pitchFamily="34" charset="0"/>
              </a:rPr>
              <a:t>Questions on z-score</a:t>
            </a:r>
          </a:p>
        </p:txBody>
      </p:sp>
      <p:sp>
        <p:nvSpPr>
          <p:cNvPr id="21" name="Google Shape;82;p4"/>
          <p:cNvSpPr txBox="1"/>
          <p:nvPr/>
        </p:nvSpPr>
        <p:spPr>
          <a:xfrm>
            <a:off x="1047109" y="1510503"/>
            <a:ext cx="9829898" cy="2308284"/>
          </a:xfrm>
          <a:prstGeom prst="rect">
            <a:avLst/>
          </a:prstGeom>
          <a:noFill/>
          <a:ln>
            <a:noFill/>
          </a:ln>
        </p:spPr>
        <p:txBody>
          <a:bodyPr spcFirstLastPara="1" wrap="square" lIns="91425" tIns="45700" rIns="91425" bIns="45700" anchor="t" anchorCtr="0">
            <a:spAutoFit/>
          </a:bodyPr>
          <a:lstStyle/>
          <a:p>
            <a:r>
              <a:rPr lang="en-US" sz="1600" b="0" strike="noStrike" spc="-1" dirty="0">
                <a:solidFill>
                  <a:srgbClr val="000000"/>
                </a:solidFill>
                <a:uFill>
                  <a:solidFill>
                    <a:srgbClr val="FFFFFF"/>
                  </a:solidFill>
                </a:uFill>
                <a:latin typeface="Source Sans"/>
              </a:rPr>
              <a:t>Problem 2 : </a:t>
            </a:r>
          </a:p>
          <a:p>
            <a:pPr marL="457200" indent="-457200">
              <a:buFont typeface="Arial" panose="020B0604020202020204" pitchFamily="34" charset="0"/>
              <a:buChar char="•"/>
            </a:pPr>
            <a:endParaRPr lang="en-US" sz="1600" spc="-1" dirty="0">
              <a:solidFill>
                <a:srgbClr val="000000"/>
              </a:solidFill>
              <a:uFill>
                <a:solidFill>
                  <a:srgbClr val="FFFFFF"/>
                </a:solidFill>
              </a:uFill>
              <a:latin typeface="Source Sans"/>
            </a:endParaRPr>
          </a:p>
          <a:p>
            <a:r>
              <a:rPr lang="en-US" sz="1600" b="0" strike="noStrike" spc="-1" dirty="0">
                <a:solidFill>
                  <a:srgbClr val="000000"/>
                </a:solidFill>
                <a:uFill>
                  <a:solidFill>
                    <a:srgbClr val="FFFFFF"/>
                  </a:solidFill>
                </a:uFill>
                <a:latin typeface="Source Sans"/>
              </a:rPr>
              <a:t>At  Hogwarts  School  of  Witchcraft  and  Wizardry,  Professor  Snape  was  concerned  about  grade  inflation, and  suggested  that  the  school  should  issue  standardized  grades  (or  z-scores),  in  addition  to  the  regular grades.  How  might  this  work?  Harry  was  in  four  classes,  each  with  20  students.  Harry’s  score,  the  class mean,  and  the  class  standard  deviation  are  given  below.  Compute  his  standardized  grade  in  each  class. If  we  judged  by  standardized  grades,  where  did  he  do  best?  Where  did  he  do  worst?</a:t>
            </a:r>
            <a:endParaRPr lang="en-US" sz="1600" spc="-1" dirty="0">
              <a:solidFill>
                <a:srgbClr val="000000"/>
              </a:solidFill>
              <a:uFill>
                <a:solidFill>
                  <a:srgbClr val="FFFFFF"/>
                </a:solidFill>
              </a:uFill>
              <a:latin typeface="Source Sans"/>
            </a:endParaRPr>
          </a:p>
          <a:p>
            <a:pPr marL="457200" indent="-457200">
              <a:buFont typeface="Arial" panose="020B0604020202020204" pitchFamily="34" charset="0"/>
              <a:buChar char="•"/>
            </a:pPr>
            <a:endParaRPr lang="en-US" sz="1600" b="0" strike="noStrike" spc="-1" dirty="0">
              <a:solidFill>
                <a:srgbClr val="000000"/>
              </a:solidFill>
              <a:uFill>
                <a:solidFill>
                  <a:srgbClr val="FFFFFF"/>
                </a:solidFill>
              </a:uFill>
              <a:latin typeface="Source Sans"/>
            </a:endParaRPr>
          </a:p>
          <a:p>
            <a:pPr marL="457200" indent="-457200">
              <a:buFont typeface="Arial" panose="020B0604020202020204" pitchFamily="34" charset="0"/>
              <a:buChar char="•"/>
            </a:pPr>
            <a:endParaRPr lang="en-IN" sz="1600" b="0" strike="noStrike" spc="-1" dirty="0">
              <a:solidFill>
                <a:srgbClr val="000000"/>
              </a:solidFill>
              <a:uFill>
                <a:solidFill>
                  <a:srgbClr val="FFFFFF"/>
                </a:solidFill>
              </a:uFill>
              <a:latin typeface="Source Sans"/>
            </a:endParaRPr>
          </a:p>
        </p:txBody>
      </p:sp>
      <p:cxnSp>
        <p:nvCxnSpPr>
          <p:cNvPr id="35" name="Straight Connector 34">
            <a:extLst>
              <a:ext uri="{FF2B5EF4-FFF2-40B4-BE49-F238E27FC236}">
                <a16:creationId xmlns:a16="http://schemas.microsoft.com/office/drawing/2014/main" id="{7D75DB6A-4A40-4211-8994-1445F5ACDBD4}"/>
              </a:ext>
            </a:extLst>
          </p:cNvPr>
          <p:cNvCxnSpPr/>
          <p:nvPr/>
        </p:nvCxnSpPr>
        <p:spPr>
          <a:xfrm>
            <a:off x="942010" y="1491870"/>
            <a:ext cx="939800" cy="0"/>
          </a:xfrm>
          <a:prstGeom prst="line">
            <a:avLst/>
          </a:prstGeom>
          <a:ln w="47625">
            <a:solidFill>
              <a:srgbClr val="FF9933"/>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E6A6284E-CF60-F372-2385-2BC6D6A40E78}"/>
              </a:ext>
            </a:extLst>
          </p:cNvPr>
          <p:cNvPicPr>
            <a:picLocks noChangeAspect="1"/>
          </p:cNvPicPr>
          <p:nvPr/>
        </p:nvPicPr>
        <p:blipFill>
          <a:blip r:embed="rId2"/>
          <a:stretch>
            <a:fillRect/>
          </a:stretch>
        </p:blipFill>
        <p:spPr>
          <a:xfrm>
            <a:off x="1906521" y="3810513"/>
            <a:ext cx="8378958" cy="1735018"/>
          </a:xfrm>
          <a:prstGeom prst="rect">
            <a:avLst/>
          </a:prstGeom>
        </p:spPr>
      </p:pic>
    </p:spTree>
    <p:extLst>
      <p:ext uri="{BB962C8B-B14F-4D97-AF65-F5344CB8AC3E}">
        <p14:creationId xmlns:p14="http://schemas.microsoft.com/office/powerpoint/2010/main" val="107858897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2FE60C5-3726-4F7A-B1EE-3E41F1236ED8}"/>
              </a:ext>
            </a:extLst>
          </p:cNvPr>
          <p:cNvSpPr txBox="1"/>
          <p:nvPr/>
        </p:nvSpPr>
        <p:spPr>
          <a:xfrm>
            <a:off x="841187" y="826907"/>
            <a:ext cx="9199795" cy="584775"/>
          </a:xfrm>
          <a:prstGeom prst="rect">
            <a:avLst/>
          </a:prstGeom>
          <a:noFill/>
        </p:spPr>
        <p:txBody>
          <a:bodyPr wrap="square" rtlCol="0">
            <a:spAutoFit/>
          </a:bodyPr>
          <a:lstStyle/>
          <a:p>
            <a:r>
              <a:rPr lang="en-US" sz="3200" b="1" i="1" dirty="0">
                <a:solidFill>
                  <a:srgbClr val="003399"/>
                </a:solidFill>
                <a:latin typeface="Trebuchet MS" panose="020B0603020202020204" pitchFamily="34" charset="0"/>
              </a:rPr>
              <a:t>Questions on z-score</a:t>
            </a:r>
          </a:p>
        </p:txBody>
      </p:sp>
      <p:sp>
        <p:nvSpPr>
          <p:cNvPr id="21" name="Google Shape;82;p4"/>
          <p:cNvSpPr txBox="1"/>
          <p:nvPr/>
        </p:nvSpPr>
        <p:spPr>
          <a:xfrm>
            <a:off x="1047109" y="1510503"/>
            <a:ext cx="9829898" cy="1077178"/>
          </a:xfrm>
          <a:prstGeom prst="rect">
            <a:avLst/>
          </a:prstGeom>
          <a:noFill/>
          <a:ln>
            <a:noFill/>
          </a:ln>
        </p:spPr>
        <p:txBody>
          <a:bodyPr spcFirstLastPara="1" wrap="square" lIns="91425" tIns="45700" rIns="91425" bIns="45700" anchor="t" anchorCtr="0">
            <a:spAutoFit/>
          </a:bodyPr>
          <a:lstStyle/>
          <a:p>
            <a:r>
              <a:rPr lang="en-US" sz="1600" b="0" strike="noStrike" spc="-1" dirty="0">
                <a:solidFill>
                  <a:srgbClr val="000000"/>
                </a:solidFill>
                <a:uFill>
                  <a:solidFill>
                    <a:srgbClr val="FFFFFF"/>
                  </a:solidFill>
                </a:uFill>
                <a:latin typeface="Source Sans"/>
              </a:rPr>
              <a:t>Problem 2 : </a:t>
            </a:r>
          </a:p>
          <a:p>
            <a:pPr marL="457200" indent="-457200">
              <a:buFont typeface="Arial" panose="020B0604020202020204" pitchFamily="34" charset="0"/>
              <a:buChar char="•"/>
            </a:pPr>
            <a:endParaRPr lang="en-US" sz="1600" spc="-1" dirty="0">
              <a:solidFill>
                <a:srgbClr val="000000"/>
              </a:solidFill>
              <a:uFill>
                <a:solidFill>
                  <a:srgbClr val="FFFFFF"/>
                </a:solidFill>
              </a:uFill>
              <a:latin typeface="Source Sans"/>
            </a:endParaRPr>
          </a:p>
          <a:p>
            <a:pPr marL="457200" indent="-457200">
              <a:buFont typeface="Arial" panose="020B0604020202020204" pitchFamily="34" charset="0"/>
              <a:buChar char="•"/>
            </a:pPr>
            <a:endParaRPr lang="en-US" sz="1600" b="0" strike="noStrike" spc="-1" dirty="0">
              <a:solidFill>
                <a:srgbClr val="000000"/>
              </a:solidFill>
              <a:uFill>
                <a:solidFill>
                  <a:srgbClr val="FFFFFF"/>
                </a:solidFill>
              </a:uFill>
              <a:latin typeface="Source Sans"/>
            </a:endParaRPr>
          </a:p>
          <a:p>
            <a:pPr marL="457200" indent="-457200">
              <a:buFont typeface="Arial" panose="020B0604020202020204" pitchFamily="34" charset="0"/>
              <a:buChar char="•"/>
            </a:pPr>
            <a:endParaRPr lang="en-IN" sz="1600" b="0" strike="noStrike" spc="-1" dirty="0">
              <a:solidFill>
                <a:srgbClr val="000000"/>
              </a:solidFill>
              <a:uFill>
                <a:solidFill>
                  <a:srgbClr val="FFFFFF"/>
                </a:solidFill>
              </a:uFill>
              <a:latin typeface="Source Sans"/>
            </a:endParaRPr>
          </a:p>
        </p:txBody>
      </p:sp>
      <p:cxnSp>
        <p:nvCxnSpPr>
          <p:cNvPr id="35" name="Straight Connector 34">
            <a:extLst>
              <a:ext uri="{FF2B5EF4-FFF2-40B4-BE49-F238E27FC236}">
                <a16:creationId xmlns:a16="http://schemas.microsoft.com/office/drawing/2014/main" id="{7D75DB6A-4A40-4211-8994-1445F5ACDBD4}"/>
              </a:ext>
            </a:extLst>
          </p:cNvPr>
          <p:cNvCxnSpPr/>
          <p:nvPr/>
        </p:nvCxnSpPr>
        <p:spPr>
          <a:xfrm>
            <a:off x="942010" y="1491870"/>
            <a:ext cx="939800" cy="0"/>
          </a:xfrm>
          <a:prstGeom prst="line">
            <a:avLst/>
          </a:prstGeom>
          <a:ln w="47625">
            <a:solidFill>
              <a:srgbClr val="FF9933"/>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E6A6284E-CF60-F372-2385-2BC6D6A40E78}"/>
              </a:ext>
            </a:extLst>
          </p:cNvPr>
          <p:cNvPicPr>
            <a:picLocks noChangeAspect="1"/>
          </p:cNvPicPr>
          <p:nvPr/>
        </p:nvPicPr>
        <p:blipFill>
          <a:blip r:embed="rId2"/>
          <a:stretch>
            <a:fillRect/>
          </a:stretch>
        </p:blipFill>
        <p:spPr>
          <a:xfrm>
            <a:off x="1881810" y="2049092"/>
            <a:ext cx="8378958" cy="1735018"/>
          </a:xfrm>
          <a:prstGeom prst="rect">
            <a:avLst/>
          </a:prstGeom>
        </p:spPr>
      </p:pic>
      <p:pic>
        <p:nvPicPr>
          <p:cNvPr id="2" name="Picture 1">
            <a:extLst>
              <a:ext uri="{FF2B5EF4-FFF2-40B4-BE49-F238E27FC236}">
                <a16:creationId xmlns:a16="http://schemas.microsoft.com/office/drawing/2014/main" id="{FBC11E0A-51C5-6C65-2EBB-2C1BBFE59CA4}"/>
              </a:ext>
            </a:extLst>
          </p:cNvPr>
          <p:cNvPicPr>
            <a:picLocks noChangeAspect="1"/>
          </p:cNvPicPr>
          <p:nvPr/>
        </p:nvPicPr>
        <p:blipFill>
          <a:blip r:embed="rId3"/>
          <a:stretch>
            <a:fillRect/>
          </a:stretch>
        </p:blipFill>
        <p:spPr>
          <a:xfrm>
            <a:off x="2186238" y="3832885"/>
            <a:ext cx="8690769" cy="2198208"/>
          </a:xfrm>
          <a:prstGeom prst="rect">
            <a:avLst/>
          </a:prstGeom>
        </p:spPr>
      </p:pic>
    </p:spTree>
    <p:extLst>
      <p:ext uri="{BB962C8B-B14F-4D97-AF65-F5344CB8AC3E}">
        <p14:creationId xmlns:p14="http://schemas.microsoft.com/office/powerpoint/2010/main" val="287421561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2FE60C5-3726-4F7A-B1EE-3E41F1236ED8}"/>
              </a:ext>
            </a:extLst>
          </p:cNvPr>
          <p:cNvSpPr txBox="1"/>
          <p:nvPr/>
        </p:nvSpPr>
        <p:spPr>
          <a:xfrm>
            <a:off x="841187" y="826907"/>
            <a:ext cx="9199795" cy="584775"/>
          </a:xfrm>
          <a:prstGeom prst="rect">
            <a:avLst/>
          </a:prstGeom>
          <a:noFill/>
        </p:spPr>
        <p:txBody>
          <a:bodyPr wrap="square" rtlCol="0">
            <a:spAutoFit/>
          </a:bodyPr>
          <a:lstStyle/>
          <a:p>
            <a:r>
              <a:rPr lang="en-US" sz="3200" b="1" i="1" dirty="0">
                <a:solidFill>
                  <a:srgbClr val="003399"/>
                </a:solidFill>
                <a:latin typeface="Trebuchet MS" panose="020B0603020202020204" pitchFamily="34" charset="0"/>
              </a:rPr>
              <a:t>Questions on z-score</a:t>
            </a:r>
          </a:p>
        </p:txBody>
      </p:sp>
      <p:sp>
        <p:nvSpPr>
          <p:cNvPr id="21" name="Google Shape;82;p4"/>
          <p:cNvSpPr txBox="1"/>
          <p:nvPr/>
        </p:nvSpPr>
        <p:spPr>
          <a:xfrm>
            <a:off x="1047109" y="1510503"/>
            <a:ext cx="9829898" cy="1569620"/>
          </a:xfrm>
          <a:prstGeom prst="rect">
            <a:avLst/>
          </a:prstGeom>
          <a:noFill/>
          <a:ln>
            <a:noFill/>
          </a:ln>
        </p:spPr>
        <p:txBody>
          <a:bodyPr spcFirstLastPara="1" wrap="square" lIns="91425" tIns="45700" rIns="91425" bIns="45700" anchor="t" anchorCtr="0">
            <a:spAutoFit/>
          </a:bodyPr>
          <a:lstStyle/>
          <a:p>
            <a:r>
              <a:rPr lang="en-US" sz="1600" b="0" strike="noStrike" spc="-1" dirty="0">
                <a:solidFill>
                  <a:srgbClr val="000000"/>
                </a:solidFill>
                <a:uFill>
                  <a:solidFill>
                    <a:srgbClr val="FFFFFF"/>
                  </a:solidFill>
                </a:uFill>
                <a:latin typeface="Source Sans"/>
              </a:rPr>
              <a:t>Problem 3 : </a:t>
            </a:r>
          </a:p>
          <a:p>
            <a:pPr marL="457200" indent="-457200">
              <a:buFont typeface="Arial" panose="020B0604020202020204" pitchFamily="34" charset="0"/>
              <a:buChar char="•"/>
            </a:pPr>
            <a:endParaRPr lang="en-US" sz="1600" spc="-1" dirty="0">
              <a:solidFill>
                <a:srgbClr val="000000"/>
              </a:solidFill>
              <a:uFill>
                <a:solidFill>
                  <a:srgbClr val="FFFFFF"/>
                </a:solidFill>
              </a:uFill>
              <a:latin typeface="Source Sans"/>
            </a:endParaRPr>
          </a:p>
          <a:p>
            <a:r>
              <a:rPr lang="en-US" sz="1600" b="0" strike="noStrike" spc="-1" dirty="0">
                <a:solidFill>
                  <a:srgbClr val="000000"/>
                </a:solidFill>
                <a:uFill>
                  <a:solidFill>
                    <a:srgbClr val="FFFFFF"/>
                  </a:solidFill>
                </a:uFill>
                <a:latin typeface="Source Sans"/>
              </a:rPr>
              <a:t>On an average, it takes Han Solo 45 seconds to check the coordinates and make the jump into hyperspace. The standard deviation on this important task is 5 seconds. When Han and Chewbacca and their passengers are leaving for </a:t>
            </a:r>
            <a:r>
              <a:rPr lang="en-US" sz="1600" b="0" strike="noStrike" spc="-1" dirty="0" err="1">
                <a:solidFill>
                  <a:srgbClr val="000000"/>
                </a:solidFill>
                <a:uFill>
                  <a:solidFill>
                    <a:srgbClr val="FFFFFF"/>
                  </a:solidFill>
                </a:uFill>
                <a:latin typeface="Source Sans"/>
              </a:rPr>
              <a:t>Alderaan</a:t>
            </a:r>
            <a:r>
              <a:rPr lang="en-US" sz="1600" b="0" strike="noStrike" spc="-1" dirty="0">
                <a:solidFill>
                  <a:srgbClr val="000000"/>
                </a:solidFill>
                <a:uFill>
                  <a:solidFill>
                    <a:srgbClr val="FFFFFF"/>
                  </a:solidFill>
                </a:uFill>
                <a:latin typeface="Source Sans"/>
              </a:rPr>
              <a:t> they make the jump in 33 seconds or less. What is the probability of such an accomplishment?</a:t>
            </a:r>
          </a:p>
          <a:p>
            <a:pPr marL="457200" indent="-457200">
              <a:buFont typeface="Arial" panose="020B0604020202020204" pitchFamily="34" charset="0"/>
              <a:buChar char="•"/>
            </a:pPr>
            <a:endParaRPr lang="en-IN" sz="1600" b="0" strike="noStrike" spc="-1" dirty="0">
              <a:solidFill>
                <a:srgbClr val="000000"/>
              </a:solidFill>
              <a:uFill>
                <a:solidFill>
                  <a:srgbClr val="FFFFFF"/>
                </a:solidFill>
              </a:uFill>
              <a:latin typeface="Source Sans"/>
            </a:endParaRPr>
          </a:p>
        </p:txBody>
      </p:sp>
      <p:cxnSp>
        <p:nvCxnSpPr>
          <p:cNvPr id="35" name="Straight Connector 34">
            <a:extLst>
              <a:ext uri="{FF2B5EF4-FFF2-40B4-BE49-F238E27FC236}">
                <a16:creationId xmlns:a16="http://schemas.microsoft.com/office/drawing/2014/main" id="{7D75DB6A-4A40-4211-8994-1445F5ACDBD4}"/>
              </a:ext>
            </a:extLst>
          </p:cNvPr>
          <p:cNvCxnSpPr/>
          <p:nvPr/>
        </p:nvCxnSpPr>
        <p:spPr>
          <a:xfrm>
            <a:off x="942010" y="1491870"/>
            <a:ext cx="939800" cy="0"/>
          </a:xfrm>
          <a:prstGeom prst="line">
            <a:avLst/>
          </a:prstGeom>
          <a:ln w="47625">
            <a:solidFill>
              <a:srgbClr val="FF993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544100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2FE60C5-3726-4F7A-B1EE-3E41F1236ED8}"/>
              </a:ext>
            </a:extLst>
          </p:cNvPr>
          <p:cNvSpPr txBox="1"/>
          <p:nvPr/>
        </p:nvSpPr>
        <p:spPr>
          <a:xfrm>
            <a:off x="841187" y="826907"/>
            <a:ext cx="9199795" cy="584775"/>
          </a:xfrm>
          <a:prstGeom prst="rect">
            <a:avLst/>
          </a:prstGeom>
          <a:noFill/>
        </p:spPr>
        <p:txBody>
          <a:bodyPr wrap="square" rtlCol="0">
            <a:spAutoFit/>
          </a:bodyPr>
          <a:lstStyle/>
          <a:p>
            <a:r>
              <a:rPr lang="en-US" sz="3200" b="1" i="1" dirty="0">
                <a:solidFill>
                  <a:srgbClr val="003399"/>
                </a:solidFill>
                <a:latin typeface="Trebuchet MS" panose="020B0603020202020204" pitchFamily="34" charset="0"/>
              </a:rPr>
              <a:t>Questions on z-score</a:t>
            </a:r>
          </a:p>
        </p:txBody>
      </p:sp>
      <p:sp>
        <p:nvSpPr>
          <p:cNvPr id="21" name="Google Shape;82;p4"/>
          <p:cNvSpPr txBox="1"/>
          <p:nvPr/>
        </p:nvSpPr>
        <p:spPr>
          <a:xfrm>
            <a:off x="1047109" y="1510503"/>
            <a:ext cx="9829898" cy="1569620"/>
          </a:xfrm>
          <a:prstGeom prst="rect">
            <a:avLst/>
          </a:prstGeom>
          <a:noFill/>
          <a:ln>
            <a:noFill/>
          </a:ln>
        </p:spPr>
        <p:txBody>
          <a:bodyPr spcFirstLastPara="1" wrap="square" lIns="91425" tIns="45700" rIns="91425" bIns="45700" anchor="t" anchorCtr="0">
            <a:spAutoFit/>
          </a:bodyPr>
          <a:lstStyle/>
          <a:p>
            <a:r>
              <a:rPr lang="en-US" sz="1600" b="0" strike="noStrike" spc="-1" dirty="0">
                <a:solidFill>
                  <a:srgbClr val="000000"/>
                </a:solidFill>
                <a:uFill>
                  <a:solidFill>
                    <a:srgbClr val="FFFFFF"/>
                  </a:solidFill>
                </a:uFill>
                <a:latin typeface="Source Sans"/>
              </a:rPr>
              <a:t>Problem 3 : </a:t>
            </a:r>
          </a:p>
          <a:p>
            <a:pPr marL="457200" indent="-457200">
              <a:buFont typeface="Arial" panose="020B0604020202020204" pitchFamily="34" charset="0"/>
              <a:buChar char="•"/>
            </a:pPr>
            <a:endParaRPr lang="en-US" sz="1600" spc="-1" dirty="0">
              <a:solidFill>
                <a:srgbClr val="000000"/>
              </a:solidFill>
              <a:uFill>
                <a:solidFill>
                  <a:srgbClr val="FFFFFF"/>
                </a:solidFill>
              </a:uFill>
              <a:latin typeface="Source Sans"/>
            </a:endParaRPr>
          </a:p>
          <a:p>
            <a:r>
              <a:rPr lang="en-US" sz="1600" b="0" strike="noStrike" spc="-1" dirty="0">
                <a:solidFill>
                  <a:srgbClr val="000000"/>
                </a:solidFill>
                <a:uFill>
                  <a:solidFill>
                    <a:srgbClr val="FFFFFF"/>
                  </a:solidFill>
                </a:uFill>
                <a:latin typeface="Source Sans"/>
              </a:rPr>
              <a:t>On an average, it takes Han Solo 45 seconds to check the coordinates and make the jump into hyperspace. The standard deviation on this important task is 5 seconds. When Han and Chewbacca and their passengers are leaving for </a:t>
            </a:r>
            <a:r>
              <a:rPr lang="en-US" sz="1600" b="0" strike="noStrike" spc="-1" dirty="0" err="1">
                <a:solidFill>
                  <a:srgbClr val="000000"/>
                </a:solidFill>
                <a:uFill>
                  <a:solidFill>
                    <a:srgbClr val="FFFFFF"/>
                  </a:solidFill>
                </a:uFill>
                <a:latin typeface="Source Sans"/>
              </a:rPr>
              <a:t>Alderaan</a:t>
            </a:r>
            <a:r>
              <a:rPr lang="en-US" sz="1600" b="0" strike="noStrike" spc="-1" dirty="0">
                <a:solidFill>
                  <a:srgbClr val="000000"/>
                </a:solidFill>
                <a:uFill>
                  <a:solidFill>
                    <a:srgbClr val="FFFFFF"/>
                  </a:solidFill>
                </a:uFill>
                <a:latin typeface="Source Sans"/>
              </a:rPr>
              <a:t> they make the jump in 33 seconds or less. What is the probability of such an accomplishment?</a:t>
            </a:r>
          </a:p>
          <a:p>
            <a:pPr marL="457200" indent="-457200">
              <a:buFont typeface="Arial" panose="020B0604020202020204" pitchFamily="34" charset="0"/>
              <a:buChar char="•"/>
            </a:pPr>
            <a:endParaRPr lang="en-IN" sz="1600" b="0" strike="noStrike" spc="-1" dirty="0">
              <a:solidFill>
                <a:srgbClr val="000000"/>
              </a:solidFill>
              <a:uFill>
                <a:solidFill>
                  <a:srgbClr val="FFFFFF"/>
                </a:solidFill>
              </a:uFill>
              <a:latin typeface="Source Sans"/>
            </a:endParaRPr>
          </a:p>
        </p:txBody>
      </p:sp>
      <p:cxnSp>
        <p:nvCxnSpPr>
          <p:cNvPr id="35" name="Straight Connector 34">
            <a:extLst>
              <a:ext uri="{FF2B5EF4-FFF2-40B4-BE49-F238E27FC236}">
                <a16:creationId xmlns:a16="http://schemas.microsoft.com/office/drawing/2014/main" id="{7D75DB6A-4A40-4211-8994-1445F5ACDBD4}"/>
              </a:ext>
            </a:extLst>
          </p:cNvPr>
          <p:cNvCxnSpPr/>
          <p:nvPr/>
        </p:nvCxnSpPr>
        <p:spPr>
          <a:xfrm>
            <a:off x="942010" y="1491870"/>
            <a:ext cx="939800" cy="0"/>
          </a:xfrm>
          <a:prstGeom prst="line">
            <a:avLst/>
          </a:prstGeom>
          <a:ln w="47625">
            <a:solidFill>
              <a:srgbClr val="FF9933"/>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3E4A85BE-FF52-5EF0-79E6-9EFA20DB83AC}"/>
              </a:ext>
            </a:extLst>
          </p:cNvPr>
          <p:cNvPicPr>
            <a:picLocks noChangeAspect="1"/>
          </p:cNvPicPr>
          <p:nvPr/>
        </p:nvPicPr>
        <p:blipFill>
          <a:blip r:embed="rId2"/>
          <a:stretch>
            <a:fillRect/>
          </a:stretch>
        </p:blipFill>
        <p:spPr>
          <a:xfrm>
            <a:off x="1516692" y="3431087"/>
            <a:ext cx="9746651" cy="2290344"/>
          </a:xfrm>
          <a:prstGeom prst="rect">
            <a:avLst/>
          </a:prstGeom>
        </p:spPr>
      </p:pic>
    </p:spTree>
    <p:extLst>
      <p:ext uri="{BB962C8B-B14F-4D97-AF65-F5344CB8AC3E}">
        <p14:creationId xmlns:p14="http://schemas.microsoft.com/office/powerpoint/2010/main" val="152912505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2FE60C5-3726-4F7A-B1EE-3E41F1236ED8}"/>
              </a:ext>
            </a:extLst>
          </p:cNvPr>
          <p:cNvSpPr txBox="1"/>
          <p:nvPr/>
        </p:nvSpPr>
        <p:spPr>
          <a:xfrm>
            <a:off x="841187" y="826907"/>
            <a:ext cx="9199795" cy="584775"/>
          </a:xfrm>
          <a:prstGeom prst="rect">
            <a:avLst/>
          </a:prstGeom>
          <a:noFill/>
        </p:spPr>
        <p:txBody>
          <a:bodyPr wrap="square" rtlCol="0">
            <a:spAutoFit/>
          </a:bodyPr>
          <a:lstStyle/>
          <a:p>
            <a:r>
              <a:rPr lang="en-US" sz="3200" b="1" i="1" dirty="0">
                <a:solidFill>
                  <a:srgbClr val="003399"/>
                </a:solidFill>
                <a:latin typeface="Trebuchet MS" panose="020B0603020202020204" pitchFamily="34" charset="0"/>
              </a:rPr>
              <a:t>Questions on z-score</a:t>
            </a:r>
          </a:p>
        </p:txBody>
      </p:sp>
      <p:sp>
        <p:nvSpPr>
          <p:cNvPr id="21" name="Google Shape;82;p4"/>
          <p:cNvSpPr txBox="1"/>
          <p:nvPr/>
        </p:nvSpPr>
        <p:spPr>
          <a:xfrm>
            <a:off x="1047109" y="1510503"/>
            <a:ext cx="9829898" cy="1569620"/>
          </a:xfrm>
          <a:prstGeom prst="rect">
            <a:avLst/>
          </a:prstGeom>
          <a:noFill/>
          <a:ln>
            <a:noFill/>
          </a:ln>
        </p:spPr>
        <p:txBody>
          <a:bodyPr spcFirstLastPara="1" wrap="square" lIns="91425" tIns="45700" rIns="91425" bIns="45700" anchor="t" anchorCtr="0">
            <a:spAutoFit/>
          </a:bodyPr>
          <a:lstStyle/>
          <a:p>
            <a:r>
              <a:rPr lang="en-US" sz="1600" b="0" strike="noStrike" spc="-1" dirty="0">
                <a:solidFill>
                  <a:srgbClr val="000000"/>
                </a:solidFill>
                <a:uFill>
                  <a:solidFill>
                    <a:srgbClr val="FFFFFF"/>
                  </a:solidFill>
                </a:uFill>
                <a:latin typeface="Source Sans"/>
              </a:rPr>
              <a:t>Problem 4 : </a:t>
            </a:r>
          </a:p>
          <a:p>
            <a:pPr marL="457200" indent="-457200">
              <a:buFont typeface="Arial" panose="020B0604020202020204" pitchFamily="34" charset="0"/>
              <a:buChar char="•"/>
            </a:pPr>
            <a:endParaRPr lang="en-US" sz="1600" spc="-1" dirty="0">
              <a:solidFill>
                <a:srgbClr val="000000"/>
              </a:solidFill>
              <a:uFill>
                <a:solidFill>
                  <a:srgbClr val="FFFFFF"/>
                </a:solidFill>
              </a:uFill>
              <a:latin typeface="Source Sans"/>
            </a:endParaRPr>
          </a:p>
          <a:p>
            <a:r>
              <a:rPr lang="en-US" sz="1600" b="0" strike="noStrike" spc="-1" dirty="0" err="1">
                <a:solidFill>
                  <a:srgbClr val="000000"/>
                </a:solidFill>
                <a:uFill>
                  <a:solidFill>
                    <a:srgbClr val="FFFFFF"/>
                  </a:solidFill>
                </a:uFill>
                <a:latin typeface="Source Sans"/>
              </a:rPr>
              <a:t>Jawas</a:t>
            </a:r>
            <a:r>
              <a:rPr lang="en-US" sz="1600" b="0" strike="noStrike" spc="-1" dirty="0">
                <a:solidFill>
                  <a:srgbClr val="000000"/>
                </a:solidFill>
                <a:uFill>
                  <a:solidFill>
                    <a:srgbClr val="FFFFFF"/>
                  </a:solidFill>
                </a:uFill>
                <a:latin typeface="Source Sans"/>
              </a:rPr>
              <a:t>, those jewel-eyes, hooded collectors of robots and scrap, live in the desert and travel by </a:t>
            </a:r>
            <a:r>
              <a:rPr lang="en-US" sz="1600" b="0" strike="noStrike" spc="-1" dirty="0" err="1">
                <a:solidFill>
                  <a:srgbClr val="000000"/>
                </a:solidFill>
                <a:uFill>
                  <a:solidFill>
                    <a:srgbClr val="FFFFFF"/>
                  </a:solidFill>
                </a:uFill>
                <a:latin typeface="Source Sans"/>
              </a:rPr>
              <a:t>sandcrawler</a:t>
            </a:r>
            <a:r>
              <a:rPr lang="en-US" sz="1600" b="0" strike="noStrike" spc="-1" dirty="0">
                <a:solidFill>
                  <a:srgbClr val="000000"/>
                </a:solidFill>
                <a:uFill>
                  <a:solidFill>
                    <a:srgbClr val="FFFFFF"/>
                  </a:solidFill>
                </a:uFill>
                <a:latin typeface="Source Sans"/>
              </a:rPr>
              <a:t>. Their height is normally distributed with a mean of four feet and a standard deviation of 3 inches. The escape exit on the </a:t>
            </a:r>
            <a:r>
              <a:rPr lang="en-US" sz="1600" b="0" strike="noStrike" spc="-1" dirty="0" err="1">
                <a:solidFill>
                  <a:srgbClr val="000000"/>
                </a:solidFill>
                <a:uFill>
                  <a:solidFill>
                    <a:srgbClr val="FFFFFF"/>
                  </a:solidFill>
                </a:uFill>
                <a:latin typeface="Source Sans"/>
              </a:rPr>
              <a:t>sandcrawler</a:t>
            </a:r>
            <a:r>
              <a:rPr lang="en-US" sz="1600" b="0" strike="noStrike" spc="-1" dirty="0">
                <a:solidFill>
                  <a:srgbClr val="000000"/>
                </a:solidFill>
                <a:uFill>
                  <a:solidFill>
                    <a:srgbClr val="FFFFFF"/>
                  </a:solidFill>
                </a:uFill>
                <a:latin typeface="Source Sans"/>
              </a:rPr>
              <a:t> is 46 inches high. What proportion of the </a:t>
            </a:r>
            <a:r>
              <a:rPr lang="en-US" sz="1600" b="0" strike="noStrike" spc="-1" dirty="0" err="1">
                <a:solidFill>
                  <a:srgbClr val="000000"/>
                </a:solidFill>
                <a:uFill>
                  <a:solidFill>
                    <a:srgbClr val="FFFFFF"/>
                  </a:solidFill>
                </a:uFill>
                <a:latin typeface="Source Sans"/>
              </a:rPr>
              <a:t>Jawas</a:t>
            </a:r>
            <a:r>
              <a:rPr lang="en-US" sz="1600" b="0" strike="noStrike" spc="-1" dirty="0">
                <a:solidFill>
                  <a:srgbClr val="000000"/>
                </a:solidFill>
                <a:uFill>
                  <a:solidFill>
                    <a:srgbClr val="FFFFFF"/>
                  </a:solidFill>
                </a:uFill>
                <a:latin typeface="Source Sans"/>
              </a:rPr>
              <a:t> must duck when they use the escape exit? </a:t>
            </a:r>
          </a:p>
          <a:p>
            <a:endParaRPr lang="en-IN" sz="1600" b="0" strike="noStrike" spc="-1" dirty="0">
              <a:solidFill>
                <a:srgbClr val="000000"/>
              </a:solidFill>
              <a:uFill>
                <a:solidFill>
                  <a:srgbClr val="FFFFFF"/>
                </a:solidFill>
              </a:uFill>
              <a:latin typeface="Source Sans"/>
            </a:endParaRPr>
          </a:p>
        </p:txBody>
      </p:sp>
      <p:cxnSp>
        <p:nvCxnSpPr>
          <p:cNvPr id="35" name="Straight Connector 34">
            <a:extLst>
              <a:ext uri="{FF2B5EF4-FFF2-40B4-BE49-F238E27FC236}">
                <a16:creationId xmlns:a16="http://schemas.microsoft.com/office/drawing/2014/main" id="{7D75DB6A-4A40-4211-8994-1445F5ACDBD4}"/>
              </a:ext>
            </a:extLst>
          </p:cNvPr>
          <p:cNvCxnSpPr/>
          <p:nvPr/>
        </p:nvCxnSpPr>
        <p:spPr>
          <a:xfrm>
            <a:off x="942010" y="1491870"/>
            <a:ext cx="939800" cy="0"/>
          </a:xfrm>
          <a:prstGeom prst="line">
            <a:avLst/>
          </a:prstGeom>
          <a:ln w="47625">
            <a:solidFill>
              <a:srgbClr val="FF993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1819479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2FE60C5-3726-4F7A-B1EE-3E41F1236ED8}"/>
              </a:ext>
            </a:extLst>
          </p:cNvPr>
          <p:cNvSpPr txBox="1"/>
          <p:nvPr/>
        </p:nvSpPr>
        <p:spPr>
          <a:xfrm>
            <a:off x="841187" y="826907"/>
            <a:ext cx="9199795" cy="584775"/>
          </a:xfrm>
          <a:prstGeom prst="rect">
            <a:avLst/>
          </a:prstGeom>
          <a:noFill/>
        </p:spPr>
        <p:txBody>
          <a:bodyPr wrap="square" rtlCol="0">
            <a:spAutoFit/>
          </a:bodyPr>
          <a:lstStyle/>
          <a:p>
            <a:r>
              <a:rPr lang="en-US" sz="3200" b="1" i="1" dirty="0">
                <a:solidFill>
                  <a:srgbClr val="003399"/>
                </a:solidFill>
                <a:latin typeface="Trebuchet MS" panose="020B0603020202020204" pitchFamily="34" charset="0"/>
              </a:rPr>
              <a:t>Questions on z-score</a:t>
            </a:r>
          </a:p>
        </p:txBody>
      </p:sp>
      <p:sp>
        <p:nvSpPr>
          <p:cNvPr id="21" name="Google Shape;82;p4"/>
          <p:cNvSpPr txBox="1"/>
          <p:nvPr/>
        </p:nvSpPr>
        <p:spPr>
          <a:xfrm>
            <a:off x="1047109" y="1510503"/>
            <a:ext cx="9829898" cy="1569620"/>
          </a:xfrm>
          <a:prstGeom prst="rect">
            <a:avLst/>
          </a:prstGeom>
          <a:noFill/>
          <a:ln>
            <a:noFill/>
          </a:ln>
        </p:spPr>
        <p:txBody>
          <a:bodyPr spcFirstLastPara="1" wrap="square" lIns="91425" tIns="45700" rIns="91425" bIns="45700" anchor="t" anchorCtr="0">
            <a:spAutoFit/>
          </a:bodyPr>
          <a:lstStyle/>
          <a:p>
            <a:r>
              <a:rPr lang="en-US" sz="1600" b="0" strike="noStrike" spc="-1" dirty="0">
                <a:solidFill>
                  <a:srgbClr val="000000"/>
                </a:solidFill>
                <a:uFill>
                  <a:solidFill>
                    <a:srgbClr val="FFFFFF"/>
                  </a:solidFill>
                </a:uFill>
                <a:latin typeface="Source Sans"/>
              </a:rPr>
              <a:t>Problem 4 : </a:t>
            </a:r>
          </a:p>
          <a:p>
            <a:pPr marL="457200" indent="-457200">
              <a:buFont typeface="Arial" panose="020B0604020202020204" pitchFamily="34" charset="0"/>
              <a:buChar char="•"/>
            </a:pPr>
            <a:endParaRPr lang="en-US" sz="1600" spc="-1" dirty="0">
              <a:solidFill>
                <a:srgbClr val="000000"/>
              </a:solidFill>
              <a:uFill>
                <a:solidFill>
                  <a:srgbClr val="FFFFFF"/>
                </a:solidFill>
              </a:uFill>
              <a:latin typeface="Source Sans"/>
            </a:endParaRPr>
          </a:p>
          <a:p>
            <a:r>
              <a:rPr lang="en-US" sz="1600" b="0" strike="noStrike" spc="-1" dirty="0" err="1">
                <a:solidFill>
                  <a:srgbClr val="000000"/>
                </a:solidFill>
                <a:uFill>
                  <a:solidFill>
                    <a:srgbClr val="FFFFFF"/>
                  </a:solidFill>
                </a:uFill>
                <a:latin typeface="Source Sans"/>
              </a:rPr>
              <a:t>Jawas</a:t>
            </a:r>
            <a:r>
              <a:rPr lang="en-US" sz="1600" b="0" strike="noStrike" spc="-1" dirty="0">
                <a:solidFill>
                  <a:srgbClr val="000000"/>
                </a:solidFill>
                <a:uFill>
                  <a:solidFill>
                    <a:srgbClr val="FFFFFF"/>
                  </a:solidFill>
                </a:uFill>
                <a:latin typeface="Source Sans"/>
              </a:rPr>
              <a:t>, those jewel-eyes, hooded collectors of robots and scrap, live in the desert and travel by </a:t>
            </a:r>
            <a:r>
              <a:rPr lang="en-US" sz="1600" b="0" strike="noStrike" spc="-1" dirty="0" err="1">
                <a:solidFill>
                  <a:srgbClr val="000000"/>
                </a:solidFill>
                <a:uFill>
                  <a:solidFill>
                    <a:srgbClr val="FFFFFF"/>
                  </a:solidFill>
                </a:uFill>
                <a:latin typeface="Source Sans"/>
              </a:rPr>
              <a:t>sandcrawler</a:t>
            </a:r>
            <a:r>
              <a:rPr lang="en-US" sz="1600" b="0" strike="noStrike" spc="-1" dirty="0">
                <a:solidFill>
                  <a:srgbClr val="000000"/>
                </a:solidFill>
                <a:uFill>
                  <a:solidFill>
                    <a:srgbClr val="FFFFFF"/>
                  </a:solidFill>
                </a:uFill>
                <a:latin typeface="Source Sans"/>
              </a:rPr>
              <a:t>. Their height is normally distributed with a mean of four feet and a standard deviation of 3 inches. The escape exit on the </a:t>
            </a:r>
            <a:r>
              <a:rPr lang="en-US" sz="1600" b="0" strike="noStrike" spc="-1" dirty="0" err="1">
                <a:solidFill>
                  <a:srgbClr val="000000"/>
                </a:solidFill>
                <a:uFill>
                  <a:solidFill>
                    <a:srgbClr val="FFFFFF"/>
                  </a:solidFill>
                </a:uFill>
                <a:latin typeface="Source Sans"/>
              </a:rPr>
              <a:t>sandcrawler</a:t>
            </a:r>
            <a:r>
              <a:rPr lang="en-US" sz="1600" b="0" strike="noStrike" spc="-1" dirty="0">
                <a:solidFill>
                  <a:srgbClr val="000000"/>
                </a:solidFill>
                <a:uFill>
                  <a:solidFill>
                    <a:srgbClr val="FFFFFF"/>
                  </a:solidFill>
                </a:uFill>
                <a:latin typeface="Source Sans"/>
              </a:rPr>
              <a:t> is 46 inches high. What proportion of the </a:t>
            </a:r>
            <a:r>
              <a:rPr lang="en-US" sz="1600" b="0" strike="noStrike" spc="-1" dirty="0" err="1">
                <a:solidFill>
                  <a:srgbClr val="000000"/>
                </a:solidFill>
                <a:uFill>
                  <a:solidFill>
                    <a:srgbClr val="FFFFFF"/>
                  </a:solidFill>
                </a:uFill>
                <a:latin typeface="Source Sans"/>
              </a:rPr>
              <a:t>Jawas</a:t>
            </a:r>
            <a:r>
              <a:rPr lang="en-US" sz="1600" b="0" strike="noStrike" spc="-1" dirty="0">
                <a:solidFill>
                  <a:srgbClr val="000000"/>
                </a:solidFill>
                <a:uFill>
                  <a:solidFill>
                    <a:srgbClr val="FFFFFF"/>
                  </a:solidFill>
                </a:uFill>
                <a:latin typeface="Source Sans"/>
              </a:rPr>
              <a:t> must duck when they use the escape exit? </a:t>
            </a:r>
          </a:p>
          <a:p>
            <a:endParaRPr lang="en-IN" sz="1600" b="0" strike="noStrike" spc="-1" dirty="0">
              <a:solidFill>
                <a:srgbClr val="000000"/>
              </a:solidFill>
              <a:uFill>
                <a:solidFill>
                  <a:srgbClr val="FFFFFF"/>
                </a:solidFill>
              </a:uFill>
              <a:latin typeface="Source Sans"/>
            </a:endParaRPr>
          </a:p>
        </p:txBody>
      </p:sp>
      <p:cxnSp>
        <p:nvCxnSpPr>
          <p:cNvPr id="35" name="Straight Connector 34">
            <a:extLst>
              <a:ext uri="{FF2B5EF4-FFF2-40B4-BE49-F238E27FC236}">
                <a16:creationId xmlns:a16="http://schemas.microsoft.com/office/drawing/2014/main" id="{7D75DB6A-4A40-4211-8994-1445F5ACDBD4}"/>
              </a:ext>
            </a:extLst>
          </p:cNvPr>
          <p:cNvCxnSpPr/>
          <p:nvPr/>
        </p:nvCxnSpPr>
        <p:spPr>
          <a:xfrm>
            <a:off x="942010" y="1491870"/>
            <a:ext cx="939800" cy="0"/>
          </a:xfrm>
          <a:prstGeom prst="line">
            <a:avLst/>
          </a:prstGeom>
          <a:ln w="47625">
            <a:solidFill>
              <a:srgbClr val="FF9933"/>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1A51C73D-8CC9-5930-A9DC-F15FF0C2F4FF}"/>
              </a:ext>
            </a:extLst>
          </p:cNvPr>
          <p:cNvPicPr>
            <a:picLocks noChangeAspect="1"/>
          </p:cNvPicPr>
          <p:nvPr/>
        </p:nvPicPr>
        <p:blipFill>
          <a:blip r:embed="rId2"/>
          <a:stretch>
            <a:fillRect/>
          </a:stretch>
        </p:blipFill>
        <p:spPr>
          <a:xfrm>
            <a:off x="1047109" y="3383608"/>
            <a:ext cx="9612833" cy="1963889"/>
          </a:xfrm>
          <a:prstGeom prst="rect">
            <a:avLst/>
          </a:prstGeom>
        </p:spPr>
      </p:pic>
    </p:spTree>
    <p:extLst>
      <p:ext uri="{BB962C8B-B14F-4D97-AF65-F5344CB8AC3E}">
        <p14:creationId xmlns:p14="http://schemas.microsoft.com/office/powerpoint/2010/main" val="227615321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2FE60C5-3726-4F7A-B1EE-3E41F1236ED8}"/>
              </a:ext>
            </a:extLst>
          </p:cNvPr>
          <p:cNvSpPr txBox="1"/>
          <p:nvPr/>
        </p:nvSpPr>
        <p:spPr>
          <a:xfrm>
            <a:off x="841188" y="826907"/>
            <a:ext cx="7754172" cy="646331"/>
          </a:xfrm>
          <a:prstGeom prst="rect">
            <a:avLst/>
          </a:prstGeom>
          <a:noFill/>
        </p:spPr>
        <p:txBody>
          <a:bodyPr wrap="square" rtlCol="0">
            <a:spAutoFit/>
          </a:bodyPr>
          <a:lstStyle/>
          <a:p>
            <a:r>
              <a:rPr lang="en-US" sz="3600" b="1" i="1" dirty="0">
                <a:solidFill>
                  <a:srgbClr val="003399"/>
                </a:solidFill>
                <a:latin typeface="Trebuchet MS" panose="020B0603020202020204" pitchFamily="34" charset="0"/>
              </a:rPr>
              <a:t>Python/Excel/SQL ?</a:t>
            </a:r>
          </a:p>
        </p:txBody>
      </p:sp>
      <p:sp>
        <p:nvSpPr>
          <p:cNvPr id="21" name="Google Shape;82;p4"/>
          <p:cNvSpPr txBox="1"/>
          <p:nvPr/>
        </p:nvSpPr>
        <p:spPr>
          <a:xfrm>
            <a:off x="1111153" y="2483336"/>
            <a:ext cx="9748435" cy="4278054"/>
          </a:xfrm>
          <a:prstGeom prst="rect">
            <a:avLst/>
          </a:prstGeom>
          <a:noFill/>
          <a:ln>
            <a:noFill/>
          </a:ln>
        </p:spPr>
        <p:txBody>
          <a:bodyPr spcFirstLastPara="1" wrap="square" lIns="91425" tIns="45700" rIns="91425" bIns="45700" anchor="t" anchorCtr="0">
            <a:spAutoFit/>
          </a:bodyPr>
          <a:lstStyle/>
          <a:p>
            <a:pPr marL="457200" indent="-457200">
              <a:buFont typeface="Arial" panose="020B0604020202020204" pitchFamily="34" charset="0"/>
              <a:buChar char="•"/>
            </a:pPr>
            <a:r>
              <a:rPr lang="en-IN" sz="1600" spc="-1" dirty="0">
                <a:solidFill>
                  <a:srgbClr val="000000"/>
                </a:solidFill>
                <a:uFill>
                  <a:solidFill>
                    <a:srgbClr val="FFFFFF"/>
                  </a:solidFill>
                </a:uFill>
                <a:latin typeface="Source Sans"/>
                <a:ea typeface="Open Sans"/>
              </a:rPr>
              <a:t>At the end of the day data needs to be pulled and analysed </a:t>
            </a:r>
          </a:p>
          <a:p>
            <a:pPr marL="457200" indent="-457200">
              <a:buFont typeface="Arial" panose="020B0604020202020204" pitchFamily="34" charset="0"/>
              <a:buChar char="•"/>
            </a:pPr>
            <a:endParaRPr lang="en-IN" sz="1600" spc="-1" dirty="0">
              <a:solidFill>
                <a:srgbClr val="000000"/>
              </a:solidFill>
              <a:uFill>
                <a:solidFill>
                  <a:srgbClr val="FFFFFF"/>
                </a:solidFill>
              </a:uFill>
              <a:latin typeface="Source Sans"/>
              <a:ea typeface="Open Sans"/>
            </a:endParaRPr>
          </a:p>
          <a:p>
            <a:pPr marL="457200" indent="-457200">
              <a:buFont typeface="Arial" panose="020B0604020202020204" pitchFamily="34" charset="0"/>
              <a:buChar char="•"/>
            </a:pPr>
            <a:r>
              <a:rPr lang="en-IN" sz="1600" spc="-1" dirty="0">
                <a:solidFill>
                  <a:srgbClr val="000000"/>
                </a:solidFill>
                <a:uFill>
                  <a:solidFill>
                    <a:srgbClr val="FFFFFF"/>
                  </a:solidFill>
                </a:uFill>
                <a:latin typeface="Source Sans"/>
                <a:ea typeface="Open Sans"/>
              </a:rPr>
              <a:t>SQL is your best shot  - works in any programming language, platform  ..</a:t>
            </a:r>
          </a:p>
          <a:p>
            <a:pPr marL="457200" indent="-457200">
              <a:buFont typeface="Arial" panose="020B0604020202020204" pitchFamily="34" charset="0"/>
              <a:buChar char="•"/>
            </a:pPr>
            <a:endParaRPr lang="en-IN" sz="1600" spc="-1" dirty="0">
              <a:solidFill>
                <a:srgbClr val="000000"/>
              </a:solidFill>
              <a:uFill>
                <a:solidFill>
                  <a:srgbClr val="FFFFFF"/>
                </a:solidFill>
              </a:uFill>
              <a:latin typeface="Source Sans"/>
              <a:ea typeface="Open Sans"/>
            </a:endParaRPr>
          </a:p>
          <a:p>
            <a:pPr marL="457200" indent="-457200">
              <a:buFont typeface="Arial" panose="020B0604020202020204" pitchFamily="34" charset="0"/>
              <a:buChar char="•"/>
            </a:pPr>
            <a:endParaRPr lang="en-IN" sz="1600" spc="-1" dirty="0">
              <a:solidFill>
                <a:srgbClr val="000000"/>
              </a:solidFill>
              <a:uFill>
                <a:solidFill>
                  <a:srgbClr val="FFFFFF"/>
                </a:solidFill>
              </a:uFill>
              <a:latin typeface="Source Sans"/>
              <a:ea typeface="Open Sans"/>
            </a:endParaRPr>
          </a:p>
          <a:p>
            <a:pPr marL="457200" indent="-457200">
              <a:buFont typeface="Arial" panose="020B0604020202020204" pitchFamily="34" charset="0"/>
              <a:buChar char="•"/>
            </a:pPr>
            <a:r>
              <a:rPr lang="en-IN" sz="1600" spc="-1" dirty="0">
                <a:solidFill>
                  <a:srgbClr val="000000"/>
                </a:solidFill>
                <a:uFill>
                  <a:solidFill>
                    <a:srgbClr val="FFFFFF"/>
                  </a:solidFill>
                </a:uFill>
                <a:latin typeface="Source Sans"/>
                <a:ea typeface="Open Sans"/>
              </a:rPr>
              <a:t>SQL is a skill once acquired will help you everywhere where there is data (tabular data – rows and columns) </a:t>
            </a:r>
          </a:p>
          <a:p>
            <a:pPr marL="457200" indent="-457200">
              <a:buFont typeface="Arial" panose="020B0604020202020204" pitchFamily="34" charset="0"/>
              <a:buChar char="•"/>
            </a:pPr>
            <a:endParaRPr lang="en-IN" sz="1600" spc="-1" dirty="0">
              <a:solidFill>
                <a:srgbClr val="000000"/>
              </a:solidFill>
              <a:uFill>
                <a:solidFill>
                  <a:srgbClr val="FFFFFF"/>
                </a:solidFill>
              </a:uFill>
              <a:latin typeface="Source Sans"/>
              <a:ea typeface="Open Sans"/>
            </a:endParaRPr>
          </a:p>
          <a:p>
            <a:pPr marL="457200" indent="-457200">
              <a:buFont typeface="Arial" panose="020B0604020202020204" pitchFamily="34" charset="0"/>
              <a:buChar char="•"/>
            </a:pPr>
            <a:r>
              <a:rPr lang="en-IN" sz="1600" spc="-1" dirty="0">
                <a:solidFill>
                  <a:srgbClr val="000000"/>
                </a:solidFill>
                <a:uFill>
                  <a:solidFill>
                    <a:srgbClr val="FFFFFF"/>
                  </a:solidFill>
                </a:uFill>
                <a:latin typeface="Source Sans"/>
                <a:ea typeface="Open Sans"/>
              </a:rPr>
              <a:t>Tables </a:t>
            </a:r>
          </a:p>
          <a:p>
            <a:pPr marL="914400" lvl="1" indent="-457200">
              <a:buFont typeface="Arial" panose="020B0604020202020204" pitchFamily="34" charset="0"/>
              <a:buChar char="•"/>
            </a:pPr>
            <a:r>
              <a:rPr lang="en-IN" sz="1600" spc="-1" dirty="0">
                <a:solidFill>
                  <a:srgbClr val="000000"/>
                </a:solidFill>
                <a:uFill>
                  <a:solidFill>
                    <a:srgbClr val="FFFFFF"/>
                  </a:solidFill>
                </a:uFill>
                <a:latin typeface="Source Sans"/>
                <a:ea typeface="Open Sans"/>
              </a:rPr>
              <a:t>Rows </a:t>
            </a:r>
          </a:p>
          <a:p>
            <a:pPr marL="914400" lvl="1" indent="-457200">
              <a:buFont typeface="Arial" panose="020B0604020202020204" pitchFamily="34" charset="0"/>
              <a:buChar char="•"/>
            </a:pPr>
            <a:r>
              <a:rPr lang="en-IN" sz="1600" spc="-1" dirty="0">
                <a:solidFill>
                  <a:srgbClr val="000000"/>
                </a:solidFill>
                <a:uFill>
                  <a:solidFill>
                    <a:srgbClr val="FFFFFF"/>
                  </a:solidFill>
                </a:uFill>
                <a:latin typeface="Source Sans"/>
                <a:ea typeface="Open Sans"/>
              </a:rPr>
              <a:t>Columns</a:t>
            </a:r>
          </a:p>
          <a:p>
            <a:pPr marL="914400" lvl="1" indent="-457200">
              <a:buFont typeface="Arial" panose="020B0604020202020204" pitchFamily="34" charset="0"/>
              <a:buChar char="•"/>
            </a:pPr>
            <a:r>
              <a:rPr lang="en-IN" sz="1600" spc="-1" dirty="0">
                <a:solidFill>
                  <a:srgbClr val="000000"/>
                </a:solidFill>
                <a:uFill>
                  <a:solidFill>
                    <a:srgbClr val="FFFFFF"/>
                  </a:solidFill>
                </a:uFill>
                <a:latin typeface="Source Sans"/>
                <a:ea typeface="Open Sans"/>
              </a:rPr>
              <a:t>Joins</a:t>
            </a:r>
          </a:p>
          <a:p>
            <a:pPr marL="914400" lvl="1" indent="-457200">
              <a:buFont typeface="Arial" panose="020B0604020202020204" pitchFamily="34" charset="0"/>
              <a:buChar char="•"/>
            </a:pPr>
            <a:r>
              <a:rPr lang="en-IN" sz="1600" spc="-1" dirty="0">
                <a:solidFill>
                  <a:srgbClr val="000000"/>
                </a:solidFill>
                <a:uFill>
                  <a:solidFill>
                    <a:srgbClr val="FFFFFF"/>
                  </a:solidFill>
                </a:uFill>
                <a:latin typeface="Source Sans"/>
                <a:ea typeface="Open Sans"/>
              </a:rPr>
              <a:t>String, Numeric, Date functions </a:t>
            </a:r>
          </a:p>
          <a:p>
            <a:pPr marL="914400" lvl="1" indent="-457200">
              <a:buFont typeface="Arial" panose="020B0604020202020204" pitchFamily="34" charset="0"/>
              <a:buChar char="•"/>
            </a:pPr>
            <a:endParaRPr lang="en-IN" sz="1600" spc="-1" dirty="0">
              <a:solidFill>
                <a:srgbClr val="000000"/>
              </a:solidFill>
              <a:uFill>
                <a:solidFill>
                  <a:srgbClr val="FFFFFF"/>
                </a:solidFill>
              </a:uFill>
              <a:latin typeface="Source Sans"/>
              <a:ea typeface="Open Sans"/>
            </a:endParaRPr>
          </a:p>
          <a:p>
            <a:pPr lvl="1"/>
            <a:r>
              <a:rPr lang="en-IN" sz="1600" spc="-1" dirty="0">
                <a:solidFill>
                  <a:srgbClr val="000000"/>
                </a:solidFill>
                <a:uFill>
                  <a:solidFill>
                    <a:srgbClr val="FFFFFF"/>
                  </a:solidFill>
                </a:uFill>
                <a:latin typeface="Source Sans"/>
                <a:ea typeface="Open Sans"/>
              </a:rPr>
              <a:t>We will have some hands on in Python on this </a:t>
            </a:r>
          </a:p>
          <a:p>
            <a:pPr marL="914400" lvl="1" indent="-457200">
              <a:buFont typeface="Arial" panose="020B0604020202020204" pitchFamily="34" charset="0"/>
              <a:buChar char="•"/>
            </a:pPr>
            <a:endParaRPr lang="en-IN" sz="1600" spc="-1" dirty="0">
              <a:solidFill>
                <a:srgbClr val="000000"/>
              </a:solidFill>
              <a:uFill>
                <a:solidFill>
                  <a:srgbClr val="FFFFFF"/>
                </a:solidFill>
              </a:uFill>
              <a:latin typeface="Source Sans"/>
              <a:ea typeface="Open Sans"/>
            </a:endParaRPr>
          </a:p>
          <a:p>
            <a:pPr marL="457200" indent="-457200">
              <a:buFont typeface="Arial" panose="020B0604020202020204" pitchFamily="34" charset="0"/>
              <a:buChar char="•"/>
            </a:pPr>
            <a:endParaRPr lang="en-IN" sz="1600" spc="-1" dirty="0">
              <a:solidFill>
                <a:srgbClr val="000000"/>
              </a:solidFill>
              <a:uFill>
                <a:solidFill>
                  <a:srgbClr val="FFFFFF"/>
                </a:solidFill>
              </a:uFill>
              <a:latin typeface="Source Sans"/>
              <a:ea typeface="Open Sans"/>
            </a:endParaRPr>
          </a:p>
          <a:p>
            <a:pPr marL="457200" indent="-457200">
              <a:buFont typeface="Arial" panose="020B0604020202020204" pitchFamily="34" charset="0"/>
              <a:buChar char="•"/>
            </a:pPr>
            <a:endParaRPr lang="en-IN" sz="1600" spc="-1" dirty="0">
              <a:solidFill>
                <a:srgbClr val="000000"/>
              </a:solidFill>
              <a:uFill>
                <a:solidFill>
                  <a:srgbClr val="FFFFFF"/>
                </a:solidFill>
              </a:uFill>
              <a:latin typeface="Source Sans"/>
              <a:ea typeface="Open Sans"/>
            </a:endParaRPr>
          </a:p>
        </p:txBody>
      </p:sp>
      <p:cxnSp>
        <p:nvCxnSpPr>
          <p:cNvPr id="35" name="Straight Connector 34">
            <a:extLst>
              <a:ext uri="{FF2B5EF4-FFF2-40B4-BE49-F238E27FC236}">
                <a16:creationId xmlns:a16="http://schemas.microsoft.com/office/drawing/2014/main" id="{7D75DB6A-4A40-4211-8994-1445F5ACDBD4}"/>
              </a:ext>
            </a:extLst>
          </p:cNvPr>
          <p:cNvCxnSpPr/>
          <p:nvPr/>
        </p:nvCxnSpPr>
        <p:spPr>
          <a:xfrm>
            <a:off x="942010" y="1491870"/>
            <a:ext cx="939800" cy="0"/>
          </a:xfrm>
          <a:prstGeom prst="line">
            <a:avLst/>
          </a:prstGeom>
          <a:ln w="47625">
            <a:solidFill>
              <a:srgbClr val="FF993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5020310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2FE60C5-3726-4F7A-B1EE-3E41F1236ED8}"/>
              </a:ext>
            </a:extLst>
          </p:cNvPr>
          <p:cNvSpPr txBox="1"/>
          <p:nvPr/>
        </p:nvSpPr>
        <p:spPr>
          <a:xfrm>
            <a:off x="841187" y="826907"/>
            <a:ext cx="8685989" cy="584775"/>
          </a:xfrm>
          <a:prstGeom prst="rect">
            <a:avLst/>
          </a:prstGeom>
          <a:noFill/>
        </p:spPr>
        <p:txBody>
          <a:bodyPr wrap="square" rtlCol="0">
            <a:spAutoFit/>
          </a:bodyPr>
          <a:lstStyle/>
          <a:p>
            <a:r>
              <a:rPr lang="en-US" sz="3200" b="1" i="1" dirty="0">
                <a:solidFill>
                  <a:srgbClr val="003399"/>
                </a:solidFill>
                <a:latin typeface="Trebuchet MS" panose="020B0603020202020204" pitchFamily="34" charset="0"/>
              </a:rPr>
              <a:t>Why Python when we already have Excel ?</a:t>
            </a:r>
          </a:p>
        </p:txBody>
      </p:sp>
      <p:sp>
        <p:nvSpPr>
          <p:cNvPr id="21" name="Google Shape;82;p4"/>
          <p:cNvSpPr txBox="1"/>
          <p:nvPr/>
        </p:nvSpPr>
        <p:spPr>
          <a:xfrm>
            <a:off x="1111153" y="1999260"/>
            <a:ext cx="9748435" cy="4031833"/>
          </a:xfrm>
          <a:prstGeom prst="rect">
            <a:avLst/>
          </a:prstGeom>
          <a:noFill/>
          <a:ln>
            <a:noFill/>
          </a:ln>
        </p:spPr>
        <p:txBody>
          <a:bodyPr spcFirstLastPara="1" wrap="square" lIns="91425" tIns="45700" rIns="91425" bIns="45700" anchor="t" anchorCtr="0">
            <a:spAutoFit/>
          </a:bodyPr>
          <a:lstStyle/>
          <a:p>
            <a:pPr marL="914400" lvl="1" indent="-457200">
              <a:buFont typeface="Courier New" panose="02070309020205020404" pitchFamily="49" charset="0"/>
              <a:buChar char="o"/>
            </a:pPr>
            <a:r>
              <a:rPr lang="en-IN" sz="1600" spc="-1" dirty="0">
                <a:solidFill>
                  <a:srgbClr val="000000"/>
                </a:solidFill>
                <a:uFill>
                  <a:solidFill>
                    <a:srgbClr val="FFFFFF"/>
                  </a:solidFill>
                </a:uFill>
                <a:latin typeface="Source Sans"/>
                <a:ea typeface="Open Sans"/>
              </a:rPr>
              <a:t>Scale </a:t>
            </a:r>
          </a:p>
          <a:p>
            <a:pPr marL="914400" lvl="1" indent="-457200">
              <a:buFont typeface="Courier New" panose="02070309020205020404" pitchFamily="49" charset="0"/>
              <a:buChar char="o"/>
            </a:pPr>
            <a:r>
              <a:rPr lang="en-IN" sz="1600" spc="-1" dirty="0">
                <a:solidFill>
                  <a:srgbClr val="000000"/>
                </a:solidFill>
                <a:uFill>
                  <a:solidFill>
                    <a:srgbClr val="FFFFFF"/>
                  </a:solidFill>
                </a:uFill>
                <a:latin typeface="Source Sans"/>
                <a:ea typeface="Open Sans"/>
              </a:rPr>
              <a:t>Speed </a:t>
            </a:r>
          </a:p>
          <a:p>
            <a:pPr marL="914400" lvl="1" indent="-457200">
              <a:buFont typeface="Courier New" panose="02070309020205020404" pitchFamily="49" charset="0"/>
              <a:buChar char="o"/>
            </a:pPr>
            <a:r>
              <a:rPr lang="en-IN" sz="1600" spc="-1" dirty="0">
                <a:solidFill>
                  <a:srgbClr val="000000"/>
                </a:solidFill>
                <a:uFill>
                  <a:solidFill>
                    <a:srgbClr val="FFFFFF"/>
                  </a:solidFill>
                </a:uFill>
                <a:latin typeface="Source Sans"/>
                <a:ea typeface="Open Sans"/>
              </a:rPr>
              <a:t>Community Support (You have a problem , chances are there would be solution ..)</a:t>
            </a:r>
          </a:p>
          <a:p>
            <a:pPr marL="457200" indent="-457200">
              <a:buFont typeface="Arial" panose="020B0604020202020204" pitchFamily="34" charset="0"/>
              <a:buChar char="•"/>
            </a:pPr>
            <a:endParaRPr lang="en-IN" sz="1600" spc="-1" dirty="0">
              <a:solidFill>
                <a:srgbClr val="000000"/>
              </a:solidFill>
              <a:uFill>
                <a:solidFill>
                  <a:srgbClr val="FFFFFF"/>
                </a:solidFill>
              </a:uFill>
              <a:latin typeface="Source Sans"/>
              <a:ea typeface="Open Sans"/>
            </a:endParaRPr>
          </a:p>
          <a:p>
            <a:pPr marL="457200" indent="-457200">
              <a:buFont typeface="Arial" panose="020B0604020202020204" pitchFamily="34" charset="0"/>
              <a:buChar char="•"/>
            </a:pPr>
            <a:endParaRPr lang="en-IN" sz="1600" spc="-1" dirty="0">
              <a:solidFill>
                <a:srgbClr val="000000"/>
              </a:solidFill>
              <a:uFill>
                <a:solidFill>
                  <a:srgbClr val="FFFFFF"/>
                </a:solidFill>
              </a:uFill>
              <a:latin typeface="Source Sans"/>
              <a:ea typeface="Open Sans"/>
            </a:endParaRPr>
          </a:p>
          <a:p>
            <a:pPr marL="457200" indent="-457200">
              <a:buFont typeface="Arial" panose="020B0604020202020204" pitchFamily="34" charset="0"/>
              <a:buChar char="•"/>
            </a:pPr>
            <a:r>
              <a:rPr lang="en-IN" sz="1600" spc="-1" dirty="0">
                <a:solidFill>
                  <a:srgbClr val="000000"/>
                </a:solidFill>
                <a:uFill>
                  <a:solidFill>
                    <a:srgbClr val="FFFFFF"/>
                  </a:solidFill>
                </a:uFill>
                <a:latin typeface="Source Sans"/>
                <a:ea typeface="Open Sans"/>
              </a:rPr>
              <a:t>Follow </a:t>
            </a:r>
            <a:r>
              <a:rPr lang="en-IN" sz="1600" spc="-1" dirty="0" err="1">
                <a:solidFill>
                  <a:srgbClr val="000000"/>
                </a:solidFill>
                <a:uFill>
                  <a:solidFill>
                    <a:srgbClr val="FFFFFF"/>
                  </a:solidFill>
                </a:uFill>
                <a:latin typeface="Source Sans"/>
                <a:ea typeface="Open Sans"/>
              </a:rPr>
              <a:t>python_excel.ipynb</a:t>
            </a:r>
            <a:endParaRPr lang="en-IN" sz="1600" spc="-1" dirty="0">
              <a:solidFill>
                <a:srgbClr val="000000"/>
              </a:solidFill>
              <a:uFill>
                <a:solidFill>
                  <a:srgbClr val="FFFFFF"/>
                </a:solidFill>
              </a:uFill>
              <a:latin typeface="Source Sans"/>
              <a:ea typeface="Open Sans"/>
            </a:endParaRPr>
          </a:p>
          <a:p>
            <a:pPr marL="457200" indent="-457200">
              <a:buFont typeface="Arial" panose="020B0604020202020204" pitchFamily="34" charset="0"/>
              <a:buChar char="•"/>
            </a:pPr>
            <a:endParaRPr lang="en-IN" sz="1600" spc="-1" dirty="0">
              <a:solidFill>
                <a:srgbClr val="000000"/>
              </a:solidFill>
              <a:uFill>
                <a:solidFill>
                  <a:srgbClr val="FFFFFF"/>
                </a:solidFill>
              </a:uFill>
              <a:latin typeface="Source Sans"/>
              <a:ea typeface="Open Sans"/>
            </a:endParaRPr>
          </a:p>
          <a:p>
            <a:pPr marL="457200" indent="-457200">
              <a:buFont typeface="Arial" panose="020B0604020202020204" pitchFamily="34" charset="0"/>
              <a:buChar char="•"/>
            </a:pPr>
            <a:endParaRPr lang="en-IN" sz="1600" spc="-1" dirty="0">
              <a:solidFill>
                <a:srgbClr val="000000"/>
              </a:solidFill>
              <a:uFill>
                <a:solidFill>
                  <a:srgbClr val="FFFFFF"/>
                </a:solidFill>
              </a:uFill>
              <a:latin typeface="Source Sans"/>
              <a:ea typeface="Open Sans"/>
            </a:endParaRPr>
          </a:p>
          <a:p>
            <a:pPr marL="457200" indent="-457200">
              <a:buFont typeface="Arial" panose="020B0604020202020204" pitchFamily="34" charset="0"/>
              <a:buChar char="•"/>
            </a:pPr>
            <a:r>
              <a:rPr lang="en-IN" sz="1600" spc="-1" dirty="0">
                <a:solidFill>
                  <a:srgbClr val="000000"/>
                </a:solidFill>
                <a:uFill>
                  <a:solidFill>
                    <a:srgbClr val="FFFFFF"/>
                  </a:solidFill>
                </a:uFill>
                <a:latin typeface="Source Sans"/>
                <a:ea typeface="Open Sans"/>
              </a:rPr>
              <a:t>SQL queries in which you need to join on multiple columns and then pull different columns </a:t>
            </a:r>
          </a:p>
          <a:p>
            <a:pPr marL="457200" indent="-457200">
              <a:buFont typeface="Arial" panose="020B0604020202020204" pitchFamily="34" charset="0"/>
              <a:buChar char="•"/>
            </a:pPr>
            <a:endParaRPr lang="en-IN" sz="1600" spc="-1" dirty="0">
              <a:solidFill>
                <a:srgbClr val="000000"/>
              </a:solidFill>
              <a:uFill>
                <a:solidFill>
                  <a:srgbClr val="FFFFFF"/>
                </a:solidFill>
              </a:uFill>
              <a:latin typeface="Source Sans"/>
              <a:ea typeface="Open Sans"/>
            </a:endParaRPr>
          </a:p>
          <a:p>
            <a:pPr marL="457200" indent="-457200">
              <a:buFont typeface="Arial" panose="020B0604020202020204" pitchFamily="34" charset="0"/>
              <a:buChar char="•"/>
            </a:pPr>
            <a:r>
              <a:rPr lang="en-IN" sz="1600" spc="-1" dirty="0">
                <a:solidFill>
                  <a:srgbClr val="000000"/>
                </a:solidFill>
                <a:uFill>
                  <a:solidFill>
                    <a:srgbClr val="FFFFFF"/>
                  </a:solidFill>
                </a:uFill>
                <a:latin typeface="Source Sans"/>
                <a:ea typeface="Open Sans"/>
              </a:rPr>
              <a:t>Unstructured, Semi-structured data like JSON, XML can be read and processed in python</a:t>
            </a:r>
          </a:p>
          <a:p>
            <a:pPr marL="457200" indent="-457200">
              <a:buFont typeface="Arial" panose="020B0604020202020204" pitchFamily="34" charset="0"/>
              <a:buChar char="•"/>
            </a:pPr>
            <a:endParaRPr lang="en-IN" sz="1600" spc="-1" dirty="0">
              <a:solidFill>
                <a:srgbClr val="000000"/>
              </a:solidFill>
              <a:uFill>
                <a:solidFill>
                  <a:srgbClr val="FFFFFF"/>
                </a:solidFill>
              </a:uFill>
              <a:latin typeface="Source Sans"/>
              <a:ea typeface="Open Sans"/>
            </a:endParaRPr>
          </a:p>
          <a:p>
            <a:pPr marL="457200" indent="-457200">
              <a:buFont typeface="Arial" panose="020B0604020202020204" pitchFamily="34" charset="0"/>
              <a:buChar char="•"/>
            </a:pPr>
            <a:r>
              <a:rPr lang="en-IN" sz="1600" spc="-1" dirty="0">
                <a:solidFill>
                  <a:srgbClr val="000000"/>
                </a:solidFill>
                <a:uFill>
                  <a:solidFill>
                    <a:srgbClr val="FFFFFF"/>
                  </a:solidFill>
                </a:uFill>
                <a:latin typeface="Source Sans"/>
                <a:ea typeface="Open Sans"/>
              </a:rPr>
              <a:t>Python programming language is not just for Machine Learning  but a complete package in its own right </a:t>
            </a:r>
          </a:p>
          <a:p>
            <a:pPr marL="914400" lvl="1" indent="-457200">
              <a:buFont typeface="Arial" panose="020B0604020202020204" pitchFamily="34" charset="0"/>
              <a:buChar char="•"/>
            </a:pPr>
            <a:r>
              <a:rPr lang="en-IN" sz="1600" spc="-1" dirty="0">
                <a:solidFill>
                  <a:srgbClr val="000000"/>
                </a:solidFill>
                <a:uFill>
                  <a:solidFill>
                    <a:srgbClr val="FFFFFF"/>
                  </a:solidFill>
                </a:uFill>
                <a:latin typeface="Source Sans"/>
                <a:ea typeface="Open Sans"/>
              </a:rPr>
              <a:t>Network Programming</a:t>
            </a:r>
          </a:p>
          <a:p>
            <a:pPr marL="914400" lvl="1" indent="-457200">
              <a:buFont typeface="Arial" panose="020B0604020202020204" pitchFamily="34" charset="0"/>
              <a:buChar char="•"/>
            </a:pPr>
            <a:r>
              <a:rPr lang="en-IN" sz="1600" spc="-1" dirty="0">
                <a:solidFill>
                  <a:srgbClr val="000000"/>
                </a:solidFill>
                <a:uFill>
                  <a:solidFill>
                    <a:srgbClr val="FFFFFF"/>
                  </a:solidFill>
                </a:uFill>
                <a:latin typeface="Source Sans"/>
                <a:ea typeface="Open Sans"/>
              </a:rPr>
              <a:t>File Handling</a:t>
            </a:r>
          </a:p>
          <a:p>
            <a:pPr marL="914400" lvl="1" indent="-457200">
              <a:buFont typeface="Arial" panose="020B0604020202020204" pitchFamily="34" charset="0"/>
              <a:buChar char="•"/>
            </a:pPr>
            <a:r>
              <a:rPr lang="en-IN" sz="1600" spc="-1" dirty="0">
                <a:solidFill>
                  <a:srgbClr val="000000"/>
                </a:solidFill>
                <a:uFill>
                  <a:solidFill>
                    <a:srgbClr val="FFFFFF"/>
                  </a:solidFill>
                </a:uFill>
                <a:latin typeface="Source Sans"/>
                <a:ea typeface="Open Sans"/>
              </a:rPr>
              <a:t>And so on .. </a:t>
            </a:r>
          </a:p>
        </p:txBody>
      </p:sp>
      <p:cxnSp>
        <p:nvCxnSpPr>
          <p:cNvPr id="35" name="Straight Connector 34">
            <a:extLst>
              <a:ext uri="{FF2B5EF4-FFF2-40B4-BE49-F238E27FC236}">
                <a16:creationId xmlns:a16="http://schemas.microsoft.com/office/drawing/2014/main" id="{7D75DB6A-4A40-4211-8994-1445F5ACDBD4}"/>
              </a:ext>
            </a:extLst>
          </p:cNvPr>
          <p:cNvCxnSpPr/>
          <p:nvPr/>
        </p:nvCxnSpPr>
        <p:spPr>
          <a:xfrm>
            <a:off x="942010" y="1491870"/>
            <a:ext cx="939800" cy="0"/>
          </a:xfrm>
          <a:prstGeom prst="line">
            <a:avLst/>
          </a:prstGeom>
          <a:ln w="47625">
            <a:solidFill>
              <a:srgbClr val="FF993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7223610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2FE60C5-3726-4F7A-B1EE-3E41F1236ED8}"/>
              </a:ext>
            </a:extLst>
          </p:cNvPr>
          <p:cNvSpPr txBox="1"/>
          <p:nvPr/>
        </p:nvSpPr>
        <p:spPr>
          <a:xfrm>
            <a:off x="841188" y="826907"/>
            <a:ext cx="9556846" cy="954107"/>
          </a:xfrm>
          <a:prstGeom prst="rect">
            <a:avLst/>
          </a:prstGeom>
          <a:noFill/>
        </p:spPr>
        <p:txBody>
          <a:bodyPr wrap="square" rtlCol="0">
            <a:spAutoFit/>
          </a:bodyPr>
          <a:lstStyle/>
          <a:p>
            <a:r>
              <a:rPr lang="en-US" sz="2800" b="1" i="1" dirty="0">
                <a:solidFill>
                  <a:srgbClr val="003399"/>
                </a:solidFill>
                <a:latin typeface="Trebuchet MS" panose="020B0603020202020204" pitchFamily="34" charset="0"/>
              </a:rPr>
              <a:t>Broad Categories of Variables present in the data (also called fields/columns)</a:t>
            </a:r>
          </a:p>
        </p:txBody>
      </p:sp>
      <p:sp>
        <p:nvSpPr>
          <p:cNvPr id="21" name="Google Shape;82;p4"/>
          <p:cNvSpPr txBox="1"/>
          <p:nvPr/>
        </p:nvSpPr>
        <p:spPr>
          <a:xfrm>
            <a:off x="1394493" y="1868800"/>
            <a:ext cx="9748435" cy="5016718"/>
          </a:xfrm>
          <a:prstGeom prst="rect">
            <a:avLst/>
          </a:prstGeom>
          <a:noFill/>
          <a:ln>
            <a:noFill/>
          </a:ln>
        </p:spPr>
        <p:txBody>
          <a:bodyPr spcFirstLastPara="1" wrap="square" lIns="91425" tIns="45700" rIns="91425" bIns="45700" anchor="t" anchorCtr="0">
            <a:spAutoFit/>
          </a:bodyPr>
          <a:lstStyle/>
          <a:p>
            <a:pPr marL="457200" indent="-457200">
              <a:buFont typeface="Arial" panose="020B0604020202020204" pitchFamily="34" charset="0"/>
              <a:buChar char="•"/>
            </a:pPr>
            <a:r>
              <a:rPr lang="en-US" sz="1600" spc="-1" dirty="0">
                <a:solidFill>
                  <a:srgbClr val="000000"/>
                </a:solidFill>
                <a:uFill>
                  <a:solidFill>
                    <a:srgbClr val="FFFFFF"/>
                  </a:solidFill>
                </a:uFill>
                <a:latin typeface="Source Sans"/>
                <a:ea typeface="Open Sans"/>
              </a:rPr>
              <a:t>Open ds notebook</a:t>
            </a:r>
          </a:p>
          <a:p>
            <a:pPr marL="457200" indent="-457200">
              <a:buFont typeface="Arial" panose="020B0604020202020204" pitchFamily="34" charset="0"/>
              <a:buChar char="•"/>
            </a:pPr>
            <a:endParaRPr lang="en-US" sz="1600" spc="-1" dirty="0">
              <a:solidFill>
                <a:srgbClr val="000000"/>
              </a:solidFill>
              <a:uFill>
                <a:solidFill>
                  <a:srgbClr val="FFFFFF"/>
                </a:solidFill>
              </a:uFill>
              <a:latin typeface="Source Sans"/>
              <a:ea typeface="Open Sans"/>
            </a:endParaRPr>
          </a:p>
          <a:p>
            <a:pPr marL="457200" indent="-457200">
              <a:buFont typeface="Arial" panose="020B0604020202020204" pitchFamily="34" charset="0"/>
              <a:buChar char="•"/>
            </a:pPr>
            <a:r>
              <a:rPr lang="en-US" sz="1600" spc="-1" dirty="0">
                <a:solidFill>
                  <a:srgbClr val="000000"/>
                </a:solidFill>
                <a:uFill>
                  <a:solidFill>
                    <a:srgbClr val="FFFFFF"/>
                  </a:solidFill>
                </a:uFill>
                <a:latin typeface="Source Sans"/>
                <a:ea typeface="Open Sans"/>
              </a:rPr>
              <a:t>So, broadly there are - </a:t>
            </a:r>
          </a:p>
          <a:p>
            <a:pPr marL="457200" indent="-457200">
              <a:buFont typeface="Arial" panose="020B0604020202020204" pitchFamily="34" charset="0"/>
              <a:buChar char="•"/>
            </a:pPr>
            <a:endParaRPr lang="en-US" sz="1600" spc="-1" dirty="0">
              <a:solidFill>
                <a:srgbClr val="000000"/>
              </a:solidFill>
              <a:uFill>
                <a:solidFill>
                  <a:srgbClr val="FFFFFF"/>
                </a:solidFill>
              </a:uFill>
              <a:latin typeface="Source Sans"/>
              <a:ea typeface="Open Sans"/>
            </a:endParaRPr>
          </a:p>
          <a:p>
            <a:pPr marL="914400" lvl="1" indent="-457200">
              <a:buFont typeface="Courier New" panose="02070309020205020404" pitchFamily="49" charset="0"/>
              <a:buChar char="o"/>
            </a:pPr>
            <a:r>
              <a:rPr lang="en-US" sz="1600" spc="-1" dirty="0">
                <a:solidFill>
                  <a:srgbClr val="000000"/>
                </a:solidFill>
                <a:uFill>
                  <a:solidFill>
                    <a:srgbClr val="FFFFFF"/>
                  </a:solidFill>
                </a:uFill>
                <a:latin typeface="Source Sans"/>
                <a:ea typeface="Open Sans"/>
              </a:rPr>
              <a:t>Categorical Variables </a:t>
            </a:r>
          </a:p>
          <a:p>
            <a:pPr lvl="1"/>
            <a:r>
              <a:rPr lang="en-US" sz="1600" spc="-1" dirty="0">
                <a:solidFill>
                  <a:srgbClr val="000000"/>
                </a:solidFill>
                <a:uFill>
                  <a:solidFill>
                    <a:srgbClr val="FFFFFF"/>
                  </a:solidFill>
                </a:uFill>
                <a:latin typeface="Source Sans"/>
                <a:ea typeface="Open Sans"/>
              </a:rPr>
              <a:t>	and </a:t>
            </a:r>
          </a:p>
          <a:p>
            <a:pPr marL="914400" lvl="1" indent="-457200">
              <a:buFont typeface="Courier New" panose="02070309020205020404" pitchFamily="49" charset="0"/>
              <a:buChar char="o"/>
            </a:pPr>
            <a:r>
              <a:rPr lang="en-US" sz="1600" spc="-1" dirty="0">
                <a:solidFill>
                  <a:srgbClr val="000000"/>
                </a:solidFill>
                <a:uFill>
                  <a:solidFill>
                    <a:srgbClr val="FFFFFF"/>
                  </a:solidFill>
                </a:uFill>
                <a:latin typeface="Source Sans"/>
                <a:ea typeface="Open Sans"/>
              </a:rPr>
              <a:t>Continuous Variables</a:t>
            </a:r>
          </a:p>
          <a:p>
            <a:pPr marL="457200" indent="-457200">
              <a:buFont typeface="Arial" panose="020B0604020202020204" pitchFamily="34" charset="0"/>
              <a:buChar char="•"/>
            </a:pPr>
            <a:endParaRPr lang="en-US" sz="1600" spc="-1" dirty="0">
              <a:solidFill>
                <a:srgbClr val="000000"/>
              </a:solidFill>
              <a:uFill>
                <a:solidFill>
                  <a:srgbClr val="FFFFFF"/>
                </a:solidFill>
              </a:uFill>
              <a:latin typeface="Source Sans"/>
              <a:ea typeface="Open Sans"/>
            </a:endParaRPr>
          </a:p>
          <a:p>
            <a:pPr marL="457200" indent="-457200">
              <a:buFont typeface="Arial" panose="020B0604020202020204" pitchFamily="34" charset="0"/>
              <a:buChar char="•"/>
            </a:pPr>
            <a:endParaRPr lang="en-US" sz="1600" spc="-1" dirty="0">
              <a:solidFill>
                <a:srgbClr val="000000"/>
              </a:solidFill>
              <a:uFill>
                <a:solidFill>
                  <a:srgbClr val="FFFFFF"/>
                </a:solidFill>
              </a:uFill>
              <a:latin typeface="Source Sans"/>
              <a:ea typeface="Open Sans"/>
            </a:endParaRPr>
          </a:p>
          <a:p>
            <a:pPr marL="457200" indent="-457200">
              <a:buFont typeface="Arial" panose="020B0604020202020204" pitchFamily="34" charset="0"/>
              <a:buChar char="•"/>
            </a:pPr>
            <a:r>
              <a:rPr lang="en-US" sz="1600" spc="-1" dirty="0">
                <a:solidFill>
                  <a:srgbClr val="000000"/>
                </a:solidFill>
                <a:uFill>
                  <a:solidFill>
                    <a:srgbClr val="FFFFFF"/>
                  </a:solidFill>
                </a:uFill>
                <a:latin typeface="Source Sans"/>
                <a:ea typeface="Open Sans"/>
              </a:rPr>
              <a:t>Also when the variables are categorical they can be represented as numbers which can be kind of labels coded for them </a:t>
            </a:r>
          </a:p>
          <a:p>
            <a:pPr marL="457200" indent="-457200">
              <a:buFont typeface="Arial" panose="020B0604020202020204" pitchFamily="34" charset="0"/>
              <a:buChar char="•"/>
            </a:pPr>
            <a:endParaRPr lang="en-US" sz="1600" spc="-1" dirty="0">
              <a:solidFill>
                <a:srgbClr val="000000"/>
              </a:solidFill>
              <a:uFill>
                <a:solidFill>
                  <a:srgbClr val="FFFFFF"/>
                </a:solidFill>
              </a:uFill>
              <a:latin typeface="Source Sans"/>
              <a:ea typeface="Open Sans"/>
            </a:endParaRPr>
          </a:p>
          <a:p>
            <a:pPr marL="457200" indent="-457200">
              <a:buFont typeface="Arial" panose="020B0604020202020204" pitchFamily="34" charset="0"/>
              <a:buChar char="•"/>
            </a:pPr>
            <a:r>
              <a:rPr lang="en-US" sz="1600" spc="-1" dirty="0">
                <a:solidFill>
                  <a:srgbClr val="000000"/>
                </a:solidFill>
                <a:uFill>
                  <a:solidFill>
                    <a:srgbClr val="FFFFFF"/>
                  </a:solidFill>
                </a:uFill>
                <a:latin typeface="Source Sans"/>
                <a:ea typeface="Open Sans"/>
              </a:rPr>
              <a:t>For </a:t>
            </a:r>
            <a:r>
              <a:rPr lang="en-US" sz="1600" spc="-1" dirty="0" err="1">
                <a:solidFill>
                  <a:srgbClr val="000000"/>
                </a:solidFill>
                <a:uFill>
                  <a:solidFill>
                    <a:srgbClr val="FFFFFF"/>
                  </a:solidFill>
                </a:uFill>
                <a:latin typeface="Source Sans"/>
                <a:ea typeface="Open Sans"/>
              </a:rPr>
              <a:t>e.g</a:t>
            </a:r>
            <a:r>
              <a:rPr lang="en-US" sz="1600" spc="-1" dirty="0">
                <a:solidFill>
                  <a:srgbClr val="000000"/>
                </a:solidFill>
                <a:uFill>
                  <a:solidFill>
                    <a:srgbClr val="FFFFFF"/>
                  </a:solidFill>
                </a:uFill>
                <a:latin typeface="Source Sans"/>
                <a:ea typeface="Open Sans"/>
              </a:rPr>
              <a:t> – </a:t>
            </a:r>
          </a:p>
          <a:p>
            <a:pPr marL="457200" indent="-457200">
              <a:buFont typeface="Arial" panose="020B0604020202020204" pitchFamily="34" charset="0"/>
              <a:buChar char="•"/>
            </a:pPr>
            <a:endParaRPr lang="en-US" sz="1600" spc="-1" dirty="0">
              <a:solidFill>
                <a:srgbClr val="000000"/>
              </a:solidFill>
              <a:uFill>
                <a:solidFill>
                  <a:srgbClr val="FFFFFF"/>
                </a:solidFill>
              </a:uFill>
              <a:latin typeface="Source Sans"/>
              <a:ea typeface="Open Sans"/>
            </a:endParaRPr>
          </a:p>
          <a:p>
            <a:pPr marL="914400" lvl="1" indent="-457200">
              <a:buFont typeface="Arial" panose="020B0604020202020204" pitchFamily="34" charset="0"/>
              <a:buChar char="•"/>
            </a:pPr>
            <a:r>
              <a:rPr lang="en-US" sz="1600" spc="-1" dirty="0">
                <a:solidFill>
                  <a:srgbClr val="000000"/>
                </a:solidFill>
                <a:uFill>
                  <a:solidFill>
                    <a:srgbClr val="FFFFFF"/>
                  </a:solidFill>
                </a:uFill>
                <a:latin typeface="Source Sans"/>
                <a:ea typeface="Open Sans"/>
              </a:rPr>
              <a:t>Male and Female can be coded as 0 and 1</a:t>
            </a:r>
          </a:p>
          <a:p>
            <a:pPr marL="914400" lvl="1" indent="-457200">
              <a:buFont typeface="Arial" panose="020B0604020202020204" pitchFamily="34" charset="0"/>
              <a:buChar char="•"/>
            </a:pPr>
            <a:r>
              <a:rPr lang="en-US" sz="1600" spc="-1" dirty="0">
                <a:solidFill>
                  <a:srgbClr val="000000"/>
                </a:solidFill>
                <a:uFill>
                  <a:solidFill>
                    <a:srgbClr val="FFFFFF"/>
                  </a:solidFill>
                </a:uFill>
                <a:latin typeface="Source Sans"/>
                <a:ea typeface="Open Sans"/>
              </a:rPr>
              <a:t>High, Medium, Low can be coded as 0,1,2</a:t>
            </a:r>
          </a:p>
          <a:p>
            <a:pPr marL="914400" lvl="1" indent="-457200">
              <a:buFont typeface="Arial" panose="020B0604020202020204" pitchFamily="34" charset="0"/>
              <a:buChar char="•"/>
            </a:pPr>
            <a:r>
              <a:rPr lang="en-US" sz="1600" spc="-1" dirty="0">
                <a:solidFill>
                  <a:srgbClr val="000000"/>
                </a:solidFill>
                <a:uFill>
                  <a:solidFill>
                    <a:srgbClr val="FFFFFF"/>
                  </a:solidFill>
                </a:uFill>
                <a:latin typeface="Source Sans"/>
                <a:ea typeface="Open Sans"/>
              </a:rPr>
              <a:t>And so on ..</a:t>
            </a:r>
          </a:p>
          <a:p>
            <a:pPr marL="457200" indent="-457200">
              <a:buFont typeface="Arial" panose="020B0604020202020204" pitchFamily="34" charset="0"/>
              <a:buChar char="•"/>
            </a:pPr>
            <a:endParaRPr lang="en-US" sz="1600" spc="-1" dirty="0">
              <a:solidFill>
                <a:srgbClr val="000000"/>
              </a:solidFill>
              <a:uFill>
                <a:solidFill>
                  <a:srgbClr val="FFFFFF"/>
                </a:solidFill>
              </a:uFill>
              <a:latin typeface="Source Sans"/>
              <a:ea typeface="Open Sans"/>
            </a:endParaRPr>
          </a:p>
          <a:p>
            <a:pPr marL="457200" indent="-457200">
              <a:buFont typeface="Arial" panose="020B0604020202020204" pitchFamily="34" charset="0"/>
              <a:buChar char="•"/>
            </a:pPr>
            <a:r>
              <a:rPr lang="en-US" sz="1600" spc="-1" dirty="0">
                <a:solidFill>
                  <a:srgbClr val="000000"/>
                </a:solidFill>
                <a:uFill>
                  <a:solidFill>
                    <a:srgbClr val="FFFFFF"/>
                  </a:solidFill>
                </a:uFill>
                <a:latin typeface="Source Sans"/>
                <a:ea typeface="Open Sans"/>
              </a:rPr>
              <a:t>This will be important when we shall do label encoding or one hot encoding for categorical predictors</a:t>
            </a:r>
          </a:p>
          <a:p>
            <a:pPr marL="457200" indent="-457200">
              <a:buFont typeface="Arial" panose="020B0604020202020204" pitchFamily="34" charset="0"/>
              <a:buChar char="•"/>
            </a:pPr>
            <a:endParaRPr lang="en-US" sz="1600" spc="-1" dirty="0">
              <a:solidFill>
                <a:srgbClr val="000000"/>
              </a:solidFill>
              <a:uFill>
                <a:solidFill>
                  <a:srgbClr val="FFFFFF"/>
                </a:solidFill>
              </a:uFill>
              <a:latin typeface="Source Sans"/>
              <a:ea typeface="Open Sans"/>
            </a:endParaRPr>
          </a:p>
        </p:txBody>
      </p:sp>
      <p:cxnSp>
        <p:nvCxnSpPr>
          <p:cNvPr id="35" name="Straight Connector 34">
            <a:extLst>
              <a:ext uri="{FF2B5EF4-FFF2-40B4-BE49-F238E27FC236}">
                <a16:creationId xmlns:a16="http://schemas.microsoft.com/office/drawing/2014/main" id="{7D75DB6A-4A40-4211-8994-1445F5ACDBD4}"/>
              </a:ext>
            </a:extLst>
          </p:cNvPr>
          <p:cNvCxnSpPr/>
          <p:nvPr/>
        </p:nvCxnSpPr>
        <p:spPr>
          <a:xfrm>
            <a:off x="924593" y="1781014"/>
            <a:ext cx="939800" cy="0"/>
          </a:xfrm>
          <a:prstGeom prst="line">
            <a:avLst/>
          </a:prstGeom>
          <a:ln w="47625">
            <a:solidFill>
              <a:srgbClr val="FF993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9463557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2FE60C5-3726-4F7A-B1EE-3E41F1236ED8}"/>
              </a:ext>
            </a:extLst>
          </p:cNvPr>
          <p:cNvSpPr txBox="1"/>
          <p:nvPr/>
        </p:nvSpPr>
        <p:spPr>
          <a:xfrm>
            <a:off x="841187" y="826907"/>
            <a:ext cx="8625029" cy="646331"/>
          </a:xfrm>
          <a:prstGeom prst="rect">
            <a:avLst/>
          </a:prstGeom>
          <a:noFill/>
        </p:spPr>
        <p:txBody>
          <a:bodyPr wrap="square" rtlCol="0">
            <a:spAutoFit/>
          </a:bodyPr>
          <a:lstStyle/>
          <a:p>
            <a:r>
              <a:rPr lang="en-US" sz="3600" b="1" i="1" dirty="0">
                <a:solidFill>
                  <a:srgbClr val="003399"/>
                </a:solidFill>
                <a:latin typeface="Trebuchet MS" panose="020B0603020202020204" pitchFamily="34" charset="0"/>
              </a:rPr>
              <a:t>ML Algorithms  and Tasks they solve</a:t>
            </a:r>
          </a:p>
        </p:txBody>
      </p:sp>
      <p:cxnSp>
        <p:nvCxnSpPr>
          <p:cNvPr id="35" name="Straight Connector 34">
            <a:extLst>
              <a:ext uri="{FF2B5EF4-FFF2-40B4-BE49-F238E27FC236}">
                <a16:creationId xmlns:a16="http://schemas.microsoft.com/office/drawing/2014/main" id="{7D75DB6A-4A40-4211-8994-1445F5ACDBD4}"/>
              </a:ext>
            </a:extLst>
          </p:cNvPr>
          <p:cNvCxnSpPr/>
          <p:nvPr/>
        </p:nvCxnSpPr>
        <p:spPr>
          <a:xfrm>
            <a:off x="942010" y="1491870"/>
            <a:ext cx="939800" cy="0"/>
          </a:xfrm>
          <a:prstGeom prst="line">
            <a:avLst/>
          </a:prstGeom>
          <a:ln w="47625">
            <a:solidFill>
              <a:srgbClr val="FF9933"/>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565FE8BA-563C-B3D9-06DE-C5B696681BFB}"/>
              </a:ext>
            </a:extLst>
          </p:cNvPr>
          <p:cNvPicPr>
            <a:picLocks noChangeAspect="1"/>
          </p:cNvPicPr>
          <p:nvPr/>
        </p:nvPicPr>
        <p:blipFill>
          <a:blip r:embed="rId2"/>
          <a:stretch>
            <a:fillRect/>
          </a:stretch>
        </p:blipFill>
        <p:spPr>
          <a:xfrm>
            <a:off x="942010" y="1839508"/>
            <a:ext cx="10545647" cy="4191585"/>
          </a:xfrm>
          <a:prstGeom prst="rect">
            <a:avLst/>
          </a:prstGeom>
          <a:ln>
            <a:solidFill>
              <a:schemeClr val="tx1"/>
            </a:solidFill>
          </a:ln>
        </p:spPr>
      </p:pic>
    </p:spTree>
    <p:extLst>
      <p:ext uri="{BB962C8B-B14F-4D97-AF65-F5344CB8AC3E}">
        <p14:creationId xmlns:p14="http://schemas.microsoft.com/office/powerpoint/2010/main" val="28085142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2FE60C5-3726-4F7A-B1EE-3E41F1236ED8}"/>
              </a:ext>
            </a:extLst>
          </p:cNvPr>
          <p:cNvSpPr txBox="1"/>
          <p:nvPr/>
        </p:nvSpPr>
        <p:spPr>
          <a:xfrm>
            <a:off x="841188" y="1279478"/>
            <a:ext cx="7754172" cy="646331"/>
          </a:xfrm>
          <a:prstGeom prst="rect">
            <a:avLst/>
          </a:prstGeom>
          <a:noFill/>
        </p:spPr>
        <p:txBody>
          <a:bodyPr wrap="square" rtlCol="0">
            <a:spAutoFit/>
          </a:bodyPr>
          <a:lstStyle/>
          <a:p>
            <a:r>
              <a:rPr lang="en-GB" sz="3600" b="1" i="1" dirty="0">
                <a:solidFill>
                  <a:srgbClr val="003399"/>
                </a:solidFill>
                <a:latin typeface="Trebuchet MS" panose="020B0603020202020204" pitchFamily="34" charset="0"/>
              </a:rPr>
              <a:t>Mathematical Model</a:t>
            </a:r>
          </a:p>
        </p:txBody>
      </p:sp>
      <p:sp>
        <p:nvSpPr>
          <p:cNvPr id="21" name="Google Shape;82;p4"/>
          <p:cNvSpPr txBox="1"/>
          <p:nvPr/>
        </p:nvSpPr>
        <p:spPr>
          <a:xfrm>
            <a:off x="841188" y="2489422"/>
            <a:ext cx="7754172" cy="181584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600" dirty="0">
                <a:solidFill>
                  <a:schemeClr val="tx1">
                    <a:lumMod val="75000"/>
                    <a:lumOff val="25000"/>
                  </a:schemeClr>
                </a:solidFill>
                <a:latin typeface="Trebuchet MS" panose="020B0603020202020204" pitchFamily="34" charset="0"/>
                <a:ea typeface="Roboto" panose="02000000000000000000" pitchFamily="2" charset="0"/>
                <a:sym typeface="Arial"/>
              </a:rPr>
              <a:t>Suppose a Function describes a relationship between Salary and experience of an individual as given in the </a:t>
            </a:r>
            <a:r>
              <a:rPr lang="en-US" sz="1600" b="1" i="1" dirty="0">
                <a:solidFill>
                  <a:schemeClr val="tx1">
                    <a:lumMod val="75000"/>
                    <a:lumOff val="25000"/>
                  </a:schemeClr>
                </a:solidFill>
                <a:latin typeface="Trebuchet MS" panose="020B0603020202020204" pitchFamily="34" charset="0"/>
                <a:ea typeface="Roboto" panose="02000000000000000000" pitchFamily="2" charset="0"/>
                <a:sym typeface="Arial"/>
              </a:rPr>
              <a:t>Salary_Data_graph.xlsx</a:t>
            </a:r>
            <a:r>
              <a:rPr lang="en-US" sz="1600" dirty="0">
                <a:solidFill>
                  <a:schemeClr val="tx1">
                    <a:lumMod val="75000"/>
                    <a:lumOff val="25000"/>
                  </a:schemeClr>
                </a:solidFill>
                <a:latin typeface="Trebuchet MS" panose="020B0603020202020204" pitchFamily="34" charset="0"/>
                <a:ea typeface="Roboto" panose="02000000000000000000" pitchFamily="2" charset="0"/>
                <a:sym typeface="Arial"/>
              </a:rPr>
              <a:t> file</a:t>
            </a:r>
          </a:p>
          <a:p>
            <a:pPr marL="0" marR="0" lvl="0" indent="0" algn="l" rtl="0">
              <a:lnSpc>
                <a:spcPct val="100000"/>
              </a:lnSpc>
              <a:spcBef>
                <a:spcPts val="0"/>
              </a:spcBef>
              <a:spcAft>
                <a:spcPts val="0"/>
              </a:spcAft>
              <a:buNone/>
            </a:pPr>
            <a:endParaRPr lang="en-US" sz="1600" b="1" dirty="0">
              <a:solidFill>
                <a:schemeClr val="tx1">
                  <a:lumMod val="75000"/>
                  <a:lumOff val="25000"/>
                </a:schemeClr>
              </a:solidFill>
              <a:latin typeface="Trebuchet MS" panose="020B0603020202020204" pitchFamily="34" charset="0"/>
              <a:ea typeface="Roboto" panose="02000000000000000000" pitchFamily="2" charset="0"/>
              <a:sym typeface="Arial"/>
            </a:endParaRPr>
          </a:p>
          <a:p>
            <a:pPr marL="0" marR="0" lvl="0" indent="0" algn="l" rtl="0">
              <a:lnSpc>
                <a:spcPct val="100000"/>
              </a:lnSpc>
              <a:spcBef>
                <a:spcPts val="0"/>
              </a:spcBef>
              <a:spcAft>
                <a:spcPts val="0"/>
              </a:spcAft>
              <a:buNone/>
            </a:pPr>
            <a:endParaRPr lang="en-IN" sz="1600" b="1" dirty="0">
              <a:solidFill>
                <a:schemeClr val="tx1">
                  <a:lumMod val="75000"/>
                  <a:lumOff val="25000"/>
                </a:schemeClr>
              </a:solidFill>
              <a:latin typeface="Trebuchet MS" panose="020B0603020202020204" pitchFamily="34" charset="0"/>
              <a:ea typeface="Roboto" panose="02000000000000000000" pitchFamily="2" charset="0"/>
            </a:endParaRPr>
          </a:p>
          <a:p>
            <a:pPr marL="0" marR="0" lvl="0" indent="0" algn="l" rtl="0">
              <a:lnSpc>
                <a:spcPct val="100000"/>
              </a:lnSpc>
              <a:spcBef>
                <a:spcPts val="0"/>
              </a:spcBef>
              <a:spcAft>
                <a:spcPts val="0"/>
              </a:spcAft>
              <a:buNone/>
            </a:pPr>
            <a:endParaRPr lang="en-IN" sz="1600" b="1" dirty="0">
              <a:solidFill>
                <a:schemeClr val="tx1">
                  <a:lumMod val="75000"/>
                  <a:lumOff val="25000"/>
                </a:schemeClr>
              </a:solidFill>
              <a:latin typeface="Trebuchet MS" panose="020B0603020202020204" pitchFamily="34" charset="0"/>
              <a:ea typeface="Roboto" panose="02000000000000000000" pitchFamily="2" charset="0"/>
            </a:endParaRPr>
          </a:p>
          <a:p>
            <a:pPr marL="0" marR="0" lvl="0" indent="0" algn="l" rtl="0">
              <a:lnSpc>
                <a:spcPct val="100000"/>
              </a:lnSpc>
              <a:spcBef>
                <a:spcPts val="0"/>
              </a:spcBef>
              <a:spcAft>
                <a:spcPts val="0"/>
              </a:spcAft>
              <a:buNone/>
            </a:pPr>
            <a:r>
              <a:rPr lang="en-IN" sz="1600" b="1" dirty="0">
                <a:solidFill>
                  <a:schemeClr val="tx1">
                    <a:lumMod val="75000"/>
                    <a:lumOff val="25000"/>
                  </a:schemeClr>
                </a:solidFill>
                <a:latin typeface="Trebuchet MS" panose="020B0603020202020204" pitchFamily="34" charset="0"/>
                <a:ea typeface="Roboto" panose="02000000000000000000" pitchFamily="2" charset="0"/>
              </a:rPr>
              <a:t>Predict the Salary of the individual at 5.9 years experience with Salary as target variable and Salary*35000 as a  target variable</a:t>
            </a:r>
            <a:endParaRPr sz="1600" b="1" dirty="0">
              <a:solidFill>
                <a:schemeClr val="tx1">
                  <a:lumMod val="75000"/>
                  <a:lumOff val="25000"/>
                </a:schemeClr>
              </a:solidFill>
              <a:latin typeface="Trebuchet MS" panose="020B0603020202020204" pitchFamily="34" charset="0"/>
              <a:ea typeface="Roboto" panose="02000000000000000000" pitchFamily="2" charset="0"/>
            </a:endParaRPr>
          </a:p>
        </p:txBody>
      </p:sp>
      <p:cxnSp>
        <p:nvCxnSpPr>
          <p:cNvPr id="35" name="Straight Connector 34">
            <a:extLst>
              <a:ext uri="{FF2B5EF4-FFF2-40B4-BE49-F238E27FC236}">
                <a16:creationId xmlns:a16="http://schemas.microsoft.com/office/drawing/2014/main" id="{7D75DB6A-4A40-4211-8994-1445F5ACDBD4}"/>
              </a:ext>
            </a:extLst>
          </p:cNvPr>
          <p:cNvCxnSpPr/>
          <p:nvPr/>
        </p:nvCxnSpPr>
        <p:spPr>
          <a:xfrm>
            <a:off x="959427" y="1925809"/>
            <a:ext cx="939800" cy="0"/>
          </a:xfrm>
          <a:prstGeom prst="line">
            <a:avLst/>
          </a:prstGeom>
          <a:ln w="47625">
            <a:solidFill>
              <a:srgbClr val="FF993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913618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2FE60C5-3726-4F7A-B1EE-3E41F1236ED8}"/>
              </a:ext>
            </a:extLst>
          </p:cNvPr>
          <p:cNvSpPr txBox="1"/>
          <p:nvPr/>
        </p:nvSpPr>
        <p:spPr>
          <a:xfrm>
            <a:off x="841188" y="826907"/>
            <a:ext cx="9556846" cy="523220"/>
          </a:xfrm>
          <a:prstGeom prst="rect">
            <a:avLst/>
          </a:prstGeom>
          <a:noFill/>
        </p:spPr>
        <p:txBody>
          <a:bodyPr wrap="square" rtlCol="0">
            <a:spAutoFit/>
          </a:bodyPr>
          <a:lstStyle/>
          <a:p>
            <a:r>
              <a:rPr lang="en-US" sz="2800" b="1" i="1" dirty="0">
                <a:solidFill>
                  <a:srgbClr val="003399"/>
                </a:solidFill>
                <a:latin typeface="Trebuchet MS" panose="020B0603020202020204" pitchFamily="34" charset="0"/>
              </a:rPr>
              <a:t>Linear Regression</a:t>
            </a:r>
          </a:p>
        </p:txBody>
      </p:sp>
      <p:sp>
        <p:nvSpPr>
          <p:cNvPr id="21" name="Google Shape;82;p4"/>
          <p:cNvSpPr txBox="1"/>
          <p:nvPr/>
        </p:nvSpPr>
        <p:spPr>
          <a:xfrm>
            <a:off x="1394493" y="1868800"/>
            <a:ext cx="9748435" cy="4801274"/>
          </a:xfrm>
          <a:prstGeom prst="rect">
            <a:avLst/>
          </a:prstGeom>
          <a:noFill/>
          <a:ln>
            <a:noFill/>
          </a:ln>
        </p:spPr>
        <p:txBody>
          <a:bodyPr spcFirstLastPara="1" wrap="square" lIns="91425" tIns="45700" rIns="91425" bIns="45700" anchor="t" anchorCtr="0">
            <a:spAutoFit/>
          </a:bodyPr>
          <a:lstStyle/>
          <a:p>
            <a:pPr marL="457200" indent="-457200">
              <a:buFont typeface="Arial" panose="020B0604020202020204" pitchFamily="34" charset="0"/>
              <a:buChar char="•"/>
            </a:pPr>
            <a:r>
              <a:rPr lang="en-US" spc="-1" dirty="0">
                <a:solidFill>
                  <a:srgbClr val="000000"/>
                </a:solidFill>
                <a:uFill>
                  <a:solidFill>
                    <a:srgbClr val="FFFFFF"/>
                  </a:solidFill>
                </a:uFill>
                <a:latin typeface="Source Sans"/>
                <a:ea typeface="Open Sans"/>
              </a:rPr>
              <a:t>What is Linear Regression ?</a:t>
            </a:r>
          </a:p>
          <a:p>
            <a:pPr marL="457200" indent="-457200">
              <a:buFont typeface="Arial" panose="020B0604020202020204" pitchFamily="34" charset="0"/>
              <a:buChar char="•"/>
            </a:pPr>
            <a:endParaRPr lang="en-US" spc="-1" dirty="0">
              <a:solidFill>
                <a:srgbClr val="000000"/>
              </a:solidFill>
              <a:uFill>
                <a:solidFill>
                  <a:srgbClr val="FFFFFF"/>
                </a:solidFill>
              </a:uFill>
              <a:latin typeface="Source Sans"/>
              <a:ea typeface="Open Sans"/>
            </a:endParaRPr>
          </a:p>
          <a:p>
            <a:pPr marL="457200" indent="-457200">
              <a:buFont typeface="Arial" panose="020B0604020202020204" pitchFamily="34" charset="0"/>
              <a:buChar char="•"/>
            </a:pPr>
            <a:endParaRPr lang="en-US" spc="-1" dirty="0">
              <a:solidFill>
                <a:srgbClr val="000000"/>
              </a:solidFill>
              <a:uFill>
                <a:solidFill>
                  <a:srgbClr val="FFFFFF"/>
                </a:solidFill>
              </a:uFill>
              <a:latin typeface="Source Sans"/>
              <a:ea typeface="Open Sans"/>
            </a:endParaRPr>
          </a:p>
          <a:p>
            <a:pPr marL="457200" indent="-457200">
              <a:buFont typeface="Arial" panose="020B0604020202020204" pitchFamily="34" charset="0"/>
              <a:buChar char="•"/>
            </a:pPr>
            <a:r>
              <a:rPr lang="en-US" u="sng" spc="-1" dirty="0">
                <a:solidFill>
                  <a:srgbClr val="000000"/>
                </a:solidFill>
                <a:uFill>
                  <a:solidFill>
                    <a:srgbClr val="FFFFFF"/>
                  </a:solidFill>
                </a:uFill>
                <a:latin typeface="Source Sans"/>
                <a:ea typeface="Open Sans"/>
              </a:rPr>
              <a:t>Assumptions</a:t>
            </a:r>
          </a:p>
          <a:p>
            <a:pPr marL="914400" lvl="1" indent="-457200">
              <a:buFont typeface="Arial" panose="020B0604020202020204" pitchFamily="34" charset="0"/>
              <a:buChar char="•"/>
            </a:pPr>
            <a:r>
              <a:rPr lang="en-US" spc="-1" dirty="0">
                <a:solidFill>
                  <a:srgbClr val="000000"/>
                </a:solidFill>
                <a:uFill>
                  <a:solidFill>
                    <a:srgbClr val="FFFFFF"/>
                  </a:solidFill>
                </a:uFill>
                <a:latin typeface="Source Sans"/>
                <a:ea typeface="Open Sans"/>
              </a:rPr>
              <a:t>Coefficients are linear – </a:t>
            </a:r>
          </a:p>
          <a:p>
            <a:pPr marL="1371600" lvl="2" indent="-457200">
              <a:buFont typeface="Arial" panose="020B0604020202020204" pitchFamily="34" charset="0"/>
              <a:buChar char="•"/>
            </a:pPr>
            <a:r>
              <a:rPr lang="en-US" spc="-1" dirty="0">
                <a:solidFill>
                  <a:srgbClr val="000000"/>
                </a:solidFill>
                <a:uFill>
                  <a:solidFill>
                    <a:srgbClr val="FFFFFF"/>
                  </a:solidFill>
                </a:uFill>
                <a:latin typeface="Source Sans"/>
                <a:ea typeface="Open Sans"/>
              </a:rPr>
              <a:t> y= b0+ b1x </a:t>
            </a:r>
          </a:p>
          <a:p>
            <a:pPr marL="1828800" lvl="3" indent="-457200">
              <a:buFont typeface="Arial" panose="020B0604020202020204" pitchFamily="34" charset="0"/>
              <a:buChar char="•"/>
            </a:pPr>
            <a:r>
              <a:rPr lang="en-US" spc="-1" dirty="0">
                <a:solidFill>
                  <a:srgbClr val="000000"/>
                </a:solidFill>
                <a:uFill>
                  <a:solidFill>
                    <a:srgbClr val="FFFFFF"/>
                  </a:solidFill>
                </a:uFill>
                <a:latin typeface="Source Sans"/>
                <a:ea typeface="Open Sans"/>
              </a:rPr>
              <a:t>b0 , b1 must be strictly linear</a:t>
            </a:r>
          </a:p>
          <a:p>
            <a:pPr marL="1828800" lvl="3" indent="-457200">
              <a:buFont typeface="Arial" panose="020B0604020202020204" pitchFamily="34" charset="0"/>
              <a:buChar char="•"/>
            </a:pPr>
            <a:r>
              <a:rPr lang="en-US" spc="-1" dirty="0">
                <a:solidFill>
                  <a:srgbClr val="000000"/>
                </a:solidFill>
                <a:uFill>
                  <a:solidFill>
                    <a:srgbClr val="FFFFFF"/>
                  </a:solidFill>
                </a:uFill>
                <a:latin typeface="Source Sans"/>
                <a:ea typeface="Open Sans"/>
              </a:rPr>
              <a:t>We must be able to express target as a linear function of </a:t>
            </a:r>
            <a:r>
              <a:rPr lang="en-US" spc="-1" dirty="0" err="1">
                <a:solidFill>
                  <a:srgbClr val="000000"/>
                </a:solidFill>
                <a:uFill>
                  <a:solidFill>
                    <a:srgbClr val="FFFFFF"/>
                  </a:solidFill>
                </a:uFill>
                <a:latin typeface="Source Sans"/>
                <a:ea typeface="Open Sans"/>
              </a:rPr>
              <a:t>coeff</a:t>
            </a:r>
            <a:r>
              <a:rPr lang="en-US" spc="-1" dirty="0">
                <a:solidFill>
                  <a:srgbClr val="000000"/>
                </a:solidFill>
                <a:uFill>
                  <a:solidFill>
                    <a:srgbClr val="FFFFFF"/>
                  </a:solidFill>
                </a:uFill>
                <a:latin typeface="Source Sans"/>
                <a:ea typeface="Open Sans"/>
              </a:rPr>
              <a:t> * predictors ( even if predictors are polynomial)</a:t>
            </a:r>
          </a:p>
          <a:p>
            <a:pPr marL="914400" lvl="1" indent="-457200">
              <a:buFont typeface="Arial" panose="020B0604020202020204" pitchFamily="34" charset="0"/>
              <a:buChar char="•"/>
            </a:pPr>
            <a:r>
              <a:rPr lang="en-US" spc="-1" dirty="0">
                <a:solidFill>
                  <a:srgbClr val="000000"/>
                </a:solidFill>
                <a:uFill>
                  <a:solidFill>
                    <a:srgbClr val="FFFFFF"/>
                  </a:solidFill>
                </a:uFill>
                <a:latin typeface="Source Sans"/>
                <a:ea typeface="Open Sans"/>
              </a:rPr>
              <a:t>Homoscedasticity – </a:t>
            </a:r>
          </a:p>
          <a:p>
            <a:pPr marL="1371600" lvl="2" indent="-457200">
              <a:buFont typeface="Arial" panose="020B0604020202020204" pitchFamily="34" charset="0"/>
              <a:buChar char="•"/>
            </a:pPr>
            <a:r>
              <a:rPr lang="en-US" spc="-1" dirty="0">
                <a:solidFill>
                  <a:srgbClr val="000000"/>
                </a:solidFill>
                <a:uFill>
                  <a:solidFill>
                    <a:srgbClr val="FFFFFF"/>
                  </a:solidFill>
                </a:uFill>
                <a:latin typeface="Source Sans"/>
                <a:ea typeface="Open Sans"/>
              </a:rPr>
              <a:t>constant variance – residual/error  must have constant variance and should not have a pattern</a:t>
            </a:r>
          </a:p>
          <a:p>
            <a:pPr marL="914400" lvl="1" indent="-457200">
              <a:buFont typeface="Arial" panose="020B0604020202020204" pitchFamily="34" charset="0"/>
              <a:buChar char="•"/>
            </a:pPr>
            <a:r>
              <a:rPr lang="en-US" spc="-1" dirty="0">
                <a:solidFill>
                  <a:srgbClr val="000000"/>
                </a:solidFill>
                <a:uFill>
                  <a:solidFill>
                    <a:srgbClr val="FFFFFF"/>
                  </a:solidFill>
                </a:uFill>
                <a:latin typeface="Source Sans"/>
                <a:ea typeface="Open Sans"/>
              </a:rPr>
              <a:t>Mean of errors is zero </a:t>
            </a:r>
          </a:p>
          <a:p>
            <a:pPr marL="914400" lvl="1" indent="-457200">
              <a:buFont typeface="Arial" panose="020B0604020202020204" pitchFamily="34" charset="0"/>
              <a:buChar char="•"/>
            </a:pPr>
            <a:r>
              <a:rPr lang="en-US" spc="-1" dirty="0">
                <a:solidFill>
                  <a:srgbClr val="000000"/>
                </a:solidFill>
                <a:uFill>
                  <a:solidFill>
                    <a:srgbClr val="FFFFFF"/>
                  </a:solidFill>
                </a:uFill>
                <a:latin typeface="Source Sans"/>
                <a:ea typeface="Open Sans"/>
              </a:rPr>
              <a:t>Errors are normally distributed </a:t>
            </a:r>
          </a:p>
          <a:p>
            <a:pPr marL="914400" lvl="1" indent="-457200">
              <a:buFont typeface="Arial" panose="020B0604020202020204" pitchFamily="34" charset="0"/>
              <a:buChar char="•"/>
            </a:pPr>
            <a:r>
              <a:rPr lang="en-US" spc="-1" dirty="0">
                <a:solidFill>
                  <a:srgbClr val="000000"/>
                </a:solidFill>
                <a:uFill>
                  <a:solidFill>
                    <a:srgbClr val="FFFFFF"/>
                  </a:solidFill>
                </a:uFill>
                <a:latin typeface="Source Sans"/>
                <a:ea typeface="Open Sans"/>
              </a:rPr>
              <a:t>No Autocorrelation</a:t>
            </a:r>
          </a:p>
          <a:p>
            <a:pPr marL="914400" lvl="1" indent="-457200">
              <a:buFont typeface="Arial" panose="020B0604020202020204" pitchFamily="34" charset="0"/>
              <a:buChar char="•"/>
            </a:pPr>
            <a:r>
              <a:rPr lang="en-US" spc="-1" dirty="0">
                <a:solidFill>
                  <a:srgbClr val="000000"/>
                </a:solidFill>
                <a:uFill>
                  <a:solidFill>
                    <a:srgbClr val="FFFFFF"/>
                  </a:solidFill>
                </a:uFill>
                <a:latin typeface="Source Sans"/>
                <a:ea typeface="Open Sans"/>
              </a:rPr>
              <a:t>No Multicollinearity</a:t>
            </a:r>
          </a:p>
          <a:p>
            <a:pPr marL="457200" indent="-457200">
              <a:buFont typeface="Arial" panose="020B0604020202020204" pitchFamily="34" charset="0"/>
              <a:buChar char="•"/>
            </a:pPr>
            <a:endParaRPr lang="en-US" spc="-1" dirty="0">
              <a:solidFill>
                <a:srgbClr val="000000"/>
              </a:solidFill>
              <a:uFill>
                <a:solidFill>
                  <a:srgbClr val="FFFFFF"/>
                </a:solidFill>
              </a:uFill>
              <a:latin typeface="Source Sans"/>
              <a:ea typeface="Open Sans"/>
            </a:endParaRPr>
          </a:p>
        </p:txBody>
      </p:sp>
      <p:cxnSp>
        <p:nvCxnSpPr>
          <p:cNvPr id="35" name="Straight Connector 34">
            <a:extLst>
              <a:ext uri="{FF2B5EF4-FFF2-40B4-BE49-F238E27FC236}">
                <a16:creationId xmlns:a16="http://schemas.microsoft.com/office/drawing/2014/main" id="{7D75DB6A-4A40-4211-8994-1445F5ACDBD4}"/>
              </a:ext>
            </a:extLst>
          </p:cNvPr>
          <p:cNvCxnSpPr/>
          <p:nvPr/>
        </p:nvCxnSpPr>
        <p:spPr>
          <a:xfrm>
            <a:off x="924593" y="1354592"/>
            <a:ext cx="939800" cy="0"/>
          </a:xfrm>
          <a:prstGeom prst="line">
            <a:avLst/>
          </a:prstGeom>
          <a:ln w="47625">
            <a:solidFill>
              <a:srgbClr val="FF993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0616911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2FE60C5-3726-4F7A-B1EE-3E41F1236ED8}"/>
              </a:ext>
            </a:extLst>
          </p:cNvPr>
          <p:cNvSpPr txBox="1"/>
          <p:nvPr/>
        </p:nvSpPr>
        <p:spPr>
          <a:xfrm>
            <a:off x="841188" y="826907"/>
            <a:ext cx="9556846" cy="523220"/>
          </a:xfrm>
          <a:prstGeom prst="rect">
            <a:avLst/>
          </a:prstGeom>
          <a:noFill/>
        </p:spPr>
        <p:txBody>
          <a:bodyPr wrap="square" rtlCol="0">
            <a:spAutoFit/>
          </a:bodyPr>
          <a:lstStyle/>
          <a:p>
            <a:r>
              <a:rPr lang="en-US" sz="2800" b="1" i="1" dirty="0">
                <a:solidFill>
                  <a:srgbClr val="003399"/>
                </a:solidFill>
                <a:latin typeface="Trebuchet MS" panose="020B0603020202020204" pitchFamily="34" charset="0"/>
              </a:rPr>
              <a:t>Linear Regression</a:t>
            </a:r>
          </a:p>
        </p:txBody>
      </p:sp>
      <p:sp>
        <p:nvSpPr>
          <p:cNvPr id="21" name="Google Shape;82;p4"/>
          <p:cNvSpPr txBox="1"/>
          <p:nvPr/>
        </p:nvSpPr>
        <p:spPr>
          <a:xfrm>
            <a:off x="1394493" y="1868800"/>
            <a:ext cx="9748435" cy="4524275"/>
          </a:xfrm>
          <a:prstGeom prst="rect">
            <a:avLst/>
          </a:prstGeom>
          <a:noFill/>
          <a:ln>
            <a:noFill/>
          </a:ln>
        </p:spPr>
        <p:txBody>
          <a:bodyPr spcFirstLastPara="1" wrap="square" lIns="91425" tIns="45700" rIns="91425" bIns="45700" anchor="t" anchorCtr="0">
            <a:spAutoFit/>
          </a:bodyPr>
          <a:lstStyle/>
          <a:p>
            <a:pPr marL="457200" indent="-457200">
              <a:buFont typeface="Arial" panose="020B0604020202020204" pitchFamily="34" charset="0"/>
              <a:buChar char="•"/>
            </a:pPr>
            <a:r>
              <a:rPr lang="en-US" spc="-1" dirty="0">
                <a:solidFill>
                  <a:srgbClr val="000000"/>
                </a:solidFill>
                <a:uFill>
                  <a:solidFill>
                    <a:srgbClr val="FFFFFF"/>
                  </a:solidFill>
                </a:uFill>
                <a:latin typeface="Source Sans"/>
                <a:ea typeface="Open Sans"/>
              </a:rPr>
              <a:t>Now why do we have these assumptions ?</a:t>
            </a:r>
          </a:p>
          <a:p>
            <a:pPr marL="457200" indent="-457200">
              <a:buFont typeface="Arial" panose="020B0604020202020204" pitchFamily="34" charset="0"/>
              <a:buChar char="•"/>
            </a:pPr>
            <a:endParaRPr lang="en-US" spc="-1" dirty="0">
              <a:solidFill>
                <a:srgbClr val="000000"/>
              </a:solidFill>
              <a:uFill>
                <a:solidFill>
                  <a:srgbClr val="FFFFFF"/>
                </a:solidFill>
              </a:uFill>
              <a:latin typeface="Source Sans"/>
              <a:ea typeface="Open Sans"/>
            </a:endParaRPr>
          </a:p>
          <a:p>
            <a:pPr marL="457200" indent="-457200">
              <a:buFont typeface="Arial" panose="020B0604020202020204" pitchFamily="34" charset="0"/>
              <a:buChar char="•"/>
            </a:pPr>
            <a:r>
              <a:rPr lang="en-US" spc="-1" dirty="0">
                <a:solidFill>
                  <a:srgbClr val="000000"/>
                </a:solidFill>
                <a:uFill>
                  <a:solidFill>
                    <a:srgbClr val="FFFFFF"/>
                  </a:solidFill>
                </a:uFill>
                <a:latin typeface="Source Sans"/>
                <a:ea typeface="Open Sans"/>
              </a:rPr>
              <a:t>Our goal is to draw a random sample from a population and use it to estimate the properties of that population</a:t>
            </a:r>
          </a:p>
          <a:p>
            <a:pPr marL="457200" indent="-457200">
              <a:buFont typeface="Arial" panose="020B0604020202020204" pitchFamily="34" charset="0"/>
              <a:buChar char="•"/>
            </a:pPr>
            <a:endParaRPr lang="en-US" spc="-1" dirty="0">
              <a:solidFill>
                <a:srgbClr val="000000"/>
              </a:solidFill>
              <a:uFill>
                <a:solidFill>
                  <a:srgbClr val="FFFFFF"/>
                </a:solidFill>
              </a:uFill>
              <a:latin typeface="Source Sans"/>
              <a:ea typeface="Open Sans"/>
            </a:endParaRPr>
          </a:p>
          <a:p>
            <a:pPr marL="457200" indent="-457200">
              <a:buFont typeface="Arial" panose="020B0604020202020204" pitchFamily="34" charset="0"/>
              <a:buChar char="•"/>
            </a:pPr>
            <a:r>
              <a:rPr lang="en-US" spc="-1" dirty="0">
                <a:solidFill>
                  <a:srgbClr val="000000"/>
                </a:solidFill>
                <a:uFill>
                  <a:solidFill>
                    <a:srgbClr val="FFFFFF"/>
                  </a:solidFill>
                </a:uFill>
                <a:latin typeface="Source Sans"/>
                <a:ea typeface="Open Sans"/>
              </a:rPr>
              <a:t>In regression analysis, the coefficients in the regression equation are estimates of the actual population parameters. We want these coefficient estimates to be the best possible estimates!</a:t>
            </a:r>
          </a:p>
          <a:p>
            <a:pPr marL="457200" indent="-457200">
              <a:buFont typeface="Arial" panose="020B0604020202020204" pitchFamily="34" charset="0"/>
              <a:buChar char="•"/>
            </a:pPr>
            <a:endParaRPr lang="en-US" spc="-1" dirty="0">
              <a:solidFill>
                <a:srgbClr val="000000"/>
              </a:solidFill>
              <a:uFill>
                <a:solidFill>
                  <a:srgbClr val="FFFFFF"/>
                </a:solidFill>
              </a:uFill>
              <a:latin typeface="Source Sans"/>
              <a:ea typeface="Open Sans"/>
            </a:endParaRPr>
          </a:p>
          <a:p>
            <a:pPr marL="457200" indent="-457200">
              <a:buFont typeface="Arial" panose="020B0604020202020204" pitchFamily="34" charset="0"/>
              <a:buChar char="•"/>
            </a:pPr>
            <a:r>
              <a:rPr lang="en-US" spc="-1" dirty="0">
                <a:solidFill>
                  <a:srgbClr val="000000"/>
                </a:solidFill>
                <a:uFill>
                  <a:solidFill>
                    <a:srgbClr val="FFFFFF"/>
                  </a:solidFill>
                </a:uFill>
                <a:latin typeface="Source Sans"/>
                <a:ea typeface="Open Sans"/>
              </a:rPr>
              <a:t>Because we want the model to be such that – </a:t>
            </a:r>
          </a:p>
          <a:p>
            <a:pPr marL="457200" indent="-457200">
              <a:buFont typeface="Arial" panose="020B0604020202020204" pitchFamily="34" charset="0"/>
              <a:buChar char="•"/>
            </a:pPr>
            <a:endParaRPr lang="en-US" spc="-1" dirty="0">
              <a:solidFill>
                <a:srgbClr val="000000"/>
              </a:solidFill>
              <a:uFill>
                <a:solidFill>
                  <a:srgbClr val="FFFFFF"/>
                </a:solidFill>
              </a:uFill>
              <a:latin typeface="Source Sans"/>
              <a:ea typeface="Open Sans"/>
            </a:endParaRPr>
          </a:p>
          <a:p>
            <a:pPr marL="457200" indent="-457200">
              <a:buFont typeface="Arial" panose="020B0604020202020204" pitchFamily="34" charset="0"/>
              <a:buChar char="•"/>
            </a:pPr>
            <a:r>
              <a:rPr lang="en-US" spc="-1" dirty="0">
                <a:solidFill>
                  <a:srgbClr val="000000"/>
                </a:solidFill>
                <a:uFill>
                  <a:solidFill>
                    <a:srgbClr val="FFFFFF"/>
                  </a:solidFill>
                </a:uFill>
                <a:latin typeface="Source Sans"/>
                <a:ea typeface="Open Sans"/>
              </a:rPr>
              <a:t>It ensure – </a:t>
            </a:r>
          </a:p>
          <a:p>
            <a:pPr marL="914400" lvl="1" indent="-457200">
              <a:buFont typeface="Arial" panose="020B0604020202020204" pitchFamily="34" charset="0"/>
              <a:buChar char="•"/>
            </a:pPr>
            <a:r>
              <a:rPr lang="en-US" spc="-1" dirty="0">
                <a:solidFill>
                  <a:srgbClr val="000000"/>
                </a:solidFill>
                <a:uFill>
                  <a:solidFill>
                    <a:srgbClr val="FFFFFF"/>
                  </a:solidFill>
                </a:uFill>
                <a:latin typeface="Source Sans"/>
                <a:ea typeface="Open Sans"/>
              </a:rPr>
              <a:t>Less Bias  - </a:t>
            </a:r>
          </a:p>
          <a:p>
            <a:pPr marL="914400" lvl="1" indent="-457200">
              <a:buFont typeface="Arial" panose="020B0604020202020204" pitchFamily="34" charset="0"/>
              <a:buChar char="•"/>
            </a:pPr>
            <a:r>
              <a:rPr lang="en-US" spc="-1" dirty="0">
                <a:solidFill>
                  <a:srgbClr val="000000"/>
                </a:solidFill>
                <a:uFill>
                  <a:solidFill>
                    <a:srgbClr val="FFFFFF"/>
                  </a:solidFill>
                </a:uFill>
                <a:latin typeface="Source Sans"/>
                <a:ea typeface="Open Sans"/>
              </a:rPr>
              <a:t>Less Variance  - </a:t>
            </a:r>
          </a:p>
          <a:p>
            <a:pPr marL="457200" indent="-457200">
              <a:buFont typeface="Arial" panose="020B0604020202020204" pitchFamily="34" charset="0"/>
              <a:buChar char="•"/>
            </a:pPr>
            <a:endParaRPr lang="en-US" spc="-1" dirty="0">
              <a:solidFill>
                <a:srgbClr val="000000"/>
              </a:solidFill>
              <a:uFill>
                <a:solidFill>
                  <a:srgbClr val="FFFFFF"/>
                </a:solidFill>
              </a:uFill>
              <a:latin typeface="Source Sans"/>
              <a:ea typeface="Open Sans"/>
            </a:endParaRPr>
          </a:p>
          <a:p>
            <a:pPr marL="457200" indent="-457200">
              <a:buFont typeface="Arial" panose="020B0604020202020204" pitchFamily="34" charset="0"/>
              <a:buChar char="•"/>
            </a:pPr>
            <a:r>
              <a:rPr lang="en-US" spc="-1" dirty="0">
                <a:solidFill>
                  <a:srgbClr val="000000"/>
                </a:solidFill>
                <a:uFill>
                  <a:solidFill>
                    <a:srgbClr val="FFFFFF"/>
                  </a:solidFill>
                </a:uFill>
                <a:latin typeface="Source Sans"/>
                <a:ea typeface="Open Sans"/>
              </a:rPr>
              <a:t>As the sample size increases to infinity, the coefficient estimates converge on the actual population parameters.</a:t>
            </a:r>
          </a:p>
        </p:txBody>
      </p:sp>
      <p:cxnSp>
        <p:nvCxnSpPr>
          <p:cNvPr id="35" name="Straight Connector 34">
            <a:extLst>
              <a:ext uri="{FF2B5EF4-FFF2-40B4-BE49-F238E27FC236}">
                <a16:creationId xmlns:a16="http://schemas.microsoft.com/office/drawing/2014/main" id="{7D75DB6A-4A40-4211-8994-1445F5ACDBD4}"/>
              </a:ext>
            </a:extLst>
          </p:cNvPr>
          <p:cNvCxnSpPr/>
          <p:nvPr/>
        </p:nvCxnSpPr>
        <p:spPr>
          <a:xfrm>
            <a:off x="924593" y="1354592"/>
            <a:ext cx="939800" cy="0"/>
          </a:xfrm>
          <a:prstGeom prst="line">
            <a:avLst/>
          </a:prstGeom>
          <a:ln w="47625">
            <a:solidFill>
              <a:srgbClr val="FF993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4281575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2FE60C5-3726-4F7A-B1EE-3E41F1236ED8}"/>
              </a:ext>
            </a:extLst>
          </p:cNvPr>
          <p:cNvSpPr txBox="1"/>
          <p:nvPr/>
        </p:nvSpPr>
        <p:spPr>
          <a:xfrm>
            <a:off x="841188" y="826907"/>
            <a:ext cx="9556846" cy="523220"/>
          </a:xfrm>
          <a:prstGeom prst="rect">
            <a:avLst/>
          </a:prstGeom>
          <a:noFill/>
        </p:spPr>
        <p:txBody>
          <a:bodyPr wrap="square" rtlCol="0">
            <a:spAutoFit/>
          </a:bodyPr>
          <a:lstStyle/>
          <a:p>
            <a:r>
              <a:rPr lang="en-US" sz="2800" b="1" i="1" dirty="0">
                <a:solidFill>
                  <a:srgbClr val="003399"/>
                </a:solidFill>
                <a:latin typeface="Trebuchet MS" panose="020B0603020202020204" pitchFamily="34" charset="0"/>
              </a:rPr>
              <a:t>Linear Regression</a:t>
            </a:r>
          </a:p>
        </p:txBody>
      </p:sp>
      <p:sp>
        <p:nvSpPr>
          <p:cNvPr id="21" name="Google Shape;82;p4"/>
          <p:cNvSpPr txBox="1"/>
          <p:nvPr/>
        </p:nvSpPr>
        <p:spPr>
          <a:xfrm>
            <a:off x="1394493" y="1868800"/>
            <a:ext cx="9748435" cy="4801274"/>
          </a:xfrm>
          <a:prstGeom prst="rect">
            <a:avLst/>
          </a:prstGeom>
          <a:noFill/>
          <a:ln>
            <a:noFill/>
          </a:ln>
        </p:spPr>
        <p:txBody>
          <a:bodyPr spcFirstLastPara="1" wrap="square" lIns="91425" tIns="45700" rIns="91425" bIns="45700" anchor="t" anchorCtr="0">
            <a:spAutoFit/>
          </a:bodyPr>
          <a:lstStyle/>
          <a:p>
            <a:pPr marL="457200" indent="-457200">
              <a:buFont typeface="Arial" panose="020B0604020202020204" pitchFamily="34" charset="0"/>
              <a:buChar char="•"/>
            </a:pPr>
            <a:r>
              <a:rPr lang="en-US" spc="-1" dirty="0">
                <a:solidFill>
                  <a:srgbClr val="000000"/>
                </a:solidFill>
                <a:uFill>
                  <a:solidFill>
                    <a:srgbClr val="FFFFFF"/>
                  </a:solidFill>
                </a:uFill>
                <a:latin typeface="Source Sans"/>
                <a:ea typeface="Open Sans"/>
              </a:rPr>
              <a:t>Suppose you request an estimate—say for the cost of a service that you are considering. How would you define a reasonable estimate?</a:t>
            </a:r>
          </a:p>
          <a:p>
            <a:pPr marL="457200" indent="-457200">
              <a:buFont typeface="Arial" panose="020B0604020202020204" pitchFamily="34" charset="0"/>
              <a:buChar char="•"/>
            </a:pPr>
            <a:endParaRPr lang="en-US" spc="-1" dirty="0">
              <a:solidFill>
                <a:srgbClr val="000000"/>
              </a:solidFill>
              <a:uFill>
                <a:solidFill>
                  <a:srgbClr val="FFFFFF"/>
                </a:solidFill>
              </a:uFill>
              <a:latin typeface="Source Sans"/>
              <a:ea typeface="Open Sans"/>
            </a:endParaRPr>
          </a:p>
          <a:p>
            <a:pPr marL="457200" indent="-457200">
              <a:buFont typeface="Arial" panose="020B0604020202020204" pitchFamily="34" charset="0"/>
              <a:buChar char="•"/>
            </a:pPr>
            <a:r>
              <a:rPr lang="en-US" spc="-1" dirty="0">
                <a:solidFill>
                  <a:srgbClr val="000000"/>
                </a:solidFill>
                <a:uFill>
                  <a:solidFill>
                    <a:srgbClr val="FFFFFF"/>
                  </a:solidFill>
                </a:uFill>
                <a:latin typeface="Source Sans"/>
                <a:ea typeface="Open Sans"/>
              </a:rPr>
              <a:t>The estimates should tend to be right on target. They should not be systematically too high or too low. That is - they should be </a:t>
            </a:r>
            <a:r>
              <a:rPr lang="en-US" b="1" spc="-1" dirty="0">
                <a:solidFill>
                  <a:srgbClr val="000000"/>
                </a:solidFill>
                <a:uFill>
                  <a:solidFill>
                    <a:srgbClr val="FFFFFF"/>
                  </a:solidFill>
                </a:uFill>
                <a:latin typeface="Source Sans"/>
                <a:ea typeface="Open Sans"/>
              </a:rPr>
              <a:t>unbiased</a:t>
            </a:r>
            <a:r>
              <a:rPr lang="en-US" spc="-1" dirty="0">
                <a:solidFill>
                  <a:srgbClr val="000000"/>
                </a:solidFill>
                <a:uFill>
                  <a:solidFill>
                    <a:srgbClr val="FFFFFF"/>
                  </a:solidFill>
                </a:uFill>
                <a:latin typeface="Source Sans"/>
                <a:ea typeface="Open Sans"/>
              </a:rPr>
              <a:t> or correct on average.</a:t>
            </a:r>
          </a:p>
          <a:p>
            <a:pPr marL="457200" indent="-457200">
              <a:buFont typeface="Arial" panose="020B0604020202020204" pitchFamily="34" charset="0"/>
              <a:buChar char="•"/>
            </a:pPr>
            <a:endParaRPr lang="en-US" spc="-1" dirty="0">
              <a:solidFill>
                <a:srgbClr val="000000"/>
              </a:solidFill>
              <a:uFill>
                <a:solidFill>
                  <a:srgbClr val="FFFFFF"/>
                </a:solidFill>
              </a:uFill>
              <a:latin typeface="Source Sans"/>
              <a:ea typeface="Open Sans"/>
            </a:endParaRPr>
          </a:p>
          <a:p>
            <a:pPr marL="457200" indent="-457200">
              <a:buFont typeface="Arial" panose="020B0604020202020204" pitchFamily="34" charset="0"/>
              <a:buChar char="•"/>
            </a:pPr>
            <a:r>
              <a:rPr lang="en-US" spc="-1" dirty="0">
                <a:solidFill>
                  <a:srgbClr val="000000"/>
                </a:solidFill>
                <a:uFill>
                  <a:solidFill>
                    <a:srgbClr val="FFFFFF"/>
                  </a:solidFill>
                </a:uFill>
                <a:latin typeface="Source Sans"/>
                <a:ea typeface="Open Sans"/>
              </a:rPr>
              <a:t>Recognizing that estimates are almost never exactly correct, you want to minimize the discrepancy between the estimated value and actual value. Large differences are bad!</a:t>
            </a:r>
          </a:p>
          <a:p>
            <a:pPr marL="457200" indent="-457200">
              <a:buFont typeface="Arial" panose="020B0604020202020204" pitchFamily="34" charset="0"/>
              <a:buChar char="•"/>
            </a:pPr>
            <a:r>
              <a:rPr lang="en-US" spc="-1" dirty="0">
                <a:solidFill>
                  <a:srgbClr val="000000"/>
                </a:solidFill>
                <a:uFill>
                  <a:solidFill>
                    <a:srgbClr val="FFFFFF"/>
                  </a:solidFill>
                </a:uFill>
                <a:latin typeface="Source Sans"/>
                <a:ea typeface="Open Sans"/>
              </a:rPr>
              <a:t>That is – they should have low </a:t>
            </a:r>
            <a:r>
              <a:rPr lang="en-US" b="1" spc="-1" dirty="0">
                <a:solidFill>
                  <a:srgbClr val="000000"/>
                </a:solidFill>
                <a:uFill>
                  <a:solidFill>
                    <a:srgbClr val="FFFFFF"/>
                  </a:solidFill>
                </a:uFill>
                <a:latin typeface="Source Sans"/>
                <a:ea typeface="Open Sans"/>
              </a:rPr>
              <a:t>variance</a:t>
            </a:r>
            <a:r>
              <a:rPr lang="en-US" spc="-1" dirty="0">
                <a:solidFill>
                  <a:srgbClr val="000000"/>
                </a:solidFill>
                <a:uFill>
                  <a:solidFill>
                    <a:srgbClr val="FFFFFF"/>
                  </a:solidFill>
                </a:uFill>
                <a:latin typeface="Source Sans"/>
                <a:ea typeface="Open Sans"/>
              </a:rPr>
              <a:t>.</a:t>
            </a:r>
          </a:p>
          <a:p>
            <a:pPr marL="457200" indent="-457200">
              <a:buFont typeface="Arial" panose="020B0604020202020204" pitchFamily="34" charset="0"/>
              <a:buChar char="•"/>
            </a:pPr>
            <a:endParaRPr lang="en-US" spc="-1" dirty="0">
              <a:solidFill>
                <a:srgbClr val="000000"/>
              </a:solidFill>
              <a:uFill>
                <a:solidFill>
                  <a:srgbClr val="FFFFFF"/>
                </a:solidFill>
              </a:uFill>
              <a:latin typeface="Source Sans"/>
              <a:ea typeface="Open Sans"/>
            </a:endParaRPr>
          </a:p>
          <a:p>
            <a:pPr marL="457200" indent="-457200">
              <a:buFont typeface="Arial" panose="020B0604020202020204" pitchFamily="34" charset="0"/>
              <a:buChar char="•"/>
            </a:pPr>
            <a:r>
              <a:rPr lang="en-US" spc="-1" dirty="0">
                <a:solidFill>
                  <a:srgbClr val="000000"/>
                </a:solidFill>
                <a:uFill>
                  <a:solidFill>
                    <a:srgbClr val="FFFFFF"/>
                  </a:solidFill>
                </a:uFill>
                <a:latin typeface="Source Sans"/>
                <a:ea typeface="Open Sans"/>
              </a:rPr>
              <a:t>These two properties are exactly what we need for our coefficient estimates!</a:t>
            </a:r>
          </a:p>
          <a:p>
            <a:pPr marL="457200" indent="-457200">
              <a:buFont typeface="Arial" panose="020B0604020202020204" pitchFamily="34" charset="0"/>
              <a:buChar char="•"/>
            </a:pPr>
            <a:endParaRPr lang="en-US" spc="-1" dirty="0">
              <a:solidFill>
                <a:srgbClr val="000000"/>
              </a:solidFill>
              <a:uFill>
                <a:solidFill>
                  <a:srgbClr val="FFFFFF"/>
                </a:solidFill>
              </a:uFill>
              <a:latin typeface="Source Sans"/>
              <a:ea typeface="Open Sans"/>
            </a:endParaRPr>
          </a:p>
          <a:p>
            <a:pPr marL="914400" lvl="1" indent="-457200">
              <a:buFont typeface="Arial" panose="020B0604020202020204" pitchFamily="34" charset="0"/>
              <a:buChar char="•"/>
            </a:pPr>
            <a:r>
              <a:rPr lang="en-US" spc="-1" dirty="0">
                <a:solidFill>
                  <a:srgbClr val="000000"/>
                </a:solidFill>
                <a:uFill>
                  <a:solidFill>
                    <a:srgbClr val="FFFFFF"/>
                  </a:solidFill>
                </a:uFill>
                <a:latin typeface="Source Sans"/>
                <a:ea typeface="Open Sans"/>
              </a:rPr>
              <a:t>Less Bias  </a:t>
            </a:r>
          </a:p>
          <a:p>
            <a:pPr marL="914400" lvl="1" indent="-457200">
              <a:buFont typeface="Arial" panose="020B0604020202020204" pitchFamily="34" charset="0"/>
              <a:buChar char="•"/>
            </a:pPr>
            <a:r>
              <a:rPr lang="en-US" spc="-1" dirty="0">
                <a:solidFill>
                  <a:srgbClr val="000000"/>
                </a:solidFill>
                <a:uFill>
                  <a:solidFill>
                    <a:srgbClr val="FFFFFF"/>
                  </a:solidFill>
                </a:uFill>
                <a:latin typeface="Source Sans"/>
                <a:ea typeface="Open Sans"/>
              </a:rPr>
              <a:t>Less Variance </a:t>
            </a:r>
          </a:p>
          <a:p>
            <a:pPr marL="457200" indent="-457200">
              <a:buFont typeface="Arial" panose="020B0604020202020204" pitchFamily="34" charset="0"/>
              <a:buChar char="•"/>
            </a:pPr>
            <a:endParaRPr lang="en-US" spc="-1" dirty="0">
              <a:solidFill>
                <a:srgbClr val="000000"/>
              </a:solidFill>
              <a:uFill>
                <a:solidFill>
                  <a:srgbClr val="FFFFFF"/>
                </a:solidFill>
              </a:uFill>
              <a:latin typeface="Source Sans"/>
              <a:ea typeface="Open Sans"/>
            </a:endParaRPr>
          </a:p>
          <a:p>
            <a:pPr marL="457200" indent="-457200">
              <a:buFont typeface="Arial" panose="020B0604020202020204" pitchFamily="34" charset="0"/>
              <a:buChar char="•"/>
            </a:pPr>
            <a:r>
              <a:rPr lang="en-US" spc="-1" dirty="0">
                <a:solidFill>
                  <a:srgbClr val="000000"/>
                </a:solidFill>
                <a:uFill>
                  <a:solidFill>
                    <a:srgbClr val="FFFFFF"/>
                  </a:solidFill>
                </a:uFill>
                <a:latin typeface="Source Sans"/>
                <a:ea typeface="Open Sans"/>
              </a:rPr>
              <a:t>As the sample size increases to infinity, the coefficient estimates converge on the actual population parameters.</a:t>
            </a:r>
          </a:p>
        </p:txBody>
      </p:sp>
      <p:cxnSp>
        <p:nvCxnSpPr>
          <p:cNvPr id="35" name="Straight Connector 34">
            <a:extLst>
              <a:ext uri="{FF2B5EF4-FFF2-40B4-BE49-F238E27FC236}">
                <a16:creationId xmlns:a16="http://schemas.microsoft.com/office/drawing/2014/main" id="{7D75DB6A-4A40-4211-8994-1445F5ACDBD4}"/>
              </a:ext>
            </a:extLst>
          </p:cNvPr>
          <p:cNvCxnSpPr/>
          <p:nvPr/>
        </p:nvCxnSpPr>
        <p:spPr>
          <a:xfrm>
            <a:off x="924593" y="1354592"/>
            <a:ext cx="939800" cy="0"/>
          </a:xfrm>
          <a:prstGeom prst="line">
            <a:avLst/>
          </a:prstGeom>
          <a:ln w="47625">
            <a:solidFill>
              <a:srgbClr val="FF993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5126786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2FE60C5-3726-4F7A-B1EE-3E41F1236ED8}"/>
              </a:ext>
            </a:extLst>
          </p:cNvPr>
          <p:cNvSpPr txBox="1"/>
          <p:nvPr/>
        </p:nvSpPr>
        <p:spPr>
          <a:xfrm>
            <a:off x="841188" y="826907"/>
            <a:ext cx="9556846" cy="523220"/>
          </a:xfrm>
          <a:prstGeom prst="rect">
            <a:avLst/>
          </a:prstGeom>
          <a:noFill/>
        </p:spPr>
        <p:txBody>
          <a:bodyPr wrap="square" rtlCol="0">
            <a:spAutoFit/>
          </a:bodyPr>
          <a:lstStyle/>
          <a:p>
            <a:r>
              <a:rPr lang="en-US" sz="2800" b="1" i="1" dirty="0">
                <a:solidFill>
                  <a:srgbClr val="003399"/>
                </a:solidFill>
                <a:latin typeface="Trebuchet MS" panose="020B0603020202020204" pitchFamily="34" charset="0"/>
              </a:rPr>
              <a:t>Linear Regression</a:t>
            </a:r>
          </a:p>
        </p:txBody>
      </p:sp>
      <p:sp>
        <p:nvSpPr>
          <p:cNvPr id="21" name="Google Shape;82;p4"/>
          <p:cNvSpPr txBox="1"/>
          <p:nvPr/>
        </p:nvSpPr>
        <p:spPr>
          <a:xfrm>
            <a:off x="1394493" y="1868800"/>
            <a:ext cx="9748435" cy="2308284"/>
          </a:xfrm>
          <a:prstGeom prst="rect">
            <a:avLst/>
          </a:prstGeom>
          <a:noFill/>
          <a:ln>
            <a:noFill/>
          </a:ln>
        </p:spPr>
        <p:txBody>
          <a:bodyPr spcFirstLastPara="1" wrap="square" lIns="91425" tIns="45700" rIns="91425" bIns="45700" anchor="t" anchorCtr="0">
            <a:spAutoFit/>
          </a:bodyPr>
          <a:lstStyle/>
          <a:p>
            <a:pPr marL="457200" indent="-457200">
              <a:buFont typeface="Arial" panose="020B0604020202020204" pitchFamily="34" charset="0"/>
              <a:buChar char="•"/>
            </a:pPr>
            <a:r>
              <a:rPr lang="en-US" spc="-1" dirty="0">
                <a:solidFill>
                  <a:srgbClr val="000000"/>
                </a:solidFill>
                <a:uFill>
                  <a:solidFill>
                    <a:srgbClr val="FFFFFF"/>
                  </a:solidFill>
                </a:uFill>
                <a:latin typeface="Source Sans"/>
                <a:ea typeface="Open Sans"/>
              </a:rPr>
              <a:t>What happens behind the scenes when the coefficients are computed by Linear Regression </a:t>
            </a:r>
          </a:p>
          <a:p>
            <a:r>
              <a:rPr lang="en-US" spc="-1" dirty="0">
                <a:solidFill>
                  <a:srgbClr val="000000"/>
                </a:solidFill>
                <a:uFill>
                  <a:solidFill>
                    <a:srgbClr val="FFFFFF"/>
                  </a:solidFill>
                </a:uFill>
                <a:latin typeface="Source Sans"/>
                <a:ea typeface="Open Sans"/>
              </a:rPr>
              <a:t>	Model</a:t>
            </a:r>
          </a:p>
          <a:p>
            <a:endParaRPr lang="en-US" spc="-1" dirty="0">
              <a:solidFill>
                <a:srgbClr val="000000"/>
              </a:solidFill>
              <a:uFill>
                <a:solidFill>
                  <a:srgbClr val="FFFFFF"/>
                </a:solidFill>
              </a:uFill>
              <a:latin typeface="Source Sans"/>
              <a:ea typeface="Open Sans"/>
            </a:endParaRPr>
          </a:p>
          <a:p>
            <a:pPr marL="285750" indent="-285750">
              <a:buFont typeface="Arial" panose="020B0604020202020204" pitchFamily="34" charset="0"/>
              <a:buChar char="•"/>
            </a:pPr>
            <a:r>
              <a:rPr lang="en-US" spc="-1" dirty="0">
                <a:solidFill>
                  <a:srgbClr val="000000"/>
                </a:solidFill>
                <a:uFill>
                  <a:solidFill>
                    <a:srgbClr val="FFFFFF"/>
                  </a:solidFill>
                </a:uFill>
                <a:latin typeface="Source Sans"/>
                <a:ea typeface="Open Sans"/>
              </a:rPr>
              <a:t>What is the Null Hypothesis ?</a:t>
            </a:r>
          </a:p>
          <a:p>
            <a:pPr marL="285750" indent="-285750">
              <a:buFont typeface="Arial" panose="020B0604020202020204" pitchFamily="34" charset="0"/>
              <a:buChar char="•"/>
            </a:pPr>
            <a:endParaRPr lang="en-US" spc="-1" dirty="0">
              <a:solidFill>
                <a:srgbClr val="000000"/>
              </a:solidFill>
              <a:uFill>
                <a:solidFill>
                  <a:srgbClr val="FFFFFF"/>
                </a:solidFill>
              </a:uFill>
              <a:latin typeface="Source Sans"/>
              <a:ea typeface="Open Sans"/>
            </a:endParaRPr>
          </a:p>
          <a:p>
            <a:pPr marL="285750" indent="-285750">
              <a:buFont typeface="Arial" panose="020B0604020202020204" pitchFamily="34" charset="0"/>
              <a:buChar char="•"/>
            </a:pPr>
            <a:r>
              <a:rPr lang="en-US" spc="-1" dirty="0">
                <a:solidFill>
                  <a:srgbClr val="000000"/>
                </a:solidFill>
                <a:uFill>
                  <a:solidFill>
                    <a:srgbClr val="FFFFFF"/>
                  </a:solidFill>
                </a:uFill>
                <a:latin typeface="Source Sans"/>
                <a:ea typeface="Open Sans"/>
              </a:rPr>
              <a:t>How to determine whether the predictor is significant or not ?</a:t>
            </a:r>
          </a:p>
          <a:p>
            <a:pPr marL="285750" indent="-285750">
              <a:buFont typeface="Arial" panose="020B0604020202020204" pitchFamily="34" charset="0"/>
              <a:buChar char="•"/>
            </a:pPr>
            <a:endParaRPr lang="en-US" spc="-1" dirty="0">
              <a:solidFill>
                <a:srgbClr val="000000"/>
              </a:solidFill>
              <a:uFill>
                <a:solidFill>
                  <a:srgbClr val="FFFFFF"/>
                </a:solidFill>
              </a:uFill>
              <a:latin typeface="Source Sans"/>
              <a:ea typeface="Open Sans"/>
            </a:endParaRPr>
          </a:p>
          <a:p>
            <a:pPr marL="285750" indent="-285750">
              <a:buFont typeface="Arial" panose="020B0604020202020204" pitchFamily="34" charset="0"/>
              <a:buChar char="•"/>
            </a:pPr>
            <a:endParaRPr lang="en-US" spc="-1" dirty="0">
              <a:solidFill>
                <a:srgbClr val="000000"/>
              </a:solidFill>
              <a:uFill>
                <a:solidFill>
                  <a:srgbClr val="FFFFFF"/>
                </a:solidFill>
              </a:uFill>
              <a:latin typeface="Source Sans"/>
              <a:ea typeface="Open Sans"/>
            </a:endParaRPr>
          </a:p>
        </p:txBody>
      </p:sp>
      <p:cxnSp>
        <p:nvCxnSpPr>
          <p:cNvPr id="35" name="Straight Connector 34">
            <a:extLst>
              <a:ext uri="{FF2B5EF4-FFF2-40B4-BE49-F238E27FC236}">
                <a16:creationId xmlns:a16="http://schemas.microsoft.com/office/drawing/2014/main" id="{7D75DB6A-4A40-4211-8994-1445F5ACDBD4}"/>
              </a:ext>
            </a:extLst>
          </p:cNvPr>
          <p:cNvCxnSpPr/>
          <p:nvPr/>
        </p:nvCxnSpPr>
        <p:spPr>
          <a:xfrm>
            <a:off x="924593" y="1354592"/>
            <a:ext cx="939800" cy="0"/>
          </a:xfrm>
          <a:prstGeom prst="line">
            <a:avLst/>
          </a:prstGeom>
          <a:ln w="47625">
            <a:solidFill>
              <a:srgbClr val="FF993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508917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2FE60C5-3726-4F7A-B1EE-3E41F1236ED8}"/>
              </a:ext>
            </a:extLst>
          </p:cNvPr>
          <p:cNvSpPr txBox="1"/>
          <p:nvPr/>
        </p:nvSpPr>
        <p:spPr>
          <a:xfrm>
            <a:off x="841188" y="826907"/>
            <a:ext cx="9556846" cy="523220"/>
          </a:xfrm>
          <a:prstGeom prst="rect">
            <a:avLst/>
          </a:prstGeom>
          <a:noFill/>
        </p:spPr>
        <p:txBody>
          <a:bodyPr wrap="square" rtlCol="0">
            <a:spAutoFit/>
          </a:bodyPr>
          <a:lstStyle/>
          <a:p>
            <a:r>
              <a:rPr lang="en-US" sz="2800" b="1" i="1" dirty="0">
                <a:solidFill>
                  <a:srgbClr val="003399"/>
                </a:solidFill>
                <a:latin typeface="Trebuchet MS" panose="020B0603020202020204" pitchFamily="34" charset="0"/>
              </a:rPr>
              <a:t>Linear Regression</a:t>
            </a:r>
          </a:p>
        </p:txBody>
      </p:sp>
      <p:sp>
        <p:nvSpPr>
          <p:cNvPr id="21" name="Google Shape;82;p4"/>
          <p:cNvSpPr txBox="1"/>
          <p:nvPr/>
        </p:nvSpPr>
        <p:spPr>
          <a:xfrm>
            <a:off x="1394493" y="1868800"/>
            <a:ext cx="9748435" cy="2862282"/>
          </a:xfrm>
          <a:prstGeom prst="rect">
            <a:avLst/>
          </a:prstGeom>
          <a:noFill/>
          <a:ln>
            <a:noFill/>
          </a:ln>
        </p:spPr>
        <p:txBody>
          <a:bodyPr spcFirstLastPara="1" wrap="square" lIns="91425" tIns="45700" rIns="91425" bIns="45700" anchor="t" anchorCtr="0">
            <a:spAutoFit/>
          </a:bodyPr>
          <a:lstStyle/>
          <a:p>
            <a:pPr marL="457200" indent="-457200">
              <a:buFont typeface="Arial" panose="020B0604020202020204" pitchFamily="34" charset="0"/>
              <a:buChar char="•"/>
            </a:pPr>
            <a:r>
              <a:rPr lang="en-US" spc="-1" dirty="0">
                <a:solidFill>
                  <a:srgbClr val="000000"/>
                </a:solidFill>
                <a:uFill>
                  <a:solidFill>
                    <a:srgbClr val="FFFFFF"/>
                  </a:solidFill>
                </a:uFill>
                <a:latin typeface="Source Sans"/>
                <a:ea typeface="Open Sans"/>
              </a:rPr>
              <a:t>Let’s take the example of auto insurance provider</a:t>
            </a:r>
          </a:p>
          <a:p>
            <a:pPr marL="457200" indent="-457200">
              <a:buFont typeface="Arial" panose="020B0604020202020204" pitchFamily="34" charset="0"/>
              <a:buChar char="•"/>
            </a:pPr>
            <a:endParaRPr lang="en-US" spc="-1" dirty="0">
              <a:solidFill>
                <a:srgbClr val="000000"/>
              </a:solidFill>
              <a:uFill>
                <a:solidFill>
                  <a:srgbClr val="FFFFFF"/>
                </a:solidFill>
              </a:uFill>
              <a:latin typeface="Source Sans"/>
              <a:ea typeface="Open Sans"/>
            </a:endParaRPr>
          </a:p>
          <a:p>
            <a:pPr marL="457200" indent="-457200">
              <a:buFont typeface="Arial" panose="020B0604020202020204" pitchFamily="34" charset="0"/>
              <a:buChar char="•"/>
            </a:pPr>
            <a:r>
              <a:rPr lang="en-US" spc="-1" dirty="0">
                <a:solidFill>
                  <a:srgbClr val="000000"/>
                </a:solidFill>
                <a:uFill>
                  <a:solidFill>
                    <a:srgbClr val="FFFFFF"/>
                  </a:solidFill>
                </a:uFill>
                <a:latin typeface="Source Sans"/>
                <a:ea typeface="Open Sans"/>
              </a:rPr>
              <a:t>Open up the file called insurance_losses.csv and start exploring it </a:t>
            </a:r>
          </a:p>
          <a:p>
            <a:pPr marL="457200" indent="-457200">
              <a:buFont typeface="Arial" panose="020B0604020202020204" pitchFamily="34" charset="0"/>
              <a:buChar char="•"/>
            </a:pPr>
            <a:endParaRPr lang="en-US" spc="-1" dirty="0">
              <a:solidFill>
                <a:srgbClr val="000000"/>
              </a:solidFill>
              <a:uFill>
                <a:solidFill>
                  <a:srgbClr val="FFFFFF"/>
                </a:solidFill>
              </a:uFill>
              <a:latin typeface="Source Sans"/>
              <a:ea typeface="Open Sans"/>
            </a:endParaRPr>
          </a:p>
          <a:p>
            <a:pPr marL="457200" indent="-457200">
              <a:buFont typeface="Arial" panose="020B0604020202020204" pitchFamily="34" charset="0"/>
              <a:buChar char="•"/>
            </a:pPr>
            <a:endParaRPr lang="en-US" spc="-1" dirty="0">
              <a:solidFill>
                <a:srgbClr val="000000"/>
              </a:solidFill>
              <a:uFill>
                <a:solidFill>
                  <a:srgbClr val="FFFFFF"/>
                </a:solidFill>
              </a:uFill>
              <a:latin typeface="Source Sans"/>
              <a:ea typeface="Open Sans"/>
            </a:endParaRPr>
          </a:p>
          <a:p>
            <a:pPr marL="457200" indent="-457200">
              <a:buFont typeface="Arial" panose="020B0604020202020204" pitchFamily="34" charset="0"/>
              <a:buChar char="•"/>
            </a:pPr>
            <a:r>
              <a:rPr lang="en-US" spc="-1" dirty="0">
                <a:solidFill>
                  <a:srgbClr val="000000"/>
                </a:solidFill>
                <a:uFill>
                  <a:solidFill>
                    <a:srgbClr val="FFFFFF"/>
                  </a:solidFill>
                </a:uFill>
                <a:latin typeface="Source Sans"/>
                <a:ea typeface="Open Sans"/>
              </a:rPr>
              <a:t>The approach will be – </a:t>
            </a:r>
          </a:p>
          <a:p>
            <a:pPr marL="457200" indent="-457200">
              <a:buFont typeface="Arial" panose="020B0604020202020204" pitchFamily="34" charset="0"/>
              <a:buChar char="•"/>
            </a:pPr>
            <a:endParaRPr lang="en-US" spc="-1" dirty="0">
              <a:solidFill>
                <a:srgbClr val="000000"/>
              </a:solidFill>
              <a:uFill>
                <a:solidFill>
                  <a:srgbClr val="FFFFFF"/>
                </a:solidFill>
              </a:uFill>
              <a:latin typeface="Source Sans"/>
              <a:ea typeface="Open Sans"/>
            </a:endParaRPr>
          </a:p>
          <a:p>
            <a:pPr marL="457200" indent="-457200">
              <a:buFont typeface="Arial" panose="020B0604020202020204" pitchFamily="34" charset="0"/>
              <a:buChar char="•"/>
            </a:pPr>
            <a:r>
              <a:rPr lang="en-US" spc="-1" dirty="0">
                <a:solidFill>
                  <a:srgbClr val="000000"/>
                </a:solidFill>
                <a:uFill>
                  <a:solidFill>
                    <a:srgbClr val="FFFFFF"/>
                  </a:solidFill>
                </a:uFill>
                <a:latin typeface="Source Sans"/>
                <a:ea typeface="Open Sans"/>
              </a:rPr>
              <a:t>First we will do everything in excel  and then in Python</a:t>
            </a:r>
          </a:p>
          <a:p>
            <a:pPr marL="457200" indent="-457200">
              <a:buFont typeface="Arial" panose="020B0604020202020204" pitchFamily="34" charset="0"/>
              <a:buChar char="•"/>
            </a:pPr>
            <a:endParaRPr lang="en-US" spc="-1" dirty="0">
              <a:solidFill>
                <a:srgbClr val="000000"/>
              </a:solidFill>
              <a:uFill>
                <a:solidFill>
                  <a:srgbClr val="FFFFFF"/>
                </a:solidFill>
              </a:uFill>
              <a:latin typeface="Source Sans"/>
              <a:ea typeface="Open Sans"/>
            </a:endParaRPr>
          </a:p>
          <a:p>
            <a:pPr marL="457200" indent="-457200">
              <a:buFont typeface="Arial" panose="020B0604020202020204" pitchFamily="34" charset="0"/>
              <a:buChar char="•"/>
            </a:pPr>
            <a:endParaRPr lang="en-US" spc="-1" dirty="0">
              <a:solidFill>
                <a:srgbClr val="000000"/>
              </a:solidFill>
              <a:uFill>
                <a:solidFill>
                  <a:srgbClr val="FFFFFF"/>
                </a:solidFill>
              </a:uFill>
              <a:latin typeface="Source Sans"/>
              <a:ea typeface="Open Sans"/>
            </a:endParaRPr>
          </a:p>
        </p:txBody>
      </p:sp>
      <p:cxnSp>
        <p:nvCxnSpPr>
          <p:cNvPr id="35" name="Straight Connector 34">
            <a:extLst>
              <a:ext uri="{FF2B5EF4-FFF2-40B4-BE49-F238E27FC236}">
                <a16:creationId xmlns:a16="http://schemas.microsoft.com/office/drawing/2014/main" id="{7D75DB6A-4A40-4211-8994-1445F5ACDBD4}"/>
              </a:ext>
            </a:extLst>
          </p:cNvPr>
          <p:cNvCxnSpPr/>
          <p:nvPr/>
        </p:nvCxnSpPr>
        <p:spPr>
          <a:xfrm>
            <a:off x="924593" y="1350127"/>
            <a:ext cx="939800" cy="0"/>
          </a:xfrm>
          <a:prstGeom prst="line">
            <a:avLst/>
          </a:prstGeom>
          <a:ln w="47625">
            <a:solidFill>
              <a:srgbClr val="FF993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025909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2FE60C5-3726-4F7A-B1EE-3E41F1236ED8}"/>
              </a:ext>
            </a:extLst>
          </p:cNvPr>
          <p:cNvSpPr txBox="1"/>
          <p:nvPr/>
        </p:nvSpPr>
        <p:spPr>
          <a:xfrm>
            <a:off x="841188" y="826907"/>
            <a:ext cx="9556846" cy="523220"/>
          </a:xfrm>
          <a:prstGeom prst="rect">
            <a:avLst/>
          </a:prstGeom>
          <a:noFill/>
        </p:spPr>
        <p:txBody>
          <a:bodyPr wrap="square" rtlCol="0">
            <a:spAutoFit/>
          </a:bodyPr>
          <a:lstStyle/>
          <a:p>
            <a:r>
              <a:rPr lang="en-US" sz="2800" b="1" i="1" dirty="0">
                <a:solidFill>
                  <a:srgbClr val="003399"/>
                </a:solidFill>
                <a:latin typeface="Trebuchet MS" panose="020B0603020202020204" pitchFamily="34" charset="0"/>
              </a:rPr>
              <a:t>Motivation for Logistic Regression</a:t>
            </a:r>
          </a:p>
        </p:txBody>
      </p:sp>
      <p:sp>
        <p:nvSpPr>
          <p:cNvPr id="21" name="Google Shape;82;p4"/>
          <p:cNvSpPr txBox="1"/>
          <p:nvPr/>
        </p:nvSpPr>
        <p:spPr>
          <a:xfrm>
            <a:off x="1394493" y="1868800"/>
            <a:ext cx="9748435" cy="3693278"/>
          </a:xfrm>
          <a:prstGeom prst="rect">
            <a:avLst/>
          </a:prstGeom>
          <a:noFill/>
          <a:ln>
            <a:noFill/>
          </a:ln>
        </p:spPr>
        <p:txBody>
          <a:bodyPr spcFirstLastPara="1" wrap="square" lIns="91425" tIns="45700" rIns="91425" bIns="45700" anchor="t" anchorCtr="0">
            <a:spAutoFit/>
          </a:bodyPr>
          <a:lstStyle/>
          <a:p>
            <a:pPr marL="457200" indent="-457200">
              <a:buFont typeface="Arial" panose="020B0604020202020204" pitchFamily="34" charset="0"/>
              <a:buChar char="•"/>
            </a:pPr>
            <a:r>
              <a:rPr lang="en-US" spc="-1" dirty="0">
                <a:solidFill>
                  <a:srgbClr val="000000"/>
                </a:solidFill>
                <a:uFill>
                  <a:solidFill>
                    <a:srgbClr val="FFFFFF"/>
                  </a:solidFill>
                </a:uFill>
                <a:latin typeface="Source Sans"/>
                <a:ea typeface="Open Sans"/>
              </a:rPr>
              <a:t>What if we want to make predictions for Classes ?</a:t>
            </a:r>
          </a:p>
          <a:p>
            <a:pPr marL="457200" indent="-457200">
              <a:buFont typeface="Arial" panose="020B0604020202020204" pitchFamily="34" charset="0"/>
              <a:buChar char="•"/>
            </a:pPr>
            <a:endParaRPr lang="en-US" spc="-1" dirty="0">
              <a:solidFill>
                <a:srgbClr val="000000"/>
              </a:solidFill>
              <a:uFill>
                <a:solidFill>
                  <a:srgbClr val="FFFFFF"/>
                </a:solidFill>
              </a:uFill>
              <a:latin typeface="Source Sans"/>
              <a:ea typeface="Open Sans"/>
            </a:endParaRPr>
          </a:p>
          <a:p>
            <a:pPr marL="457200" indent="-457200">
              <a:buFont typeface="Arial" panose="020B0604020202020204" pitchFamily="34" charset="0"/>
              <a:buChar char="•"/>
            </a:pPr>
            <a:r>
              <a:rPr lang="en-US" spc="-1" dirty="0">
                <a:solidFill>
                  <a:srgbClr val="000000"/>
                </a:solidFill>
                <a:uFill>
                  <a:solidFill>
                    <a:srgbClr val="FFFFFF"/>
                  </a:solidFill>
                </a:uFill>
                <a:latin typeface="Source Sans"/>
                <a:ea typeface="Open Sans"/>
              </a:rPr>
              <a:t>We want to predict categories/classes of a target variable </a:t>
            </a:r>
          </a:p>
          <a:p>
            <a:pPr marL="914400" lvl="1" indent="-457200">
              <a:buFont typeface="Arial" panose="020B0604020202020204" pitchFamily="34" charset="0"/>
              <a:buChar char="•"/>
            </a:pPr>
            <a:r>
              <a:rPr lang="en-US" spc="-1" dirty="0">
                <a:solidFill>
                  <a:srgbClr val="000000"/>
                </a:solidFill>
                <a:uFill>
                  <a:solidFill>
                    <a:srgbClr val="FFFFFF"/>
                  </a:solidFill>
                </a:uFill>
                <a:latin typeface="Source Sans"/>
                <a:ea typeface="Open Sans"/>
              </a:rPr>
              <a:t>Like 0/1, Default/Non-Default,  Subscribed/Non-Subscribed , Malign/Non-Malign </a:t>
            </a:r>
          </a:p>
          <a:p>
            <a:pPr marL="914400" lvl="1" indent="-457200">
              <a:buFont typeface="Arial" panose="020B0604020202020204" pitchFamily="34" charset="0"/>
              <a:buChar char="•"/>
            </a:pPr>
            <a:endParaRPr lang="en-US" spc="-1" dirty="0">
              <a:solidFill>
                <a:srgbClr val="000000"/>
              </a:solidFill>
              <a:uFill>
                <a:solidFill>
                  <a:srgbClr val="FFFFFF"/>
                </a:solidFill>
              </a:uFill>
              <a:latin typeface="Source Sans"/>
              <a:ea typeface="Open Sans"/>
            </a:endParaRPr>
          </a:p>
          <a:p>
            <a:pPr lvl="1"/>
            <a:endParaRPr lang="en-US" spc="-1" dirty="0">
              <a:solidFill>
                <a:srgbClr val="000000"/>
              </a:solidFill>
              <a:uFill>
                <a:solidFill>
                  <a:srgbClr val="FFFFFF"/>
                </a:solidFill>
              </a:uFill>
              <a:latin typeface="Source Sans"/>
              <a:ea typeface="Open Sans"/>
            </a:endParaRPr>
          </a:p>
          <a:p>
            <a:pPr lvl="1"/>
            <a:endParaRPr lang="en-US" spc="-1" dirty="0">
              <a:solidFill>
                <a:srgbClr val="000000"/>
              </a:solidFill>
              <a:uFill>
                <a:solidFill>
                  <a:srgbClr val="FFFFFF"/>
                </a:solidFill>
              </a:uFill>
              <a:latin typeface="Source Sans"/>
              <a:ea typeface="Open Sans"/>
            </a:endParaRPr>
          </a:p>
          <a:p>
            <a:pPr lvl="1"/>
            <a:r>
              <a:rPr lang="en-US" spc="-1" dirty="0">
                <a:solidFill>
                  <a:srgbClr val="000000"/>
                </a:solidFill>
                <a:uFill>
                  <a:solidFill>
                    <a:srgbClr val="FFFFFF"/>
                  </a:solidFill>
                </a:uFill>
                <a:latin typeface="Source Sans"/>
                <a:ea typeface="Open Sans"/>
              </a:rPr>
              <a:t>These are special class of problems that fall under Classification </a:t>
            </a:r>
          </a:p>
          <a:p>
            <a:pPr lvl="1"/>
            <a:endParaRPr lang="en-US" spc="-1" dirty="0">
              <a:solidFill>
                <a:srgbClr val="000000"/>
              </a:solidFill>
              <a:uFill>
                <a:solidFill>
                  <a:srgbClr val="FFFFFF"/>
                </a:solidFill>
              </a:uFill>
              <a:latin typeface="Source Sans"/>
              <a:ea typeface="Open Sans"/>
            </a:endParaRPr>
          </a:p>
          <a:p>
            <a:pPr lvl="1"/>
            <a:r>
              <a:rPr lang="en-US" spc="-1" dirty="0">
                <a:solidFill>
                  <a:srgbClr val="000000"/>
                </a:solidFill>
                <a:uFill>
                  <a:solidFill>
                    <a:srgbClr val="FFFFFF"/>
                  </a:solidFill>
                </a:uFill>
                <a:latin typeface="Source Sans"/>
                <a:ea typeface="Open Sans"/>
              </a:rPr>
              <a:t>Primarily we make predictions about the target class based on probabilities</a:t>
            </a:r>
          </a:p>
          <a:p>
            <a:pPr lvl="1"/>
            <a:endParaRPr lang="en-US" spc="-1" dirty="0">
              <a:solidFill>
                <a:srgbClr val="000000"/>
              </a:solidFill>
              <a:uFill>
                <a:solidFill>
                  <a:srgbClr val="FFFFFF"/>
                </a:solidFill>
              </a:uFill>
              <a:latin typeface="Source Sans"/>
              <a:ea typeface="Open Sans"/>
            </a:endParaRPr>
          </a:p>
          <a:p>
            <a:pPr lvl="1"/>
            <a:endParaRPr lang="en-US" spc="-1" dirty="0">
              <a:solidFill>
                <a:srgbClr val="000000"/>
              </a:solidFill>
              <a:uFill>
                <a:solidFill>
                  <a:srgbClr val="FFFFFF"/>
                </a:solidFill>
              </a:uFill>
              <a:latin typeface="Source Sans"/>
              <a:ea typeface="Open Sans"/>
            </a:endParaRPr>
          </a:p>
          <a:p>
            <a:pPr marL="914400" lvl="1" indent="-457200">
              <a:buFont typeface="Arial" panose="020B0604020202020204" pitchFamily="34" charset="0"/>
              <a:buChar char="•"/>
            </a:pPr>
            <a:endParaRPr lang="en-US" spc="-1" dirty="0">
              <a:solidFill>
                <a:srgbClr val="000000"/>
              </a:solidFill>
              <a:uFill>
                <a:solidFill>
                  <a:srgbClr val="FFFFFF"/>
                </a:solidFill>
              </a:uFill>
              <a:latin typeface="Source Sans"/>
              <a:ea typeface="Open Sans"/>
            </a:endParaRPr>
          </a:p>
        </p:txBody>
      </p:sp>
      <p:cxnSp>
        <p:nvCxnSpPr>
          <p:cNvPr id="35" name="Straight Connector 34">
            <a:extLst>
              <a:ext uri="{FF2B5EF4-FFF2-40B4-BE49-F238E27FC236}">
                <a16:creationId xmlns:a16="http://schemas.microsoft.com/office/drawing/2014/main" id="{7D75DB6A-4A40-4211-8994-1445F5ACDBD4}"/>
              </a:ext>
            </a:extLst>
          </p:cNvPr>
          <p:cNvCxnSpPr/>
          <p:nvPr/>
        </p:nvCxnSpPr>
        <p:spPr>
          <a:xfrm>
            <a:off x="924593" y="1350127"/>
            <a:ext cx="939800" cy="0"/>
          </a:xfrm>
          <a:prstGeom prst="line">
            <a:avLst/>
          </a:prstGeom>
          <a:ln w="47625">
            <a:solidFill>
              <a:srgbClr val="FF993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3087572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2FE60C5-3726-4F7A-B1EE-3E41F1236ED8}"/>
              </a:ext>
            </a:extLst>
          </p:cNvPr>
          <p:cNvSpPr txBox="1"/>
          <p:nvPr/>
        </p:nvSpPr>
        <p:spPr>
          <a:xfrm>
            <a:off x="841188" y="826907"/>
            <a:ext cx="9556846" cy="954107"/>
          </a:xfrm>
          <a:prstGeom prst="rect">
            <a:avLst/>
          </a:prstGeom>
          <a:noFill/>
        </p:spPr>
        <p:txBody>
          <a:bodyPr wrap="square" rtlCol="0">
            <a:spAutoFit/>
          </a:bodyPr>
          <a:lstStyle/>
          <a:p>
            <a:r>
              <a:rPr lang="en-US" sz="2800" b="1" i="1" dirty="0">
                <a:solidFill>
                  <a:srgbClr val="003399"/>
                </a:solidFill>
                <a:latin typeface="Trebuchet MS" panose="020B0603020202020204" pitchFamily="34" charset="0"/>
              </a:rPr>
              <a:t>What will happen if we fit Linear Model to such scenarios?</a:t>
            </a:r>
          </a:p>
        </p:txBody>
      </p:sp>
      <p:sp>
        <p:nvSpPr>
          <p:cNvPr id="21" name="Google Shape;82;p4"/>
          <p:cNvSpPr txBox="1"/>
          <p:nvPr/>
        </p:nvSpPr>
        <p:spPr>
          <a:xfrm>
            <a:off x="1394493" y="1868800"/>
            <a:ext cx="9748435" cy="3139281"/>
          </a:xfrm>
          <a:prstGeom prst="rect">
            <a:avLst/>
          </a:prstGeom>
          <a:noFill/>
          <a:ln>
            <a:noFill/>
          </a:ln>
        </p:spPr>
        <p:txBody>
          <a:bodyPr spcFirstLastPara="1" wrap="square" lIns="91425" tIns="45700" rIns="91425" bIns="45700" anchor="t" anchorCtr="0">
            <a:spAutoFit/>
          </a:bodyPr>
          <a:lstStyle/>
          <a:p>
            <a:pPr marL="457200" indent="-457200">
              <a:buFont typeface="Arial" panose="020B0604020202020204" pitchFamily="34" charset="0"/>
              <a:buChar char="•"/>
            </a:pPr>
            <a:r>
              <a:rPr lang="en-US" spc="-1" dirty="0">
                <a:solidFill>
                  <a:srgbClr val="000000"/>
                </a:solidFill>
                <a:uFill>
                  <a:solidFill>
                    <a:srgbClr val="FFFFFF"/>
                  </a:solidFill>
                </a:uFill>
                <a:latin typeface="Source Sans"/>
                <a:ea typeface="Open Sans"/>
              </a:rPr>
              <a:t>Suppose we are trying to predict whether an employee is going to return back to work or not after being injured in the execution of his official responsibilities.</a:t>
            </a:r>
          </a:p>
          <a:p>
            <a:pPr marL="457200" indent="-457200">
              <a:buFont typeface="Arial" panose="020B0604020202020204" pitchFamily="34" charset="0"/>
              <a:buChar char="•"/>
            </a:pPr>
            <a:endParaRPr lang="en-US" spc="-1" dirty="0">
              <a:solidFill>
                <a:srgbClr val="000000"/>
              </a:solidFill>
              <a:uFill>
                <a:solidFill>
                  <a:srgbClr val="FFFFFF"/>
                </a:solidFill>
              </a:uFill>
              <a:latin typeface="Source Sans"/>
              <a:ea typeface="Open Sans"/>
            </a:endParaRPr>
          </a:p>
          <a:p>
            <a:pPr marL="457200" indent="-457200">
              <a:buFont typeface="Arial" panose="020B0604020202020204" pitchFamily="34" charset="0"/>
              <a:buChar char="•"/>
            </a:pPr>
            <a:endParaRPr lang="en-US" spc="-1" dirty="0">
              <a:solidFill>
                <a:srgbClr val="000000"/>
              </a:solidFill>
              <a:uFill>
                <a:solidFill>
                  <a:srgbClr val="FFFFFF"/>
                </a:solidFill>
              </a:uFill>
              <a:latin typeface="Source Sans"/>
              <a:ea typeface="Open Sans"/>
            </a:endParaRPr>
          </a:p>
          <a:p>
            <a:pPr marL="457200" indent="-457200">
              <a:buFont typeface="Arial" panose="020B0604020202020204" pitchFamily="34" charset="0"/>
              <a:buChar char="•"/>
            </a:pPr>
            <a:r>
              <a:rPr lang="en-US" spc="-1" dirty="0">
                <a:solidFill>
                  <a:srgbClr val="000000"/>
                </a:solidFill>
                <a:uFill>
                  <a:solidFill>
                    <a:srgbClr val="FFFFFF"/>
                  </a:solidFill>
                </a:uFill>
                <a:latin typeface="Source Sans"/>
                <a:ea typeface="Open Sans"/>
              </a:rPr>
              <a:t>So basically we are trying to predict </a:t>
            </a:r>
          </a:p>
          <a:p>
            <a:pPr marL="457200" indent="-457200">
              <a:buFont typeface="Arial" panose="020B0604020202020204" pitchFamily="34" charset="0"/>
              <a:buChar char="•"/>
            </a:pPr>
            <a:endParaRPr lang="en-US" spc="-1" dirty="0">
              <a:solidFill>
                <a:srgbClr val="000000"/>
              </a:solidFill>
              <a:uFill>
                <a:solidFill>
                  <a:srgbClr val="FFFFFF"/>
                </a:solidFill>
              </a:uFill>
              <a:latin typeface="Source Sans"/>
              <a:ea typeface="Open Sans"/>
            </a:endParaRPr>
          </a:p>
          <a:p>
            <a:pPr lvl="2"/>
            <a:r>
              <a:rPr lang="en-US" spc="-1" dirty="0">
                <a:solidFill>
                  <a:srgbClr val="000000"/>
                </a:solidFill>
                <a:uFill>
                  <a:solidFill>
                    <a:srgbClr val="FFFFFF"/>
                  </a:solidFill>
                </a:uFill>
                <a:latin typeface="Source Sans"/>
                <a:ea typeface="Open Sans"/>
              </a:rPr>
              <a:t>RTW = 0  (will not return) </a:t>
            </a:r>
          </a:p>
          <a:p>
            <a:pPr lvl="2"/>
            <a:r>
              <a:rPr lang="en-US" spc="-1" dirty="0">
                <a:solidFill>
                  <a:srgbClr val="000000"/>
                </a:solidFill>
                <a:uFill>
                  <a:solidFill>
                    <a:srgbClr val="FFFFFF"/>
                  </a:solidFill>
                </a:uFill>
                <a:latin typeface="Source Sans"/>
                <a:ea typeface="Open Sans"/>
              </a:rPr>
              <a:t>RTW =1  (will return) </a:t>
            </a:r>
          </a:p>
          <a:p>
            <a:pPr lvl="2"/>
            <a:endParaRPr lang="en-US" spc="-1" dirty="0">
              <a:solidFill>
                <a:srgbClr val="000000"/>
              </a:solidFill>
              <a:uFill>
                <a:solidFill>
                  <a:srgbClr val="FFFFFF"/>
                </a:solidFill>
              </a:uFill>
              <a:latin typeface="Source Sans"/>
              <a:ea typeface="Open Sans"/>
            </a:endParaRPr>
          </a:p>
          <a:p>
            <a:pPr marL="457200" indent="-457200">
              <a:buFont typeface="Arial" panose="020B0604020202020204" pitchFamily="34" charset="0"/>
              <a:buChar char="•"/>
            </a:pPr>
            <a:endParaRPr lang="en-US" spc="-1" dirty="0">
              <a:solidFill>
                <a:srgbClr val="000000"/>
              </a:solidFill>
              <a:uFill>
                <a:solidFill>
                  <a:srgbClr val="FFFFFF"/>
                </a:solidFill>
              </a:uFill>
              <a:latin typeface="Source Sans"/>
              <a:ea typeface="Open Sans"/>
            </a:endParaRPr>
          </a:p>
          <a:p>
            <a:pPr marL="457200" indent="-457200">
              <a:buFont typeface="Arial" panose="020B0604020202020204" pitchFamily="34" charset="0"/>
              <a:buChar char="•"/>
            </a:pPr>
            <a:endParaRPr lang="en-US" spc="-1" dirty="0">
              <a:solidFill>
                <a:srgbClr val="000000"/>
              </a:solidFill>
              <a:uFill>
                <a:solidFill>
                  <a:srgbClr val="FFFFFF"/>
                </a:solidFill>
              </a:uFill>
              <a:latin typeface="Source Sans"/>
              <a:ea typeface="Open Sans"/>
            </a:endParaRPr>
          </a:p>
        </p:txBody>
      </p:sp>
      <p:cxnSp>
        <p:nvCxnSpPr>
          <p:cNvPr id="35" name="Straight Connector 34">
            <a:extLst>
              <a:ext uri="{FF2B5EF4-FFF2-40B4-BE49-F238E27FC236}">
                <a16:creationId xmlns:a16="http://schemas.microsoft.com/office/drawing/2014/main" id="{7D75DB6A-4A40-4211-8994-1445F5ACDBD4}"/>
              </a:ext>
            </a:extLst>
          </p:cNvPr>
          <p:cNvCxnSpPr/>
          <p:nvPr/>
        </p:nvCxnSpPr>
        <p:spPr>
          <a:xfrm>
            <a:off x="924593" y="1350127"/>
            <a:ext cx="939800" cy="0"/>
          </a:xfrm>
          <a:prstGeom prst="line">
            <a:avLst/>
          </a:prstGeom>
          <a:ln w="47625">
            <a:solidFill>
              <a:srgbClr val="FF9933"/>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8C0859A0-DED7-6D57-A166-A82A56A89CEF}"/>
              </a:ext>
            </a:extLst>
          </p:cNvPr>
          <p:cNvPicPr>
            <a:picLocks noChangeAspect="1"/>
          </p:cNvPicPr>
          <p:nvPr/>
        </p:nvPicPr>
        <p:blipFill>
          <a:blip r:embed="rId2"/>
          <a:stretch>
            <a:fillRect/>
          </a:stretch>
        </p:blipFill>
        <p:spPr>
          <a:xfrm>
            <a:off x="5777717" y="2595153"/>
            <a:ext cx="6208081" cy="3838898"/>
          </a:xfrm>
          <a:prstGeom prst="rect">
            <a:avLst/>
          </a:prstGeom>
        </p:spPr>
      </p:pic>
    </p:spTree>
    <p:extLst>
      <p:ext uri="{BB962C8B-B14F-4D97-AF65-F5344CB8AC3E}">
        <p14:creationId xmlns:p14="http://schemas.microsoft.com/office/powerpoint/2010/main" val="250494696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2FE60C5-3726-4F7A-B1EE-3E41F1236ED8}"/>
              </a:ext>
            </a:extLst>
          </p:cNvPr>
          <p:cNvSpPr txBox="1"/>
          <p:nvPr/>
        </p:nvSpPr>
        <p:spPr>
          <a:xfrm>
            <a:off x="841188" y="826907"/>
            <a:ext cx="9556846" cy="523220"/>
          </a:xfrm>
          <a:prstGeom prst="rect">
            <a:avLst/>
          </a:prstGeom>
          <a:noFill/>
        </p:spPr>
        <p:txBody>
          <a:bodyPr wrap="square" rtlCol="0">
            <a:spAutoFit/>
          </a:bodyPr>
          <a:lstStyle/>
          <a:p>
            <a:r>
              <a:rPr lang="en-US" sz="2800" b="1" i="1" dirty="0">
                <a:solidFill>
                  <a:srgbClr val="003399"/>
                </a:solidFill>
                <a:latin typeface="Trebuchet MS" panose="020B0603020202020204" pitchFamily="34" charset="0"/>
              </a:rPr>
              <a:t>How is it done ?  What are Odds ?</a:t>
            </a:r>
          </a:p>
        </p:txBody>
      </p:sp>
      <p:sp>
        <p:nvSpPr>
          <p:cNvPr id="21" name="Google Shape;82;p4"/>
          <p:cNvSpPr txBox="1"/>
          <p:nvPr/>
        </p:nvSpPr>
        <p:spPr>
          <a:xfrm>
            <a:off x="1394493" y="1868800"/>
            <a:ext cx="9748435" cy="1754286"/>
          </a:xfrm>
          <a:prstGeom prst="rect">
            <a:avLst/>
          </a:prstGeom>
          <a:noFill/>
          <a:ln>
            <a:noFill/>
          </a:ln>
        </p:spPr>
        <p:txBody>
          <a:bodyPr spcFirstLastPara="1" wrap="square" lIns="91425" tIns="45700" rIns="91425" bIns="45700" anchor="t" anchorCtr="0">
            <a:spAutoFit/>
          </a:bodyPr>
          <a:lstStyle/>
          <a:p>
            <a:pPr marL="457200" indent="-457200">
              <a:buFont typeface="Arial" panose="020B0604020202020204" pitchFamily="34" charset="0"/>
              <a:buChar char="•"/>
            </a:pPr>
            <a:r>
              <a:rPr lang="en-US" spc="-1" dirty="0">
                <a:solidFill>
                  <a:srgbClr val="000000"/>
                </a:solidFill>
                <a:uFill>
                  <a:solidFill>
                    <a:srgbClr val="FFFFFF"/>
                  </a:solidFill>
                </a:uFill>
                <a:latin typeface="Source Sans"/>
                <a:ea typeface="Open Sans"/>
              </a:rPr>
              <a:t>Predicting Probabilities  or odds</a:t>
            </a:r>
          </a:p>
          <a:p>
            <a:pPr marL="457200" indent="-457200">
              <a:buFont typeface="Arial" panose="020B0604020202020204" pitchFamily="34" charset="0"/>
              <a:buChar char="•"/>
            </a:pPr>
            <a:endParaRPr lang="en-US" spc="-1" dirty="0">
              <a:solidFill>
                <a:srgbClr val="000000"/>
              </a:solidFill>
              <a:uFill>
                <a:solidFill>
                  <a:srgbClr val="FFFFFF"/>
                </a:solidFill>
              </a:uFill>
              <a:latin typeface="Source Sans"/>
              <a:ea typeface="Open Sans"/>
            </a:endParaRPr>
          </a:p>
          <a:p>
            <a:pPr marL="457200" indent="-457200">
              <a:buFont typeface="Arial" panose="020B0604020202020204" pitchFamily="34" charset="0"/>
              <a:buChar char="•"/>
            </a:pPr>
            <a:endParaRPr lang="en-US" spc="-1" dirty="0">
              <a:solidFill>
                <a:srgbClr val="000000"/>
              </a:solidFill>
              <a:uFill>
                <a:solidFill>
                  <a:srgbClr val="FFFFFF"/>
                </a:solidFill>
              </a:uFill>
              <a:latin typeface="Source Sans"/>
              <a:ea typeface="Open Sans"/>
            </a:endParaRPr>
          </a:p>
          <a:p>
            <a:pPr marL="457200" indent="-457200">
              <a:buFont typeface="Arial" panose="020B0604020202020204" pitchFamily="34" charset="0"/>
              <a:buChar char="•"/>
            </a:pPr>
            <a:r>
              <a:rPr lang="en-US" spc="-1" dirty="0">
                <a:solidFill>
                  <a:srgbClr val="000000"/>
                </a:solidFill>
                <a:uFill>
                  <a:solidFill>
                    <a:srgbClr val="FFFFFF"/>
                  </a:solidFill>
                </a:uFill>
                <a:latin typeface="Source Sans"/>
                <a:ea typeface="Open Sans"/>
              </a:rPr>
              <a:t>Doing mathematical re-arrangement to predict log(odds) </a:t>
            </a:r>
          </a:p>
          <a:p>
            <a:pPr marL="457200" indent="-457200">
              <a:buFont typeface="Arial" panose="020B0604020202020204" pitchFamily="34" charset="0"/>
              <a:buChar char="•"/>
            </a:pPr>
            <a:endParaRPr lang="en-US" spc="-1" dirty="0">
              <a:solidFill>
                <a:srgbClr val="000000"/>
              </a:solidFill>
              <a:uFill>
                <a:solidFill>
                  <a:srgbClr val="FFFFFF"/>
                </a:solidFill>
              </a:uFill>
              <a:latin typeface="Source Sans"/>
              <a:ea typeface="Open Sans"/>
            </a:endParaRPr>
          </a:p>
          <a:p>
            <a:pPr marL="457200" indent="-457200">
              <a:buFont typeface="Arial" panose="020B0604020202020204" pitchFamily="34" charset="0"/>
              <a:buChar char="•"/>
            </a:pPr>
            <a:r>
              <a:rPr lang="en-US" spc="-1" dirty="0">
                <a:solidFill>
                  <a:srgbClr val="000000"/>
                </a:solidFill>
                <a:uFill>
                  <a:solidFill>
                    <a:srgbClr val="FFFFFF"/>
                  </a:solidFill>
                </a:uFill>
                <a:latin typeface="Source Sans"/>
                <a:ea typeface="Open Sans"/>
              </a:rPr>
              <a:t>And then converting it back to a class </a:t>
            </a:r>
          </a:p>
        </p:txBody>
      </p:sp>
      <p:cxnSp>
        <p:nvCxnSpPr>
          <p:cNvPr id="35" name="Straight Connector 34">
            <a:extLst>
              <a:ext uri="{FF2B5EF4-FFF2-40B4-BE49-F238E27FC236}">
                <a16:creationId xmlns:a16="http://schemas.microsoft.com/office/drawing/2014/main" id="{7D75DB6A-4A40-4211-8994-1445F5ACDBD4}"/>
              </a:ext>
            </a:extLst>
          </p:cNvPr>
          <p:cNvCxnSpPr/>
          <p:nvPr/>
        </p:nvCxnSpPr>
        <p:spPr>
          <a:xfrm>
            <a:off x="924593" y="1350127"/>
            <a:ext cx="939800" cy="0"/>
          </a:xfrm>
          <a:prstGeom prst="line">
            <a:avLst/>
          </a:prstGeom>
          <a:ln w="47625">
            <a:solidFill>
              <a:srgbClr val="FF993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198364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2FE60C5-3726-4F7A-B1EE-3E41F1236ED8}"/>
              </a:ext>
            </a:extLst>
          </p:cNvPr>
          <p:cNvSpPr txBox="1"/>
          <p:nvPr/>
        </p:nvSpPr>
        <p:spPr>
          <a:xfrm>
            <a:off x="841188" y="826907"/>
            <a:ext cx="9556846" cy="523220"/>
          </a:xfrm>
          <a:prstGeom prst="rect">
            <a:avLst/>
          </a:prstGeom>
          <a:noFill/>
        </p:spPr>
        <p:txBody>
          <a:bodyPr wrap="square" rtlCol="0">
            <a:spAutoFit/>
          </a:bodyPr>
          <a:lstStyle/>
          <a:p>
            <a:r>
              <a:rPr lang="en-US" sz="2800" b="1" i="1" dirty="0">
                <a:solidFill>
                  <a:srgbClr val="003399"/>
                </a:solidFill>
                <a:latin typeface="Trebuchet MS" panose="020B0603020202020204" pitchFamily="34" charset="0"/>
              </a:rPr>
              <a:t>How is it done ?  What are Odds ?</a:t>
            </a:r>
          </a:p>
        </p:txBody>
      </p:sp>
      <p:sp>
        <p:nvSpPr>
          <p:cNvPr id="21" name="Google Shape;82;p4"/>
          <p:cNvSpPr txBox="1"/>
          <p:nvPr/>
        </p:nvSpPr>
        <p:spPr>
          <a:xfrm>
            <a:off x="1394493" y="1868800"/>
            <a:ext cx="9748435" cy="2308284"/>
          </a:xfrm>
          <a:prstGeom prst="rect">
            <a:avLst/>
          </a:prstGeom>
          <a:noFill/>
          <a:ln>
            <a:noFill/>
          </a:ln>
        </p:spPr>
        <p:txBody>
          <a:bodyPr spcFirstLastPara="1" wrap="square" lIns="91425" tIns="45700" rIns="91425" bIns="45700" anchor="t" anchorCtr="0">
            <a:spAutoFit/>
          </a:bodyPr>
          <a:lstStyle/>
          <a:p>
            <a:pPr marL="457200" indent="-457200">
              <a:buFont typeface="Arial" panose="020B0604020202020204" pitchFamily="34" charset="0"/>
              <a:buChar char="•"/>
            </a:pPr>
            <a:r>
              <a:rPr lang="en-US" spc="-1" dirty="0">
                <a:solidFill>
                  <a:srgbClr val="000000"/>
                </a:solidFill>
                <a:uFill>
                  <a:solidFill>
                    <a:srgbClr val="FFFFFF"/>
                  </a:solidFill>
                </a:uFill>
                <a:latin typeface="Source Sans"/>
                <a:ea typeface="Open Sans"/>
              </a:rPr>
              <a:t>Predicting Probabilities  or odds</a:t>
            </a:r>
          </a:p>
          <a:p>
            <a:pPr marL="457200" indent="-457200">
              <a:buFont typeface="Arial" panose="020B0604020202020204" pitchFamily="34" charset="0"/>
              <a:buChar char="•"/>
            </a:pPr>
            <a:endParaRPr lang="en-US" spc="-1" dirty="0">
              <a:solidFill>
                <a:srgbClr val="000000"/>
              </a:solidFill>
              <a:uFill>
                <a:solidFill>
                  <a:srgbClr val="FFFFFF"/>
                </a:solidFill>
              </a:uFill>
              <a:latin typeface="Source Sans"/>
              <a:ea typeface="Open Sans"/>
            </a:endParaRPr>
          </a:p>
          <a:p>
            <a:pPr marL="457200" indent="-457200">
              <a:buFont typeface="Arial" panose="020B0604020202020204" pitchFamily="34" charset="0"/>
              <a:buChar char="•"/>
            </a:pPr>
            <a:endParaRPr lang="en-US" spc="-1" dirty="0">
              <a:solidFill>
                <a:srgbClr val="000000"/>
              </a:solidFill>
              <a:uFill>
                <a:solidFill>
                  <a:srgbClr val="FFFFFF"/>
                </a:solidFill>
              </a:uFill>
              <a:latin typeface="Source Sans"/>
              <a:ea typeface="Open Sans"/>
            </a:endParaRPr>
          </a:p>
          <a:p>
            <a:pPr marL="457200" indent="-457200">
              <a:buFont typeface="Arial" panose="020B0604020202020204" pitchFamily="34" charset="0"/>
              <a:buChar char="•"/>
            </a:pPr>
            <a:r>
              <a:rPr lang="en-US" spc="-1" dirty="0">
                <a:solidFill>
                  <a:srgbClr val="000000"/>
                </a:solidFill>
                <a:uFill>
                  <a:solidFill>
                    <a:srgbClr val="FFFFFF"/>
                  </a:solidFill>
                </a:uFill>
                <a:latin typeface="Source Sans"/>
                <a:ea typeface="Open Sans"/>
              </a:rPr>
              <a:t>Doing mathematical re-arrangement to </a:t>
            </a:r>
          </a:p>
          <a:p>
            <a:r>
              <a:rPr lang="en-US" spc="-1" dirty="0">
                <a:solidFill>
                  <a:srgbClr val="000000"/>
                </a:solidFill>
                <a:uFill>
                  <a:solidFill>
                    <a:srgbClr val="FFFFFF"/>
                  </a:solidFill>
                </a:uFill>
                <a:latin typeface="Source Sans"/>
                <a:ea typeface="Open Sans"/>
              </a:rPr>
              <a:t>         predict log(odds) </a:t>
            </a:r>
          </a:p>
          <a:p>
            <a:pPr marL="457200" indent="-457200">
              <a:buFont typeface="Arial" panose="020B0604020202020204" pitchFamily="34" charset="0"/>
              <a:buChar char="•"/>
            </a:pPr>
            <a:endParaRPr lang="en-US" spc="-1" dirty="0">
              <a:solidFill>
                <a:srgbClr val="000000"/>
              </a:solidFill>
              <a:uFill>
                <a:solidFill>
                  <a:srgbClr val="FFFFFF"/>
                </a:solidFill>
              </a:uFill>
              <a:latin typeface="Source Sans"/>
              <a:ea typeface="Open Sans"/>
            </a:endParaRPr>
          </a:p>
          <a:p>
            <a:pPr marL="457200" indent="-457200">
              <a:buFont typeface="Arial" panose="020B0604020202020204" pitchFamily="34" charset="0"/>
              <a:buChar char="•"/>
            </a:pPr>
            <a:r>
              <a:rPr lang="en-US" spc="-1" dirty="0">
                <a:solidFill>
                  <a:srgbClr val="000000"/>
                </a:solidFill>
                <a:uFill>
                  <a:solidFill>
                    <a:srgbClr val="FFFFFF"/>
                  </a:solidFill>
                </a:uFill>
                <a:latin typeface="Source Sans"/>
                <a:ea typeface="Open Sans"/>
              </a:rPr>
              <a:t>And then converting it back to a </a:t>
            </a:r>
          </a:p>
          <a:p>
            <a:r>
              <a:rPr lang="en-US" spc="-1" dirty="0">
                <a:solidFill>
                  <a:srgbClr val="000000"/>
                </a:solidFill>
                <a:uFill>
                  <a:solidFill>
                    <a:srgbClr val="FFFFFF"/>
                  </a:solidFill>
                </a:uFill>
                <a:latin typeface="Source Sans"/>
                <a:ea typeface="Open Sans"/>
              </a:rPr>
              <a:t>         class/category </a:t>
            </a:r>
          </a:p>
        </p:txBody>
      </p:sp>
      <p:cxnSp>
        <p:nvCxnSpPr>
          <p:cNvPr id="35" name="Straight Connector 34">
            <a:extLst>
              <a:ext uri="{FF2B5EF4-FFF2-40B4-BE49-F238E27FC236}">
                <a16:creationId xmlns:a16="http://schemas.microsoft.com/office/drawing/2014/main" id="{7D75DB6A-4A40-4211-8994-1445F5ACDBD4}"/>
              </a:ext>
            </a:extLst>
          </p:cNvPr>
          <p:cNvCxnSpPr/>
          <p:nvPr/>
        </p:nvCxnSpPr>
        <p:spPr>
          <a:xfrm>
            <a:off x="924593" y="1350127"/>
            <a:ext cx="939800" cy="0"/>
          </a:xfrm>
          <a:prstGeom prst="line">
            <a:avLst/>
          </a:prstGeom>
          <a:ln w="47625">
            <a:solidFill>
              <a:srgbClr val="FF9933"/>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A227EFDE-9C9B-BBCE-EB2A-EA2A9E961048}"/>
              </a:ext>
            </a:extLst>
          </p:cNvPr>
          <p:cNvPicPr>
            <a:picLocks noChangeAspect="1"/>
          </p:cNvPicPr>
          <p:nvPr/>
        </p:nvPicPr>
        <p:blipFill>
          <a:blip r:embed="rId2"/>
          <a:stretch>
            <a:fillRect/>
          </a:stretch>
        </p:blipFill>
        <p:spPr>
          <a:xfrm>
            <a:off x="6010501" y="2179940"/>
            <a:ext cx="5959826" cy="3833264"/>
          </a:xfrm>
          <a:prstGeom prst="rect">
            <a:avLst/>
          </a:prstGeom>
        </p:spPr>
      </p:pic>
    </p:spTree>
    <p:extLst>
      <p:ext uri="{BB962C8B-B14F-4D97-AF65-F5344CB8AC3E}">
        <p14:creationId xmlns:p14="http://schemas.microsoft.com/office/powerpoint/2010/main" val="200349586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2FE60C5-3726-4F7A-B1EE-3E41F1236ED8}"/>
              </a:ext>
            </a:extLst>
          </p:cNvPr>
          <p:cNvSpPr txBox="1"/>
          <p:nvPr/>
        </p:nvSpPr>
        <p:spPr>
          <a:xfrm>
            <a:off x="841188" y="826907"/>
            <a:ext cx="9556846" cy="954107"/>
          </a:xfrm>
          <a:prstGeom prst="rect">
            <a:avLst/>
          </a:prstGeom>
          <a:noFill/>
        </p:spPr>
        <p:txBody>
          <a:bodyPr wrap="square" rtlCol="0">
            <a:spAutoFit/>
          </a:bodyPr>
          <a:lstStyle/>
          <a:p>
            <a:r>
              <a:rPr lang="en-US" sz="2800" b="1" i="1" dirty="0">
                <a:solidFill>
                  <a:srgbClr val="003399"/>
                </a:solidFill>
                <a:latin typeface="Trebuchet MS" panose="020B0603020202020204" pitchFamily="34" charset="0"/>
              </a:rPr>
              <a:t>Link Functions – Logit is one of them </a:t>
            </a:r>
          </a:p>
          <a:p>
            <a:r>
              <a:rPr lang="en-US" sz="2800" b="1" i="1" dirty="0">
                <a:solidFill>
                  <a:srgbClr val="003399"/>
                </a:solidFill>
                <a:latin typeface="Trebuchet MS" panose="020B0603020202020204" pitchFamily="34" charset="0"/>
              </a:rPr>
              <a:t>Linking Probabilities to the class </a:t>
            </a:r>
          </a:p>
        </p:txBody>
      </p:sp>
      <p:sp>
        <p:nvSpPr>
          <p:cNvPr id="21" name="Google Shape;82;p4"/>
          <p:cNvSpPr txBox="1"/>
          <p:nvPr/>
        </p:nvSpPr>
        <p:spPr>
          <a:xfrm>
            <a:off x="649599" y="1951927"/>
            <a:ext cx="9748435" cy="3970277"/>
          </a:xfrm>
          <a:prstGeom prst="rect">
            <a:avLst/>
          </a:prstGeom>
          <a:noFill/>
          <a:ln>
            <a:noFill/>
          </a:ln>
        </p:spPr>
        <p:txBody>
          <a:bodyPr spcFirstLastPara="1" wrap="square" lIns="91425" tIns="45700" rIns="91425" bIns="45700" anchor="t" anchorCtr="0">
            <a:spAutoFit/>
          </a:bodyPr>
          <a:lstStyle/>
          <a:p>
            <a:r>
              <a:rPr lang="en-US" spc="-1" dirty="0">
                <a:solidFill>
                  <a:srgbClr val="000000"/>
                </a:solidFill>
                <a:uFill>
                  <a:solidFill>
                    <a:srgbClr val="FFFFFF"/>
                  </a:solidFill>
                </a:uFill>
                <a:latin typeface="Source Sans"/>
                <a:ea typeface="Open Sans"/>
              </a:rPr>
              <a:t>The generalized linear model (GLM) is a flexible generalization of ordinary linear</a:t>
            </a:r>
          </a:p>
          <a:p>
            <a:r>
              <a:rPr lang="en-US" spc="-1" dirty="0">
                <a:solidFill>
                  <a:srgbClr val="000000"/>
                </a:solidFill>
                <a:uFill>
                  <a:solidFill>
                    <a:srgbClr val="FFFFFF"/>
                  </a:solidFill>
                </a:uFill>
                <a:latin typeface="Source Sans"/>
                <a:ea typeface="Open Sans"/>
              </a:rPr>
              <a:t>regression that allows for response variables that have other than a normal distribution.</a:t>
            </a:r>
          </a:p>
          <a:p>
            <a:endParaRPr lang="en-US" spc="-1" dirty="0">
              <a:solidFill>
                <a:srgbClr val="000000"/>
              </a:solidFill>
              <a:uFill>
                <a:solidFill>
                  <a:srgbClr val="FFFFFF"/>
                </a:solidFill>
              </a:uFill>
              <a:latin typeface="Source Sans"/>
              <a:ea typeface="Open Sans"/>
            </a:endParaRPr>
          </a:p>
          <a:p>
            <a:r>
              <a:rPr lang="en-US" spc="-1" dirty="0">
                <a:solidFill>
                  <a:srgbClr val="000000"/>
                </a:solidFill>
                <a:uFill>
                  <a:solidFill>
                    <a:srgbClr val="FFFFFF"/>
                  </a:solidFill>
                </a:uFill>
                <a:latin typeface="Source Sans"/>
                <a:ea typeface="Open Sans"/>
              </a:rPr>
              <a:t>The GLM generalizes linear regression by allowing the linear model to be related to the</a:t>
            </a:r>
          </a:p>
          <a:p>
            <a:r>
              <a:rPr lang="en-US" spc="-1" dirty="0">
                <a:solidFill>
                  <a:srgbClr val="000000"/>
                </a:solidFill>
                <a:uFill>
                  <a:solidFill>
                    <a:srgbClr val="FFFFFF"/>
                  </a:solidFill>
                </a:uFill>
                <a:latin typeface="Source Sans"/>
                <a:ea typeface="Open Sans"/>
              </a:rPr>
              <a:t>response variable via a link function and by allowing the magnitude of the variance of</a:t>
            </a:r>
          </a:p>
          <a:p>
            <a:r>
              <a:rPr lang="en-US" spc="-1" dirty="0">
                <a:solidFill>
                  <a:srgbClr val="000000"/>
                </a:solidFill>
                <a:uFill>
                  <a:solidFill>
                    <a:srgbClr val="FFFFFF"/>
                  </a:solidFill>
                </a:uFill>
                <a:latin typeface="Source Sans"/>
                <a:ea typeface="Open Sans"/>
              </a:rPr>
              <a:t>each measurement to be a function of its predicted value.</a:t>
            </a:r>
          </a:p>
          <a:p>
            <a:endParaRPr lang="en-US" spc="-1" dirty="0">
              <a:solidFill>
                <a:srgbClr val="000000"/>
              </a:solidFill>
              <a:uFill>
                <a:solidFill>
                  <a:srgbClr val="FFFFFF"/>
                </a:solidFill>
              </a:uFill>
              <a:latin typeface="Source Sans"/>
              <a:ea typeface="Open Sans"/>
            </a:endParaRPr>
          </a:p>
          <a:p>
            <a:r>
              <a:rPr lang="en-US" spc="-1" dirty="0">
                <a:solidFill>
                  <a:srgbClr val="000000"/>
                </a:solidFill>
                <a:uFill>
                  <a:solidFill>
                    <a:srgbClr val="FFFFFF"/>
                  </a:solidFill>
                </a:uFill>
                <a:latin typeface="Source Sans"/>
                <a:ea typeface="Open Sans"/>
              </a:rPr>
              <a:t>It uses an iteratively reweighted least squares method for maximum </a:t>
            </a:r>
          </a:p>
          <a:p>
            <a:r>
              <a:rPr lang="en-US" spc="-1" dirty="0">
                <a:solidFill>
                  <a:srgbClr val="000000"/>
                </a:solidFill>
                <a:uFill>
                  <a:solidFill>
                    <a:srgbClr val="FFFFFF"/>
                  </a:solidFill>
                </a:uFill>
                <a:latin typeface="Source Sans"/>
                <a:ea typeface="Open Sans"/>
              </a:rPr>
              <a:t>Likelihood estimation of the model parameters.</a:t>
            </a:r>
          </a:p>
          <a:p>
            <a:endParaRPr lang="en-US" spc="-1" dirty="0">
              <a:solidFill>
                <a:srgbClr val="000000"/>
              </a:solidFill>
              <a:uFill>
                <a:solidFill>
                  <a:srgbClr val="FFFFFF"/>
                </a:solidFill>
              </a:uFill>
              <a:latin typeface="Source Sans"/>
              <a:ea typeface="Open Sans"/>
            </a:endParaRPr>
          </a:p>
          <a:p>
            <a:r>
              <a:rPr lang="en-US" spc="-1" dirty="0">
                <a:solidFill>
                  <a:srgbClr val="000000"/>
                </a:solidFill>
                <a:uFill>
                  <a:solidFill>
                    <a:srgbClr val="FFFFFF"/>
                  </a:solidFill>
                </a:uFill>
                <a:latin typeface="Source Sans"/>
                <a:ea typeface="Open Sans"/>
              </a:rPr>
              <a:t>The GLM consists of three elements:</a:t>
            </a:r>
          </a:p>
          <a:p>
            <a:r>
              <a:rPr lang="en-US" spc="-1" dirty="0">
                <a:solidFill>
                  <a:srgbClr val="000000"/>
                </a:solidFill>
                <a:uFill>
                  <a:solidFill>
                    <a:srgbClr val="FFFFFF"/>
                  </a:solidFill>
                </a:uFill>
                <a:latin typeface="Source Sans"/>
                <a:ea typeface="Open Sans"/>
              </a:rPr>
              <a:t>1. A probability distribution from the exponential family.</a:t>
            </a:r>
          </a:p>
          <a:p>
            <a:r>
              <a:rPr lang="en-US" spc="-1" dirty="0">
                <a:solidFill>
                  <a:srgbClr val="000000"/>
                </a:solidFill>
                <a:uFill>
                  <a:solidFill>
                    <a:srgbClr val="FFFFFF"/>
                  </a:solidFill>
                </a:uFill>
                <a:latin typeface="Source Sans"/>
                <a:ea typeface="Open Sans"/>
              </a:rPr>
              <a:t>2. A linear predictor η = Xβ </a:t>
            </a:r>
          </a:p>
          <a:p>
            <a:r>
              <a:rPr lang="en-US" spc="-1" dirty="0">
                <a:solidFill>
                  <a:srgbClr val="000000"/>
                </a:solidFill>
                <a:uFill>
                  <a:solidFill>
                    <a:srgbClr val="FFFFFF"/>
                  </a:solidFill>
                </a:uFill>
                <a:latin typeface="Source Sans"/>
                <a:ea typeface="Open Sans"/>
              </a:rPr>
              <a:t>3. A link function g such that E(Y) = μ = g-1(η).</a:t>
            </a:r>
          </a:p>
        </p:txBody>
      </p:sp>
      <p:cxnSp>
        <p:nvCxnSpPr>
          <p:cNvPr id="35" name="Straight Connector 34">
            <a:extLst>
              <a:ext uri="{FF2B5EF4-FFF2-40B4-BE49-F238E27FC236}">
                <a16:creationId xmlns:a16="http://schemas.microsoft.com/office/drawing/2014/main" id="{7D75DB6A-4A40-4211-8994-1445F5ACDBD4}"/>
              </a:ext>
            </a:extLst>
          </p:cNvPr>
          <p:cNvCxnSpPr/>
          <p:nvPr/>
        </p:nvCxnSpPr>
        <p:spPr>
          <a:xfrm>
            <a:off x="924593" y="1350127"/>
            <a:ext cx="939800" cy="0"/>
          </a:xfrm>
          <a:prstGeom prst="line">
            <a:avLst/>
          </a:prstGeom>
          <a:ln w="47625">
            <a:solidFill>
              <a:srgbClr val="FF9933"/>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BAB5E731-52BF-A526-8AE5-E312743D4CA3}"/>
              </a:ext>
            </a:extLst>
          </p:cNvPr>
          <p:cNvPicPr>
            <a:picLocks noChangeAspect="1"/>
          </p:cNvPicPr>
          <p:nvPr/>
        </p:nvPicPr>
        <p:blipFill>
          <a:blip r:embed="rId2"/>
          <a:stretch>
            <a:fillRect/>
          </a:stretch>
        </p:blipFill>
        <p:spPr>
          <a:xfrm>
            <a:off x="7714211" y="3542885"/>
            <a:ext cx="4201696" cy="2379319"/>
          </a:xfrm>
          <a:prstGeom prst="rect">
            <a:avLst/>
          </a:prstGeom>
        </p:spPr>
      </p:pic>
    </p:spTree>
    <p:extLst>
      <p:ext uri="{BB962C8B-B14F-4D97-AF65-F5344CB8AC3E}">
        <p14:creationId xmlns:p14="http://schemas.microsoft.com/office/powerpoint/2010/main" val="5611607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2FE60C5-3726-4F7A-B1EE-3E41F1236ED8}"/>
              </a:ext>
            </a:extLst>
          </p:cNvPr>
          <p:cNvSpPr txBox="1"/>
          <p:nvPr/>
        </p:nvSpPr>
        <p:spPr>
          <a:xfrm>
            <a:off x="841188" y="1279478"/>
            <a:ext cx="8764366" cy="646331"/>
          </a:xfrm>
          <a:prstGeom prst="rect">
            <a:avLst/>
          </a:prstGeom>
          <a:noFill/>
        </p:spPr>
        <p:txBody>
          <a:bodyPr wrap="square" rtlCol="0">
            <a:spAutoFit/>
          </a:bodyPr>
          <a:lstStyle/>
          <a:p>
            <a:r>
              <a:rPr lang="en-GB" sz="3600" b="1" i="1" dirty="0">
                <a:solidFill>
                  <a:srgbClr val="003399"/>
                </a:solidFill>
                <a:latin typeface="Trebuchet MS" panose="020B0603020202020204" pitchFamily="34" charset="0"/>
              </a:rPr>
              <a:t>Machine Learning/Predictive Model</a:t>
            </a:r>
          </a:p>
        </p:txBody>
      </p:sp>
      <p:sp>
        <p:nvSpPr>
          <p:cNvPr id="21" name="Google Shape;82;p4"/>
          <p:cNvSpPr txBox="1"/>
          <p:nvPr/>
        </p:nvSpPr>
        <p:spPr>
          <a:xfrm>
            <a:off x="841188" y="2489422"/>
            <a:ext cx="5663569" cy="181584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600" b="1" dirty="0">
                <a:solidFill>
                  <a:schemeClr val="tx1">
                    <a:lumMod val="75000"/>
                    <a:lumOff val="25000"/>
                  </a:schemeClr>
                </a:solidFill>
                <a:latin typeface="Trebuchet MS" panose="020B0603020202020204" pitchFamily="34" charset="0"/>
                <a:ea typeface="Roboto" panose="02000000000000000000" pitchFamily="2" charset="0"/>
                <a:sym typeface="Arial"/>
              </a:rPr>
              <a:t>Now take the same data distribution of years of experience versus Salary, fit a linear regression model </a:t>
            </a:r>
          </a:p>
          <a:p>
            <a:pPr marL="0" marR="0" lvl="0" indent="0" algn="l" rtl="0">
              <a:lnSpc>
                <a:spcPct val="100000"/>
              </a:lnSpc>
              <a:spcBef>
                <a:spcPts val="0"/>
              </a:spcBef>
              <a:spcAft>
                <a:spcPts val="0"/>
              </a:spcAft>
              <a:buNone/>
            </a:pPr>
            <a:endParaRPr lang="en-US" sz="1600" b="1" dirty="0">
              <a:solidFill>
                <a:schemeClr val="tx1">
                  <a:lumMod val="75000"/>
                  <a:lumOff val="25000"/>
                </a:schemeClr>
              </a:solidFill>
              <a:latin typeface="Trebuchet MS" panose="020B0603020202020204" pitchFamily="34" charset="0"/>
              <a:ea typeface="Roboto" panose="02000000000000000000" pitchFamily="2" charset="0"/>
              <a:sym typeface="Arial"/>
            </a:endParaRPr>
          </a:p>
          <a:p>
            <a:pPr marL="0" marR="0" lvl="0" indent="0" algn="l" rtl="0">
              <a:lnSpc>
                <a:spcPct val="100000"/>
              </a:lnSpc>
              <a:spcBef>
                <a:spcPts val="0"/>
              </a:spcBef>
              <a:spcAft>
                <a:spcPts val="0"/>
              </a:spcAft>
              <a:buNone/>
            </a:pPr>
            <a:r>
              <a:rPr lang="en-US" sz="1600" b="1" dirty="0">
                <a:solidFill>
                  <a:schemeClr val="tx1">
                    <a:lumMod val="75000"/>
                    <a:lumOff val="25000"/>
                  </a:schemeClr>
                </a:solidFill>
                <a:latin typeface="Trebuchet MS" panose="020B0603020202020204" pitchFamily="34" charset="0"/>
                <a:ea typeface="Roboto" panose="02000000000000000000" pitchFamily="2" charset="0"/>
                <a:sym typeface="Arial"/>
              </a:rPr>
              <a:t>And predict salary for 5.9 years experience for Salary as target variable</a:t>
            </a:r>
          </a:p>
          <a:p>
            <a:pPr marL="0" marR="0" lvl="0" indent="0" algn="l" rtl="0">
              <a:lnSpc>
                <a:spcPct val="100000"/>
              </a:lnSpc>
              <a:spcBef>
                <a:spcPts val="0"/>
              </a:spcBef>
              <a:spcAft>
                <a:spcPts val="0"/>
              </a:spcAft>
              <a:buNone/>
            </a:pPr>
            <a:endParaRPr lang="en-US" sz="1600" b="1" dirty="0">
              <a:solidFill>
                <a:schemeClr val="tx1">
                  <a:lumMod val="75000"/>
                  <a:lumOff val="25000"/>
                </a:schemeClr>
              </a:solidFill>
              <a:latin typeface="Trebuchet MS" panose="020B0603020202020204" pitchFamily="34" charset="0"/>
              <a:ea typeface="Roboto" panose="02000000000000000000" pitchFamily="2" charset="0"/>
              <a:sym typeface="Arial"/>
            </a:endParaRPr>
          </a:p>
          <a:p>
            <a:pPr marL="0" marR="0" lvl="0" indent="0" algn="l" rtl="0">
              <a:lnSpc>
                <a:spcPct val="100000"/>
              </a:lnSpc>
              <a:spcBef>
                <a:spcPts val="0"/>
              </a:spcBef>
              <a:spcAft>
                <a:spcPts val="0"/>
              </a:spcAft>
              <a:buNone/>
            </a:pPr>
            <a:endParaRPr sz="1600" b="1" dirty="0">
              <a:solidFill>
                <a:schemeClr val="tx1">
                  <a:lumMod val="75000"/>
                  <a:lumOff val="25000"/>
                </a:schemeClr>
              </a:solidFill>
              <a:latin typeface="Trebuchet MS" panose="020B0603020202020204" pitchFamily="34" charset="0"/>
              <a:ea typeface="Roboto" panose="02000000000000000000" pitchFamily="2" charset="0"/>
            </a:endParaRPr>
          </a:p>
        </p:txBody>
      </p:sp>
      <p:cxnSp>
        <p:nvCxnSpPr>
          <p:cNvPr id="35" name="Straight Connector 34">
            <a:extLst>
              <a:ext uri="{FF2B5EF4-FFF2-40B4-BE49-F238E27FC236}">
                <a16:creationId xmlns:a16="http://schemas.microsoft.com/office/drawing/2014/main" id="{7D75DB6A-4A40-4211-8994-1445F5ACDBD4}"/>
              </a:ext>
            </a:extLst>
          </p:cNvPr>
          <p:cNvCxnSpPr/>
          <p:nvPr/>
        </p:nvCxnSpPr>
        <p:spPr>
          <a:xfrm>
            <a:off x="959427" y="1925809"/>
            <a:ext cx="939800" cy="0"/>
          </a:xfrm>
          <a:prstGeom prst="line">
            <a:avLst/>
          </a:prstGeom>
          <a:ln w="47625">
            <a:solidFill>
              <a:srgbClr val="FF993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9682559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2FE60C5-3726-4F7A-B1EE-3E41F1236ED8}"/>
              </a:ext>
            </a:extLst>
          </p:cNvPr>
          <p:cNvSpPr txBox="1"/>
          <p:nvPr/>
        </p:nvSpPr>
        <p:spPr>
          <a:xfrm>
            <a:off x="841188" y="826907"/>
            <a:ext cx="9556846" cy="523220"/>
          </a:xfrm>
          <a:prstGeom prst="rect">
            <a:avLst/>
          </a:prstGeom>
          <a:noFill/>
        </p:spPr>
        <p:txBody>
          <a:bodyPr wrap="square" rtlCol="0">
            <a:spAutoFit/>
          </a:bodyPr>
          <a:lstStyle/>
          <a:p>
            <a:r>
              <a:rPr lang="en-US" sz="2800" b="1" i="1" dirty="0">
                <a:solidFill>
                  <a:srgbClr val="003399"/>
                </a:solidFill>
                <a:latin typeface="Trebuchet MS" panose="020B0603020202020204" pitchFamily="34" charset="0"/>
              </a:rPr>
              <a:t>What is a Confusion Matrix ?</a:t>
            </a:r>
          </a:p>
        </p:txBody>
      </p:sp>
      <p:cxnSp>
        <p:nvCxnSpPr>
          <p:cNvPr id="35" name="Straight Connector 34">
            <a:extLst>
              <a:ext uri="{FF2B5EF4-FFF2-40B4-BE49-F238E27FC236}">
                <a16:creationId xmlns:a16="http://schemas.microsoft.com/office/drawing/2014/main" id="{7D75DB6A-4A40-4211-8994-1445F5ACDBD4}"/>
              </a:ext>
            </a:extLst>
          </p:cNvPr>
          <p:cNvCxnSpPr/>
          <p:nvPr/>
        </p:nvCxnSpPr>
        <p:spPr>
          <a:xfrm>
            <a:off x="924593" y="1350127"/>
            <a:ext cx="939800" cy="0"/>
          </a:xfrm>
          <a:prstGeom prst="line">
            <a:avLst/>
          </a:prstGeom>
          <a:ln w="47625">
            <a:solidFill>
              <a:srgbClr val="FF9933"/>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18D3B740-3441-C2A1-4586-69C316B06FA2}"/>
              </a:ext>
            </a:extLst>
          </p:cNvPr>
          <p:cNvPicPr>
            <a:picLocks noChangeAspect="1"/>
          </p:cNvPicPr>
          <p:nvPr/>
        </p:nvPicPr>
        <p:blipFill>
          <a:blip r:embed="rId2"/>
          <a:stretch>
            <a:fillRect/>
          </a:stretch>
        </p:blipFill>
        <p:spPr>
          <a:xfrm>
            <a:off x="1864393" y="1497691"/>
            <a:ext cx="7192092" cy="5003500"/>
          </a:xfrm>
          <a:prstGeom prst="rect">
            <a:avLst/>
          </a:prstGeom>
        </p:spPr>
      </p:pic>
    </p:spTree>
    <p:extLst>
      <p:ext uri="{BB962C8B-B14F-4D97-AF65-F5344CB8AC3E}">
        <p14:creationId xmlns:p14="http://schemas.microsoft.com/office/powerpoint/2010/main" val="236044964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2FE60C5-3726-4F7A-B1EE-3E41F1236ED8}"/>
              </a:ext>
            </a:extLst>
          </p:cNvPr>
          <p:cNvSpPr txBox="1"/>
          <p:nvPr/>
        </p:nvSpPr>
        <p:spPr>
          <a:xfrm>
            <a:off x="841188" y="826907"/>
            <a:ext cx="9556846" cy="523220"/>
          </a:xfrm>
          <a:prstGeom prst="rect">
            <a:avLst/>
          </a:prstGeom>
          <a:noFill/>
        </p:spPr>
        <p:txBody>
          <a:bodyPr wrap="square" rtlCol="0">
            <a:spAutoFit/>
          </a:bodyPr>
          <a:lstStyle/>
          <a:p>
            <a:r>
              <a:rPr lang="en-US" sz="2800" b="1" i="1" dirty="0">
                <a:solidFill>
                  <a:srgbClr val="003399"/>
                </a:solidFill>
                <a:latin typeface="Trebuchet MS" panose="020B0603020202020204" pitchFamily="34" charset="0"/>
              </a:rPr>
              <a:t>What is a Confusion Matrix ?</a:t>
            </a:r>
          </a:p>
        </p:txBody>
      </p:sp>
      <p:cxnSp>
        <p:nvCxnSpPr>
          <p:cNvPr id="35" name="Straight Connector 34">
            <a:extLst>
              <a:ext uri="{FF2B5EF4-FFF2-40B4-BE49-F238E27FC236}">
                <a16:creationId xmlns:a16="http://schemas.microsoft.com/office/drawing/2014/main" id="{7D75DB6A-4A40-4211-8994-1445F5ACDBD4}"/>
              </a:ext>
            </a:extLst>
          </p:cNvPr>
          <p:cNvCxnSpPr/>
          <p:nvPr/>
        </p:nvCxnSpPr>
        <p:spPr>
          <a:xfrm>
            <a:off x="924593" y="1350127"/>
            <a:ext cx="939800" cy="0"/>
          </a:xfrm>
          <a:prstGeom prst="line">
            <a:avLst/>
          </a:prstGeom>
          <a:ln w="47625">
            <a:solidFill>
              <a:srgbClr val="FF9933"/>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B380C50E-F70F-3BB9-1ED9-1E78722DAE66}"/>
              </a:ext>
            </a:extLst>
          </p:cNvPr>
          <p:cNvPicPr>
            <a:picLocks noChangeAspect="1"/>
          </p:cNvPicPr>
          <p:nvPr/>
        </p:nvPicPr>
        <p:blipFill>
          <a:blip r:embed="rId2"/>
          <a:stretch>
            <a:fillRect/>
          </a:stretch>
        </p:blipFill>
        <p:spPr>
          <a:xfrm>
            <a:off x="1864393" y="1500447"/>
            <a:ext cx="7170593" cy="5091545"/>
          </a:xfrm>
          <a:prstGeom prst="rect">
            <a:avLst/>
          </a:prstGeom>
        </p:spPr>
      </p:pic>
    </p:spTree>
    <p:extLst>
      <p:ext uri="{BB962C8B-B14F-4D97-AF65-F5344CB8AC3E}">
        <p14:creationId xmlns:p14="http://schemas.microsoft.com/office/powerpoint/2010/main" val="309128876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2FE60C5-3726-4F7A-B1EE-3E41F1236ED8}"/>
              </a:ext>
            </a:extLst>
          </p:cNvPr>
          <p:cNvSpPr txBox="1"/>
          <p:nvPr/>
        </p:nvSpPr>
        <p:spPr>
          <a:xfrm>
            <a:off x="841188" y="826907"/>
            <a:ext cx="9556846" cy="523220"/>
          </a:xfrm>
          <a:prstGeom prst="rect">
            <a:avLst/>
          </a:prstGeom>
          <a:noFill/>
        </p:spPr>
        <p:txBody>
          <a:bodyPr wrap="square" rtlCol="0">
            <a:spAutoFit/>
          </a:bodyPr>
          <a:lstStyle/>
          <a:p>
            <a:r>
              <a:rPr lang="en-US" sz="2800" b="1" i="1" dirty="0">
                <a:solidFill>
                  <a:srgbClr val="003399"/>
                </a:solidFill>
                <a:latin typeface="Trebuchet MS" panose="020B0603020202020204" pitchFamily="34" charset="0"/>
              </a:rPr>
              <a:t>What is a Confusion Matrix ?</a:t>
            </a:r>
          </a:p>
        </p:txBody>
      </p:sp>
      <p:cxnSp>
        <p:nvCxnSpPr>
          <p:cNvPr id="35" name="Straight Connector 34">
            <a:extLst>
              <a:ext uri="{FF2B5EF4-FFF2-40B4-BE49-F238E27FC236}">
                <a16:creationId xmlns:a16="http://schemas.microsoft.com/office/drawing/2014/main" id="{7D75DB6A-4A40-4211-8994-1445F5ACDBD4}"/>
              </a:ext>
            </a:extLst>
          </p:cNvPr>
          <p:cNvCxnSpPr/>
          <p:nvPr/>
        </p:nvCxnSpPr>
        <p:spPr>
          <a:xfrm>
            <a:off x="924593" y="1350127"/>
            <a:ext cx="939800" cy="0"/>
          </a:xfrm>
          <a:prstGeom prst="line">
            <a:avLst/>
          </a:prstGeom>
          <a:ln w="47625">
            <a:solidFill>
              <a:srgbClr val="FF9933"/>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29B42815-EEF8-D773-5400-FA36FD3D4E56}"/>
              </a:ext>
            </a:extLst>
          </p:cNvPr>
          <p:cNvPicPr>
            <a:picLocks noChangeAspect="1"/>
          </p:cNvPicPr>
          <p:nvPr/>
        </p:nvPicPr>
        <p:blipFill>
          <a:blip r:embed="rId2"/>
          <a:stretch>
            <a:fillRect/>
          </a:stretch>
        </p:blipFill>
        <p:spPr>
          <a:xfrm>
            <a:off x="1864393" y="1500652"/>
            <a:ext cx="7940801" cy="5163476"/>
          </a:xfrm>
          <a:prstGeom prst="rect">
            <a:avLst/>
          </a:prstGeom>
        </p:spPr>
      </p:pic>
    </p:spTree>
    <p:extLst>
      <p:ext uri="{BB962C8B-B14F-4D97-AF65-F5344CB8AC3E}">
        <p14:creationId xmlns:p14="http://schemas.microsoft.com/office/powerpoint/2010/main" val="109107598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2FE60C5-3726-4F7A-B1EE-3E41F1236ED8}"/>
              </a:ext>
            </a:extLst>
          </p:cNvPr>
          <p:cNvSpPr txBox="1"/>
          <p:nvPr/>
        </p:nvSpPr>
        <p:spPr>
          <a:xfrm>
            <a:off x="841188" y="826907"/>
            <a:ext cx="9556846" cy="523220"/>
          </a:xfrm>
          <a:prstGeom prst="rect">
            <a:avLst/>
          </a:prstGeom>
          <a:noFill/>
        </p:spPr>
        <p:txBody>
          <a:bodyPr wrap="square" rtlCol="0">
            <a:spAutoFit/>
          </a:bodyPr>
          <a:lstStyle/>
          <a:p>
            <a:r>
              <a:rPr lang="en-US" sz="2800" b="1" i="1" dirty="0">
                <a:solidFill>
                  <a:srgbClr val="003399"/>
                </a:solidFill>
                <a:latin typeface="Trebuchet MS" panose="020B0603020202020204" pitchFamily="34" charset="0"/>
              </a:rPr>
              <a:t>What is a Confusion Matrix ?</a:t>
            </a:r>
          </a:p>
        </p:txBody>
      </p:sp>
      <p:cxnSp>
        <p:nvCxnSpPr>
          <p:cNvPr id="35" name="Straight Connector 34">
            <a:extLst>
              <a:ext uri="{FF2B5EF4-FFF2-40B4-BE49-F238E27FC236}">
                <a16:creationId xmlns:a16="http://schemas.microsoft.com/office/drawing/2014/main" id="{7D75DB6A-4A40-4211-8994-1445F5ACDBD4}"/>
              </a:ext>
            </a:extLst>
          </p:cNvPr>
          <p:cNvCxnSpPr/>
          <p:nvPr/>
        </p:nvCxnSpPr>
        <p:spPr>
          <a:xfrm>
            <a:off x="924593" y="1350127"/>
            <a:ext cx="939800" cy="0"/>
          </a:xfrm>
          <a:prstGeom prst="line">
            <a:avLst/>
          </a:prstGeom>
          <a:ln w="47625">
            <a:solidFill>
              <a:srgbClr val="FF9933"/>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A3B1B050-9FD6-FE89-1014-39E08A933FC8}"/>
              </a:ext>
            </a:extLst>
          </p:cNvPr>
          <p:cNvPicPr>
            <a:picLocks noChangeAspect="1"/>
          </p:cNvPicPr>
          <p:nvPr/>
        </p:nvPicPr>
        <p:blipFill>
          <a:blip r:embed="rId2"/>
          <a:stretch>
            <a:fillRect/>
          </a:stretch>
        </p:blipFill>
        <p:spPr>
          <a:xfrm>
            <a:off x="1864393" y="1538330"/>
            <a:ext cx="7694878" cy="4997467"/>
          </a:xfrm>
          <a:prstGeom prst="rect">
            <a:avLst/>
          </a:prstGeom>
        </p:spPr>
      </p:pic>
    </p:spTree>
    <p:extLst>
      <p:ext uri="{BB962C8B-B14F-4D97-AF65-F5344CB8AC3E}">
        <p14:creationId xmlns:p14="http://schemas.microsoft.com/office/powerpoint/2010/main" val="90604767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2FE60C5-3726-4F7A-B1EE-3E41F1236ED8}"/>
              </a:ext>
            </a:extLst>
          </p:cNvPr>
          <p:cNvSpPr txBox="1"/>
          <p:nvPr/>
        </p:nvSpPr>
        <p:spPr>
          <a:xfrm>
            <a:off x="841188" y="826907"/>
            <a:ext cx="9556846" cy="523220"/>
          </a:xfrm>
          <a:prstGeom prst="rect">
            <a:avLst/>
          </a:prstGeom>
          <a:noFill/>
        </p:spPr>
        <p:txBody>
          <a:bodyPr wrap="square" rtlCol="0">
            <a:spAutoFit/>
          </a:bodyPr>
          <a:lstStyle/>
          <a:p>
            <a:r>
              <a:rPr lang="en-US" sz="2800" b="1" i="1" dirty="0">
                <a:solidFill>
                  <a:srgbClr val="003399"/>
                </a:solidFill>
                <a:latin typeface="Trebuchet MS" panose="020B0603020202020204" pitchFamily="34" charset="0"/>
              </a:rPr>
              <a:t>What is a Confusion Matrix ?</a:t>
            </a:r>
          </a:p>
        </p:txBody>
      </p:sp>
      <p:cxnSp>
        <p:nvCxnSpPr>
          <p:cNvPr id="35" name="Straight Connector 34">
            <a:extLst>
              <a:ext uri="{FF2B5EF4-FFF2-40B4-BE49-F238E27FC236}">
                <a16:creationId xmlns:a16="http://schemas.microsoft.com/office/drawing/2014/main" id="{7D75DB6A-4A40-4211-8994-1445F5ACDBD4}"/>
              </a:ext>
            </a:extLst>
          </p:cNvPr>
          <p:cNvCxnSpPr/>
          <p:nvPr/>
        </p:nvCxnSpPr>
        <p:spPr>
          <a:xfrm>
            <a:off x="924593" y="1350127"/>
            <a:ext cx="939800" cy="0"/>
          </a:xfrm>
          <a:prstGeom prst="line">
            <a:avLst/>
          </a:prstGeom>
          <a:ln w="47625">
            <a:solidFill>
              <a:srgbClr val="FF9933"/>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9C981ECC-5557-7BAC-D068-3B7243348BEF}"/>
              </a:ext>
            </a:extLst>
          </p:cNvPr>
          <p:cNvPicPr>
            <a:picLocks noChangeAspect="1"/>
          </p:cNvPicPr>
          <p:nvPr/>
        </p:nvPicPr>
        <p:blipFill>
          <a:blip r:embed="rId2"/>
          <a:stretch>
            <a:fillRect/>
          </a:stretch>
        </p:blipFill>
        <p:spPr>
          <a:xfrm>
            <a:off x="1864393" y="1599660"/>
            <a:ext cx="7679922" cy="4906617"/>
          </a:xfrm>
          <a:prstGeom prst="rect">
            <a:avLst/>
          </a:prstGeom>
        </p:spPr>
      </p:pic>
    </p:spTree>
    <p:extLst>
      <p:ext uri="{BB962C8B-B14F-4D97-AF65-F5344CB8AC3E}">
        <p14:creationId xmlns:p14="http://schemas.microsoft.com/office/powerpoint/2010/main" val="260059971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2FE60C5-3726-4F7A-B1EE-3E41F1236ED8}"/>
              </a:ext>
            </a:extLst>
          </p:cNvPr>
          <p:cNvSpPr txBox="1"/>
          <p:nvPr/>
        </p:nvSpPr>
        <p:spPr>
          <a:xfrm>
            <a:off x="841188" y="826907"/>
            <a:ext cx="9556846" cy="523220"/>
          </a:xfrm>
          <a:prstGeom prst="rect">
            <a:avLst/>
          </a:prstGeom>
          <a:noFill/>
        </p:spPr>
        <p:txBody>
          <a:bodyPr wrap="square" rtlCol="0">
            <a:spAutoFit/>
          </a:bodyPr>
          <a:lstStyle/>
          <a:p>
            <a:r>
              <a:rPr lang="en-US" sz="2800" b="1" i="1" dirty="0">
                <a:solidFill>
                  <a:srgbClr val="003399"/>
                </a:solidFill>
                <a:latin typeface="Trebuchet MS" panose="020B0603020202020204" pitchFamily="34" charset="0"/>
              </a:rPr>
              <a:t>What is a Confusion Matrix ?</a:t>
            </a:r>
          </a:p>
        </p:txBody>
      </p:sp>
      <p:cxnSp>
        <p:nvCxnSpPr>
          <p:cNvPr id="35" name="Straight Connector 34">
            <a:extLst>
              <a:ext uri="{FF2B5EF4-FFF2-40B4-BE49-F238E27FC236}">
                <a16:creationId xmlns:a16="http://schemas.microsoft.com/office/drawing/2014/main" id="{7D75DB6A-4A40-4211-8994-1445F5ACDBD4}"/>
              </a:ext>
            </a:extLst>
          </p:cNvPr>
          <p:cNvCxnSpPr/>
          <p:nvPr/>
        </p:nvCxnSpPr>
        <p:spPr>
          <a:xfrm>
            <a:off x="924593" y="1350127"/>
            <a:ext cx="939800" cy="0"/>
          </a:xfrm>
          <a:prstGeom prst="line">
            <a:avLst/>
          </a:prstGeom>
          <a:ln w="47625">
            <a:solidFill>
              <a:srgbClr val="FF9933"/>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9C981ECC-5557-7BAC-D068-3B7243348BEF}"/>
              </a:ext>
            </a:extLst>
          </p:cNvPr>
          <p:cNvPicPr>
            <a:picLocks noChangeAspect="1"/>
          </p:cNvPicPr>
          <p:nvPr/>
        </p:nvPicPr>
        <p:blipFill>
          <a:blip r:embed="rId2"/>
          <a:stretch>
            <a:fillRect/>
          </a:stretch>
        </p:blipFill>
        <p:spPr>
          <a:xfrm>
            <a:off x="1864393" y="1599660"/>
            <a:ext cx="7679922" cy="4906617"/>
          </a:xfrm>
          <a:prstGeom prst="rect">
            <a:avLst/>
          </a:prstGeom>
        </p:spPr>
      </p:pic>
    </p:spTree>
    <p:extLst>
      <p:ext uri="{BB962C8B-B14F-4D97-AF65-F5344CB8AC3E}">
        <p14:creationId xmlns:p14="http://schemas.microsoft.com/office/powerpoint/2010/main" val="207823227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2FE60C5-3726-4F7A-B1EE-3E41F1236ED8}"/>
              </a:ext>
            </a:extLst>
          </p:cNvPr>
          <p:cNvSpPr txBox="1"/>
          <p:nvPr/>
        </p:nvSpPr>
        <p:spPr>
          <a:xfrm>
            <a:off x="841188" y="826907"/>
            <a:ext cx="9556846" cy="523220"/>
          </a:xfrm>
          <a:prstGeom prst="rect">
            <a:avLst/>
          </a:prstGeom>
          <a:noFill/>
        </p:spPr>
        <p:txBody>
          <a:bodyPr wrap="square" rtlCol="0">
            <a:spAutoFit/>
          </a:bodyPr>
          <a:lstStyle/>
          <a:p>
            <a:r>
              <a:rPr lang="en-US" sz="2800" b="1" i="1" dirty="0">
                <a:solidFill>
                  <a:srgbClr val="003399"/>
                </a:solidFill>
                <a:latin typeface="Trebuchet MS" panose="020B0603020202020204" pitchFamily="34" charset="0"/>
              </a:rPr>
              <a:t>Significance and Interpretation of AU ROC curve</a:t>
            </a:r>
          </a:p>
        </p:txBody>
      </p:sp>
      <p:sp>
        <p:nvSpPr>
          <p:cNvPr id="21" name="Google Shape;82;p4"/>
          <p:cNvSpPr txBox="1"/>
          <p:nvPr/>
        </p:nvSpPr>
        <p:spPr>
          <a:xfrm>
            <a:off x="1438828" y="1453164"/>
            <a:ext cx="9748435" cy="5016718"/>
          </a:xfrm>
          <a:prstGeom prst="rect">
            <a:avLst/>
          </a:prstGeom>
          <a:noFill/>
          <a:ln>
            <a:noFill/>
          </a:ln>
        </p:spPr>
        <p:txBody>
          <a:bodyPr spcFirstLastPara="1" wrap="square" lIns="91425" tIns="45700" rIns="91425" bIns="45700" anchor="t" anchorCtr="0">
            <a:spAutoFit/>
          </a:bodyPr>
          <a:lstStyle/>
          <a:p>
            <a:r>
              <a:rPr lang="en-IN" sz="1600" spc="-1" dirty="0">
                <a:solidFill>
                  <a:srgbClr val="000000"/>
                </a:solidFill>
                <a:uFill>
                  <a:solidFill>
                    <a:srgbClr val="FFFFFF"/>
                  </a:solidFill>
                </a:uFill>
                <a:latin typeface="Source Sans"/>
                <a:ea typeface="Open Sans"/>
              </a:rPr>
              <a:t>The area measures </a:t>
            </a:r>
            <a:r>
              <a:rPr lang="en-IN" sz="1600" b="1" spc="-1" dirty="0">
                <a:solidFill>
                  <a:srgbClr val="000000"/>
                </a:solidFill>
                <a:uFill>
                  <a:solidFill>
                    <a:srgbClr val="FFFFFF"/>
                  </a:solidFill>
                </a:uFill>
                <a:latin typeface="Source Sans"/>
                <a:ea typeface="Open Sans"/>
              </a:rPr>
              <a:t>discrimination</a:t>
            </a:r>
            <a:r>
              <a:rPr lang="en-IN" sz="1600" spc="-1" dirty="0">
                <a:solidFill>
                  <a:srgbClr val="000000"/>
                </a:solidFill>
                <a:uFill>
                  <a:solidFill>
                    <a:srgbClr val="FFFFFF"/>
                  </a:solidFill>
                </a:uFill>
                <a:latin typeface="Source Sans"/>
                <a:ea typeface="Open Sans"/>
              </a:rPr>
              <a:t>, that is, the ability of the test to correctly classify those with and without the disease. </a:t>
            </a:r>
          </a:p>
          <a:p>
            <a:endParaRPr lang="en-IN" sz="1600" spc="-1" dirty="0">
              <a:solidFill>
                <a:srgbClr val="000000"/>
              </a:solidFill>
              <a:uFill>
                <a:solidFill>
                  <a:srgbClr val="FFFFFF"/>
                </a:solidFill>
              </a:uFill>
              <a:latin typeface="Source Sans"/>
              <a:ea typeface="Open Sans"/>
            </a:endParaRPr>
          </a:p>
          <a:p>
            <a:r>
              <a:rPr lang="en-IN" sz="1600" spc="-1" dirty="0">
                <a:solidFill>
                  <a:srgbClr val="000000"/>
                </a:solidFill>
                <a:uFill>
                  <a:solidFill>
                    <a:srgbClr val="FFFFFF"/>
                  </a:solidFill>
                </a:uFill>
                <a:latin typeface="Source Sans"/>
                <a:ea typeface="Open Sans"/>
              </a:rPr>
              <a:t>Consider a situation in which patients are already correctly classified into two groups.</a:t>
            </a:r>
          </a:p>
          <a:p>
            <a:endParaRPr lang="en-IN" sz="1600" spc="-1" dirty="0">
              <a:solidFill>
                <a:srgbClr val="000000"/>
              </a:solidFill>
              <a:uFill>
                <a:solidFill>
                  <a:srgbClr val="FFFFFF"/>
                </a:solidFill>
              </a:uFill>
              <a:latin typeface="Source Sans"/>
              <a:ea typeface="Open Sans"/>
            </a:endParaRPr>
          </a:p>
          <a:p>
            <a:r>
              <a:rPr lang="en-IN" sz="1600" spc="-1" dirty="0">
                <a:solidFill>
                  <a:srgbClr val="000000"/>
                </a:solidFill>
                <a:uFill>
                  <a:solidFill>
                    <a:srgbClr val="FFFFFF"/>
                  </a:solidFill>
                </a:uFill>
                <a:latin typeface="Source Sans"/>
                <a:ea typeface="Open Sans"/>
              </a:rPr>
              <a:t> You randomly pick on from the disease group and one from the no-disease group and do the test on both.</a:t>
            </a:r>
          </a:p>
          <a:p>
            <a:endParaRPr lang="en-IN" sz="1600" spc="-1" dirty="0">
              <a:solidFill>
                <a:srgbClr val="000000"/>
              </a:solidFill>
              <a:uFill>
                <a:solidFill>
                  <a:srgbClr val="FFFFFF"/>
                </a:solidFill>
              </a:uFill>
              <a:latin typeface="Source Sans"/>
              <a:ea typeface="Open Sans"/>
            </a:endParaRPr>
          </a:p>
          <a:p>
            <a:r>
              <a:rPr lang="en-IN" sz="1600" spc="-1" dirty="0">
                <a:solidFill>
                  <a:srgbClr val="000000"/>
                </a:solidFill>
                <a:uFill>
                  <a:solidFill>
                    <a:srgbClr val="FFFFFF"/>
                  </a:solidFill>
                </a:uFill>
                <a:latin typeface="Source Sans"/>
                <a:ea typeface="Open Sans"/>
              </a:rPr>
              <a:t> The patient with the more abnormal test result should be the one from the disease group. </a:t>
            </a:r>
          </a:p>
          <a:p>
            <a:endParaRPr lang="en-IN" sz="1600" spc="-1" dirty="0">
              <a:solidFill>
                <a:srgbClr val="000000"/>
              </a:solidFill>
              <a:uFill>
                <a:solidFill>
                  <a:srgbClr val="FFFFFF"/>
                </a:solidFill>
              </a:uFill>
              <a:latin typeface="Source Sans"/>
              <a:ea typeface="Open Sans"/>
            </a:endParaRPr>
          </a:p>
          <a:p>
            <a:r>
              <a:rPr lang="en-IN" sz="1600" spc="-1" dirty="0">
                <a:solidFill>
                  <a:srgbClr val="000000"/>
                </a:solidFill>
                <a:uFill>
                  <a:solidFill>
                    <a:srgbClr val="FFFFFF"/>
                  </a:solidFill>
                </a:uFill>
                <a:latin typeface="Source Sans"/>
                <a:ea typeface="Open Sans"/>
              </a:rPr>
              <a:t>The area under the curve is the percentage of randomly drawn pairs for which this is true (that is, the test correctly classifies the two patients in the random pair)</a:t>
            </a:r>
          </a:p>
          <a:p>
            <a:endParaRPr lang="en-IN" sz="1600" spc="-1" dirty="0">
              <a:solidFill>
                <a:srgbClr val="000000"/>
              </a:solidFill>
              <a:uFill>
                <a:solidFill>
                  <a:srgbClr val="FFFFFF"/>
                </a:solidFill>
              </a:uFill>
              <a:latin typeface="Source Sans"/>
              <a:ea typeface="Open Sans"/>
            </a:endParaRPr>
          </a:p>
          <a:p>
            <a:r>
              <a:rPr lang="en-IN" sz="1600" spc="-1" dirty="0">
                <a:solidFill>
                  <a:srgbClr val="000000"/>
                </a:solidFill>
                <a:uFill>
                  <a:solidFill>
                    <a:srgbClr val="FFFFFF"/>
                  </a:solidFill>
                </a:uFill>
                <a:latin typeface="Source Sans"/>
                <a:ea typeface="Open Sans"/>
              </a:rPr>
              <a:t>A Receiver Operating Characteristic Curve (ROC) is a standard technique for summarizing classifier performance over a range of trade-offs between true positive (TP) and false positive (FP) error rates</a:t>
            </a:r>
          </a:p>
          <a:p>
            <a:endParaRPr lang="en-IN" sz="1600" spc="-1" dirty="0">
              <a:solidFill>
                <a:srgbClr val="000000"/>
              </a:solidFill>
              <a:uFill>
                <a:solidFill>
                  <a:srgbClr val="FFFFFF"/>
                </a:solidFill>
              </a:uFill>
              <a:latin typeface="Source Sans"/>
              <a:ea typeface="Open Sans"/>
            </a:endParaRPr>
          </a:p>
          <a:p>
            <a:endParaRPr lang="en-IN" sz="1600" spc="-1" dirty="0">
              <a:solidFill>
                <a:srgbClr val="000000"/>
              </a:solidFill>
              <a:uFill>
                <a:solidFill>
                  <a:srgbClr val="FFFFFF"/>
                </a:solidFill>
              </a:uFill>
              <a:latin typeface="Source Sans"/>
              <a:ea typeface="Open Sans"/>
            </a:endParaRPr>
          </a:p>
          <a:p>
            <a:r>
              <a:rPr lang="en-IN" sz="1600" spc="-1" dirty="0">
                <a:solidFill>
                  <a:srgbClr val="000000"/>
                </a:solidFill>
                <a:uFill>
                  <a:solidFill>
                    <a:srgbClr val="FFFFFF"/>
                  </a:solidFill>
                </a:uFill>
                <a:latin typeface="Source Sans"/>
                <a:ea typeface="Open Sans"/>
              </a:rPr>
              <a:t>A model with high discrimination ability will have high sensitivity and specificity simultaneously,</a:t>
            </a:r>
          </a:p>
          <a:p>
            <a:r>
              <a:rPr lang="en-IN" sz="1600" spc="-1" dirty="0">
                <a:solidFill>
                  <a:srgbClr val="000000"/>
                </a:solidFill>
                <a:uFill>
                  <a:solidFill>
                    <a:srgbClr val="FFFFFF"/>
                  </a:solidFill>
                </a:uFill>
                <a:latin typeface="Source Sans"/>
                <a:ea typeface="Open Sans"/>
              </a:rPr>
              <a:t>leading to an ROC curve which goes close to the top left corner of the plot. </a:t>
            </a:r>
          </a:p>
          <a:p>
            <a:endParaRPr lang="en-IN" sz="1600" spc="-1" dirty="0">
              <a:solidFill>
                <a:srgbClr val="000000"/>
              </a:solidFill>
              <a:uFill>
                <a:solidFill>
                  <a:srgbClr val="FFFFFF"/>
                </a:solidFill>
              </a:uFill>
              <a:latin typeface="Source Sans"/>
              <a:ea typeface="Open Sans"/>
            </a:endParaRPr>
          </a:p>
          <a:p>
            <a:r>
              <a:rPr lang="en-IN" sz="1600" spc="-1" dirty="0">
                <a:solidFill>
                  <a:srgbClr val="000000"/>
                </a:solidFill>
                <a:uFill>
                  <a:solidFill>
                    <a:srgbClr val="FFFFFF"/>
                  </a:solidFill>
                </a:uFill>
                <a:latin typeface="Source Sans"/>
                <a:ea typeface="Open Sans"/>
              </a:rPr>
              <a:t>A model with no discrimination ability will have an ROC curve which is the 45 degree diagonal line.</a:t>
            </a:r>
            <a:endParaRPr lang="en-US" sz="1600" spc="-1" dirty="0">
              <a:solidFill>
                <a:srgbClr val="000000"/>
              </a:solidFill>
              <a:uFill>
                <a:solidFill>
                  <a:srgbClr val="FFFFFF"/>
                </a:solidFill>
              </a:uFill>
              <a:latin typeface="Source Sans"/>
              <a:ea typeface="Open Sans"/>
            </a:endParaRPr>
          </a:p>
        </p:txBody>
      </p:sp>
      <p:cxnSp>
        <p:nvCxnSpPr>
          <p:cNvPr id="35" name="Straight Connector 34">
            <a:extLst>
              <a:ext uri="{FF2B5EF4-FFF2-40B4-BE49-F238E27FC236}">
                <a16:creationId xmlns:a16="http://schemas.microsoft.com/office/drawing/2014/main" id="{7D75DB6A-4A40-4211-8994-1445F5ACDBD4}"/>
              </a:ext>
            </a:extLst>
          </p:cNvPr>
          <p:cNvCxnSpPr/>
          <p:nvPr/>
        </p:nvCxnSpPr>
        <p:spPr>
          <a:xfrm>
            <a:off x="924593" y="1350127"/>
            <a:ext cx="939800" cy="0"/>
          </a:xfrm>
          <a:prstGeom prst="line">
            <a:avLst/>
          </a:prstGeom>
          <a:ln w="47625">
            <a:solidFill>
              <a:srgbClr val="FF993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0174773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2FE60C5-3726-4F7A-B1EE-3E41F1236ED8}"/>
              </a:ext>
            </a:extLst>
          </p:cNvPr>
          <p:cNvSpPr txBox="1"/>
          <p:nvPr/>
        </p:nvSpPr>
        <p:spPr>
          <a:xfrm>
            <a:off x="841188" y="826907"/>
            <a:ext cx="9556846" cy="523220"/>
          </a:xfrm>
          <a:prstGeom prst="rect">
            <a:avLst/>
          </a:prstGeom>
          <a:noFill/>
        </p:spPr>
        <p:txBody>
          <a:bodyPr wrap="square" rtlCol="0">
            <a:spAutoFit/>
          </a:bodyPr>
          <a:lstStyle/>
          <a:p>
            <a:r>
              <a:rPr lang="en-US" sz="2800" b="1" i="1" dirty="0">
                <a:solidFill>
                  <a:srgbClr val="003399"/>
                </a:solidFill>
                <a:latin typeface="Trebuchet MS" panose="020B0603020202020204" pitchFamily="34" charset="0"/>
              </a:rPr>
              <a:t>Decision Trees</a:t>
            </a:r>
          </a:p>
        </p:txBody>
      </p:sp>
      <p:sp>
        <p:nvSpPr>
          <p:cNvPr id="21" name="Google Shape;82;p4"/>
          <p:cNvSpPr txBox="1"/>
          <p:nvPr/>
        </p:nvSpPr>
        <p:spPr>
          <a:xfrm>
            <a:off x="1394493" y="1868800"/>
            <a:ext cx="9748435" cy="4247276"/>
          </a:xfrm>
          <a:prstGeom prst="rect">
            <a:avLst/>
          </a:prstGeom>
          <a:noFill/>
          <a:ln>
            <a:noFill/>
          </a:ln>
        </p:spPr>
        <p:txBody>
          <a:bodyPr spcFirstLastPara="1" wrap="square" lIns="91425" tIns="45700" rIns="91425" bIns="45700" anchor="t" anchorCtr="0">
            <a:spAutoFit/>
          </a:bodyPr>
          <a:lstStyle/>
          <a:p>
            <a:pPr marL="457200" indent="-457200">
              <a:buFont typeface="Arial" panose="020B0604020202020204" pitchFamily="34" charset="0"/>
              <a:buChar char="•"/>
            </a:pPr>
            <a:r>
              <a:rPr lang="en-US" spc="-1" dirty="0">
                <a:solidFill>
                  <a:srgbClr val="000000"/>
                </a:solidFill>
                <a:uFill>
                  <a:solidFill>
                    <a:srgbClr val="FFFFFF"/>
                  </a:solidFill>
                </a:uFill>
                <a:latin typeface="Source Sans"/>
                <a:ea typeface="Open Sans"/>
              </a:rPr>
              <a:t>Can perform both Regression and Classification </a:t>
            </a:r>
          </a:p>
          <a:p>
            <a:pPr marL="457200" indent="-457200">
              <a:buFont typeface="Arial" panose="020B0604020202020204" pitchFamily="34" charset="0"/>
              <a:buChar char="•"/>
            </a:pPr>
            <a:endParaRPr lang="en-US" spc="-1" dirty="0">
              <a:solidFill>
                <a:srgbClr val="000000"/>
              </a:solidFill>
              <a:uFill>
                <a:solidFill>
                  <a:srgbClr val="FFFFFF"/>
                </a:solidFill>
              </a:uFill>
              <a:latin typeface="Source Sans"/>
              <a:ea typeface="Open Sans"/>
            </a:endParaRPr>
          </a:p>
          <a:p>
            <a:pPr marL="457200" indent="-457200">
              <a:buFont typeface="Arial" panose="020B0604020202020204" pitchFamily="34" charset="0"/>
              <a:buChar char="•"/>
            </a:pPr>
            <a:endParaRPr lang="en-US" spc="-1" dirty="0">
              <a:solidFill>
                <a:srgbClr val="000000"/>
              </a:solidFill>
              <a:uFill>
                <a:solidFill>
                  <a:srgbClr val="FFFFFF"/>
                </a:solidFill>
              </a:uFill>
              <a:latin typeface="Source Sans"/>
              <a:ea typeface="Open Sans"/>
            </a:endParaRPr>
          </a:p>
          <a:p>
            <a:pPr marL="457200" indent="-457200">
              <a:buFont typeface="Arial" panose="020B0604020202020204" pitchFamily="34" charset="0"/>
              <a:buChar char="•"/>
            </a:pPr>
            <a:r>
              <a:rPr lang="en-US" spc="-1" dirty="0">
                <a:solidFill>
                  <a:srgbClr val="000000"/>
                </a:solidFill>
                <a:uFill>
                  <a:solidFill>
                    <a:srgbClr val="FFFFFF"/>
                  </a:solidFill>
                </a:uFill>
                <a:latin typeface="Source Sans"/>
                <a:ea typeface="Open Sans"/>
              </a:rPr>
              <a:t>How do they work ?</a:t>
            </a:r>
          </a:p>
          <a:p>
            <a:pPr marL="457200" indent="-457200">
              <a:buFont typeface="Arial" panose="020B0604020202020204" pitchFamily="34" charset="0"/>
              <a:buChar char="•"/>
            </a:pPr>
            <a:endParaRPr lang="en-US" spc="-1" dirty="0">
              <a:solidFill>
                <a:srgbClr val="000000"/>
              </a:solidFill>
              <a:uFill>
                <a:solidFill>
                  <a:srgbClr val="FFFFFF"/>
                </a:solidFill>
              </a:uFill>
              <a:latin typeface="Source Sans"/>
              <a:ea typeface="Open Sans"/>
            </a:endParaRPr>
          </a:p>
          <a:p>
            <a:pPr marL="457200" indent="-457200">
              <a:buFont typeface="Arial" panose="020B0604020202020204" pitchFamily="34" charset="0"/>
              <a:buChar char="•"/>
            </a:pPr>
            <a:endParaRPr lang="en-US" spc="-1" dirty="0">
              <a:solidFill>
                <a:srgbClr val="000000"/>
              </a:solidFill>
              <a:uFill>
                <a:solidFill>
                  <a:srgbClr val="FFFFFF"/>
                </a:solidFill>
              </a:uFill>
              <a:latin typeface="Source Sans"/>
              <a:ea typeface="Open Sans"/>
            </a:endParaRPr>
          </a:p>
          <a:p>
            <a:r>
              <a:rPr lang="en-US" spc="-1" dirty="0">
                <a:solidFill>
                  <a:srgbClr val="000000"/>
                </a:solidFill>
                <a:uFill>
                  <a:solidFill>
                    <a:srgbClr val="FFFFFF"/>
                  </a:solidFill>
                </a:uFill>
                <a:latin typeface="Source Sans"/>
                <a:ea typeface="Open Sans"/>
                <a:hlinkClick r:id="rId2"/>
              </a:rPr>
              <a:t>	http://www.alanfielding.co.uk/multivar/crt/dt_example_03.htm</a:t>
            </a:r>
            <a:r>
              <a:rPr lang="en-US" spc="-1" dirty="0">
                <a:solidFill>
                  <a:srgbClr val="000000"/>
                </a:solidFill>
                <a:uFill>
                  <a:solidFill>
                    <a:srgbClr val="FFFFFF"/>
                  </a:solidFill>
                </a:uFill>
                <a:latin typeface="Source Sans"/>
                <a:ea typeface="Open Sans"/>
              </a:rPr>
              <a:t> </a:t>
            </a:r>
          </a:p>
          <a:p>
            <a:pPr marL="457200" indent="-457200">
              <a:buFont typeface="Arial" panose="020B0604020202020204" pitchFamily="34" charset="0"/>
              <a:buChar char="•"/>
            </a:pPr>
            <a:endParaRPr lang="en-US" spc="-1" dirty="0">
              <a:solidFill>
                <a:srgbClr val="000000"/>
              </a:solidFill>
              <a:uFill>
                <a:solidFill>
                  <a:srgbClr val="FFFFFF"/>
                </a:solidFill>
              </a:uFill>
              <a:latin typeface="Source Sans"/>
              <a:ea typeface="Open Sans"/>
            </a:endParaRPr>
          </a:p>
          <a:p>
            <a:pPr marL="457200" indent="-457200">
              <a:buFont typeface="Arial" panose="020B0604020202020204" pitchFamily="34" charset="0"/>
              <a:buChar char="•"/>
            </a:pPr>
            <a:endParaRPr lang="en-US" spc="-1" dirty="0">
              <a:solidFill>
                <a:srgbClr val="000000"/>
              </a:solidFill>
              <a:uFill>
                <a:solidFill>
                  <a:srgbClr val="FFFFFF"/>
                </a:solidFill>
              </a:uFill>
              <a:latin typeface="Source Sans"/>
              <a:ea typeface="Open Sans"/>
            </a:endParaRPr>
          </a:p>
          <a:p>
            <a:pPr marL="457200" indent="-457200">
              <a:buFont typeface="Arial" panose="020B0604020202020204" pitchFamily="34" charset="0"/>
              <a:buChar char="•"/>
            </a:pPr>
            <a:r>
              <a:rPr lang="en-US" spc="-1" dirty="0">
                <a:solidFill>
                  <a:srgbClr val="000000"/>
                </a:solidFill>
                <a:uFill>
                  <a:solidFill>
                    <a:srgbClr val="FFFFFF"/>
                  </a:solidFill>
                </a:uFill>
                <a:latin typeface="Source Sans"/>
                <a:ea typeface="Open Sans"/>
              </a:rPr>
              <a:t>What is Purity Measure ?</a:t>
            </a:r>
          </a:p>
          <a:p>
            <a:pPr marL="457200" indent="-457200">
              <a:buFont typeface="Arial" panose="020B0604020202020204" pitchFamily="34" charset="0"/>
              <a:buChar char="•"/>
            </a:pPr>
            <a:endParaRPr lang="en-US" spc="-1" dirty="0">
              <a:solidFill>
                <a:srgbClr val="000000"/>
              </a:solidFill>
              <a:uFill>
                <a:solidFill>
                  <a:srgbClr val="FFFFFF"/>
                </a:solidFill>
              </a:uFill>
              <a:latin typeface="Source Sans"/>
              <a:ea typeface="Open Sans"/>
            </a:endParaRPr>
          </a:p>
          <a:p>
            <a:pPr marL="914400" lvl="1" indent="-457200">
              <a:buFont typeface="Arial" panose="020B0604020202020204" pitchFamily="34" charset="0"/>
              <a:buChar char="•"/>
            </a:pPr>
            <a:r>
              <a:rPr lang="en-US" spc="-1" dirty="0">
                <a:solidFill>
                  <a:srgbClr val="000000"/>
                </a:solidFill>
                <a:uFill>
                  <a:solidFill>
                    <a:srgbClr val="FFFFFF"/>
                  </a:solidFill>
                </a:uFill>
                <a:latin typeface="Source Sans"/>
                <a:ea typeface="Open Sans"/>
              </a:rPr>
              <a:t>Gini Value</a:t>
            </a:r>
          </a:p>
          <a:p>
            <a:pPr marL="914400" lvl="1" indent="-457200">
              <a:buFont typeface="Arial" panose="020B0604020202020204" pitchFamily="34" charset="0"/>
              <a:buChar char="•"/>
            </a:pPr>
            <a:r>
              <a:rPr lang="en-US" spc="-1" dirty="0">
                <a:solidFill>
                  <a:srgbClr val="000000"/>
                </a:solidFill>
                <a:uFill>
                  <a:solidFill>
                    <a:srgbClr val="FFFFFF"/>
                  </a:solidFill>
                </a:uFill>
                <a:latin typeface="Source Sans"/>
                <a:ea typeface="Open Sans"/>
              </a:rPr>
              <a:t>Entropy </a:t>
            </a:r>
          </a:p>
          <a:p>
            <a:pPr marL="914400" lvl="1" indent="-457200">
              <a:buFont typeface="Arial" panose="020B0604020202020204" pitchFamily="34" charset="0"/>
              <a:buChar char="•"/>
            </a:pPr>
            <a:r>
              <a:rPr lang="en-US" spc="-1" dirty="0">
                <a:solidFill>
                  <a:srgbClr val="000000"/>
                </a:solidFill>
                <a:uFill>
                  <a:solidFill>
                    <a:srgbClr val="FFFFFF"/>
                  </a:solidFill>
                </a:uFill>
                <a:latin typeface="Source Sans"/>
                <a:ea typeface="Open Sans"/>
              </a:rPr>
              <a:t>Mean Square Error </a:t>
            </a:r>
          </a:p>
          <a:p>
            <a:pPr marL="457200" indent="-457200">
              <a:buFont typeface="Arial" panose="020B0604020202020204" pitchFamily="34" charset="0"/>
              <a:buChar char="•"/>
            </a:pPr>
            <a:endParaRPr lang="en-US" spc="-1" dirty="0">
              <a:solidFill>
                <a:srgbClr val="000000"/>
              </a:solidFill>
              <a:uFill>
                <a:solidFill>
                  <a:srgbClr val="FFFFFF"/>
                </a:solidFill>
              </a:uFill>
              <a:latin typeface="Source Sans"/>
              <a:ea typeface="Open Sans"/>
            </a:endParaRPr>
          </a:p>
        </p:txBody>
      </p:sp>
      <p:cxnSp>
        <p:nvCxnSpPr>
          <p:cNvPr id="35" name="Straight Connector 34">
            <a:extLst>
              <a:ext uri="{FF2B5EF4-FFF2-40B4-BE49-F238E27FC236}">
                <a16:creationId xmlns:a16="http://schemas.microsoft.com/office/drawing/2014/main" id="{7D75DB6A-4A40-4211-8994-1445F5ACDBD4}"/>
              </a:ext>
            </a:extLst>
          </p:cNvPr>
          <p:cNvCxnSpPr/>
          <p:nvPr/>
        </p:nvCxnSpPr>
        <p:spPr>
          <a:xfrm>
            <a:off x="924593" y="1350127"/>
            <a:ext cx="939800" cy="0"/>
          </a:xfrm>
          <a:prstGeom prst="line">
            <a:avLst/>
          </a:prstGeom>
          <a:ln w="47625">
            <a:solidFill>
              <a:srgbClr val="FF993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6297252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2FE60C5-3726-4F7A-B1EE-3E41F1236ED8}"/>
              </a:ext>
            </a:extLst>
          </p:cNvPr>
          <p:cNvSpPr txBox="1"/>
          <p:nvPr/>
        </p:nvSpPr>
        <p:spPr>
          <a:xfrm>
            <a:off x="846185" y="826907"/>
            <a:ext cx="9556846" cy="523220"/>
          </a:xfrm>
          <a:prstGeom prst="rect">
            <a:avLst/>
          </a:prstGeom>
          <a:noFill/>
        </p:spPr>
        <p:txBody>
          <a:bodyPr wrap="square" rtlCol="0">
            <a:spAutoFit/>
          </a:bodyPr>
          <a:lstStyle/>
          <a:p>
            <a:r>
              <a:rPr lang="en-US" sz="2800" b="1" i="1" dirty="0">
                <a:solidFill>
                  <a:srgbClr val="003399"/>
                </a:solidFill>
                <a:latin typeface="Trebuchet MS" panose="020B0603020202020204" pitchFamily="34" charset="0"/>
              </a:rPr>
              <a:t>Random Forests</a:t>
            </a:r>
          </a:p>
        </p:txBody>
      </p:sp>
      <p:sp>
        <p:nvSpPr>
          <p:cNvPr id="21" name="Google Shape;82;p4"/>
          <p:cNvSpPr txBox="1"/>
          <p:nvPr/>
        </p:nvSpPr>
        <p:spPr>
          <a:xfrm>
            <a:off x="1394493" y="1868800"/>
            <a:ext cx="9748435" cy="3416279"/>
          </a:xfrm>
          <a:prstGeom prst="rect">
            <a:avLst/>
          </a:prstGeom>
          <a:noFill/>
          <a:ln>
            <a:noFill/>
          </a:ln>
        </p:spPr>
        <p:txBody>
          <a:bodyPr spcFirstLastPara="1" wrap="square" lIns="91425" tIns="45700" rIns="91425" bIns="45700" anchor="t" anchorCtr="0">
            <a:spAutoFit/>
          </a:bodyPr>
          <a:lstStyle/>
          <a:p>
            <a:pPr marL="457200" indent="-457200">
              <a:buFont typeface="Arial" panose="020B0604020202020204" pitchFamily="34" charset="0"/>
              <a:buChar char="•"/>
            </a:pPr>
            <a:r>
              <a:rPr lang="en-US" dirty="0"/>
              <a:t>The random forest is a classification algorithm consisting of many decisions trees. </a:t>
            </a:r>
            <a:r>
              <a:rPr lang="en-US" b="1" dirty="0"/>
              <a:t>It uses bagging and feature randomness when building each individual tree to try to create an uncorrelated forest of trees</a:t>
            </a:r>
            <a:r>
              <a:rPr lang="en-US" dirty="0"/>
              <a:t> whose prediction by committee is more accurate than that of any individual tree.</a:t>
            </a:r>
          </a:p>
          <a:p>
            <a:pPr marL="457200" indent="-457200">
              <a:buFont typeface="Arial" panose="020B0604020202020204" pitchFamily="34" charset="0"/>
              <a:buChar char="•"/>
            </a:pPr>
            <a:endParaRPr lang="en-US" spc="-1" dirty="0">
              <a:solidFill>
                <a:srgbClr val="000000"/>
              </a:solidFill>
              <a:uFill>
                <a:solidFill>
                  <a:srgbClr val="FFFFFF"/>
                </a:solidFill>
              </a:uFill>
              <a:latin typeface="Source Sans"/>
              <a:ea typeface="Open Sans"/>
            </a:endParaRPr>
          </a:p>
          <a:p>
            <a:pPr marL="457200" indent="-457200">
              <a:buFont typeface="Arial" panose="020B0604020202020204" pitchFamily="34" charset="0"/>
              <a:buChar char="•"/>
            </a:pPr>
            <a:r>
              <a:rPr lang="en-US" spc="-1" dirty="0">
                <a:solidFill>
                  <a:srgbClr val="000000"/>
                </a:solidFill>
                <a:uFill>
                  <a:solidFill>
                    <a:srgbClr val="FFFFFF"/>
                  </a:solidFill>
                </a:uFill>
                <a:latin typeface="Source Sans"/>
                <a:ea typeface="Open Sans"/>
              </a:rPr>
              <a:t>How does it work ?</a:t>
            </a:r>
          </a:p>
          <a:p>
            <a:pPr marL="457200" indent="-457200">
              <a:buFont typeface="Arial" panose="020B0604020202020204" pitchFamily="34" charset="0"/>
              <a:buChar char="•"/>
            </a:pPr>
            <a:endParaRPr lang="en-US" spc="-1" dirty="0">
              <a:solidFill>
                <a:srgbClr val="000000"/>
              </a:solidFill>
              <a:uFill>
                <a:solidFill>
                  <a:srgbClr val="FFFFFF"/>
                </a:solidFill>
              </a:uFill>
              <a:latin typeface="Source Sans"/>
              <a:ea typeface="Open Sans"/>
            </a:endParaRPr>
          </a:p>
          <a:p>
            <a:pPr marL="457200" indent="-457200">
              <a:buFont typeface="Arial" panose="020B0604020202020204" pitchFamily="34" charset="0"/>
              <a:buChar char="•"/>
            </a:pPr>
            <a:endParaRPr lang="en-US" spc="-1" dirty="0">
              <a:solidFill>
                <a:srgbClr val="000000"/>
              </a:solidFill>
              <a:uFill>
                <a:solidFill>
                  <a:srgbClr val="FFFFFF"/>
                </a:solidFill>
              </a:uFill>
              <a:latin typeface="Source Sans"/>
              <a:ea typeface="Open Sans"/>
            </a:endParaRPr>
          </a:p>
          <a:p>
            <a:pPr marL="457200" indent="-457200">
              <a:buFont typeface="Arial" panose="020B0604020202020204" pitchFamily="34" charset="0"/>
              <a:buChar char="•"/>
            </a:pPr>
            <a:endParaRPr lang="en-US" spc="-1" dirty="0">
              <a:solidFill>
                <a:srgbClr val="000000"/>
              </a:solidFill>
              <a:uFill>
                <a:solidFill>
                  <a:srgbClr val="FFFFFF"/>
                </a:solidFill>
              </a:uFill>
              <a:latin typeface="Source Sans"/>
              <a:ea typeface="Open Sans"/>
            </a:endParaRPr>
          </a:p>
          <a:p>
            <a:pPr marL="457200" indent="-457200">
              <a:buFont typeface="Arial" panose="020B0604020202020204" pitchFamily="34" charset="0"/>
              <a:buChar char="•"/>
            </a:pPr>
            <a:endParaRPr lang="en-US" spc="-1" dirty="0">
              <a:solidFill>
                <a:srgbClr val="000000"/>
              </a:solidFill>
              <a:uFill>
                <a:solidFill>
                  <a:srgbClr val="FFFFFF"/>
                </a:solidFill>
              </a:uFill>
              <a:latin typeface="Source Sans"/>
              <a:ea typeface="Open Sans"/>
            </a:endParaRPr>
          </a:p>
          <a:p>
            <a:pPr marL="457200" indent="-457200">
              <a:buFont typeface="Arial" panose="020B0604020202020204" pitchFamily="34" charset="0"/>
              <a:buChar char="•"/>
            </a:pPr>
            <a:endParaRPr lang="en-US" spc="-1" dirty="0">
              <a:solidFill>
                <a:srgbClr val="000000"/>
              </a:solidFill>
              <a:uFill>
                <a:solidFill>
                  <a:srgbClr val="FFFFFF"/>
                </a:solidFill>
              </a:uFill>
              <a:latin typeface="Source Sans"/>
              <a:ea typeface="Open Sans"/>
            </a:endParaRPr>
          </a:p>
          <a:p>
            <a:pPr marL="457200" indent="-457200">
              <a:buFont typeface="Arial" panose="020B0604020202020204" pitchFamily="34" charset="0"/>
              <a:buChar char="•"/>
            </a:pPr>
            <a:endParaRPr lang="en-US" spc="-1" dirty="0">
              <a:solidFill>
                <a:srgbClr val="000000"/>
              </a:solidFill>
              <a:uFill>
                <a:solidFill>
                  <a:srgbClr val="FFFFFF"/>
                </a:solidFill>
              </a:uFill>
              <a:latin typeface="Source Sans"/>
              <a:ea typeface="Open Sans"/>
            </a:endParaRPr>
          </a:p>
          <a:p>
            <a:pPr marL="457200" indent="-457200">
              <a:buFont typeface="Arial" panose="020B0604020202020204" pitchFamily="34" charset="0"/>
              <a:buChar char="•"/>
            </a:pPr>
            <a:endParaRPr lang="en-US" spc="-1" dirty="0">
              <a:solidFill>
                <a:srgbClr val="000000"/>
              </a:solidFill>
              <a:uFill>
                <a:solidFill>
                  <a:srgbClr val="FFFFFF"/>
                </a:solidFill>
              </a:uFill>
              <a:latin typeface="Source Sans"/>
              <a:ea typeface="Open Sans"/>
            </a:endParaRPr>
          </a:p>
        </p:txBody>
      </p:sp>
      <p:cxnSp>
        <p:nvCxnSpPr>
          <p:cNvPr id="35" name="Straight Connector 34">
            <a:extLst>
              <a:ext uri="{FF2B5EF4-FFF2-40B4-BE49-F238E27FC236}">
                <a16:creationId xmlns:a16="http://schemas.microsoft.com/office/drawing/2014/main" id="{7D75DB6A-4A40-4211-8994-1445F5ACDBD4}"/>
              </a:ext>
            </a:extLst>
          </p:cNvPr>
          <p:cNvCxnSpPr/>
          <p:nvPr/>
        </p:nvCxnSpPr>
        <p:spPr>
          <a:xfrm>
            <a:off x="924593" y="1350127"/>
            <a:ext cx="939800" cy="0"/>
          </a:xfrm>
          <a:prstGeom prst="line">
            <a:avLst/>
          </a:prstGeom>
          <a:ln w="47625">
            <a:solidFill>
              <a:srgbClr val="FF9933"/>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6BF06ADF-F6DD-4292-4BCA-7E9A4C687F6C}"/>
              </a:ext>
            </a:extLst>
          </p:cNvPr>
          <p:cNvPicPr>
            <a:picLocks noChangeAspect="1"/>
          </p:cNvPicPr>
          <p:nvPr/>
        </p:nvPicPr>
        <p:blipFill>
          <a:blip r:embed="rId2"/>
          <a:stretch>
            <a:fillRect/>
          </a:stretch>
        </p:blipFill>
        <p:spPr>
          <a:xfrm>
            <a:off x="6494554" y="3429000"/>
            <a:ext cx="4103484" cy="2765391"/>
          </a:xfrm>
          <a:prstGeom prst="rect">
            <a:avLst/>
          </a:prstGeom>
          <a:ln>
            <a:solidFill>
              <a:schemeClr val="accent2"/>
            </a:solidFill>
          </a:ln>
        </p:spPr>
      </p:pic>
      <p:pic>
        <p:nvPicPr>
          <p:cNvPr id="5" name="Picture 4">
            <a:extLst>
              <a:ext uri="{FF2B5EF4-FFF2-40B4-BE49-F238E27FC236}">
                <a16:creationId xmlns:a16="http://schemas.microsoft.com/office/drawing/2014/main" id="{2DB7EB18-9D2A-B8B8-E732-BEB273CFF308}"/>
              </a:ext>
            </a:extLst>
          </p:cNvPr>
          <p:cNvPicPr>
            <a:picLocks noChangeAspect="1"/>
          </p:cNvPicPr>
          <p:nvPr/>
        </p:nvPicPr>
        <p:blipFill>
          <a:blip r:embed="rId3"/>
          <a:stretch>
            <a:fillRect/>
          </a:stretch>
        </p:blipFill>
        <p:spPr>
          <a:xfrm>
            <a:off x="1305671" y="3429000"/>
            <a:ext cx="4617620" cy="2765391"/>
          </a:xfrm>
          <a:prstGeom prst="rect">
            <a:avLst/>
          </a:prstGeom>
          <a:ln>
            <a:solidFill>
              <a:schemeClr val="accent2"/>
            </a:solidFill>
          </a:ln>
        </p:spPr>
      </p:pic>
    </p:spTree>
    <p:extLst>
      <p:ext uri="{BB962C8B-B14F-4D97-AF65-F5344CB8AC3E}">
        <p14:creationId xmlns:p14="http://schemas.microsoft.com/office/powerpoint/2010/main" val="140100268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2FE60C5-3726-4F7A-B1EE-3E41F1236ED8}"/>
              </a:ext>
            </a:extLst>
          </p:cNvPr>
          <p:cNvSpPr txBox="1"/>
          <p:nvPr/>
        </p:nvSpPr>
        <p:spPr>
          <a:xfrm>
            <a:off x="841188" y="826907"/>
            <a:ext cx="9556846" cy="523220"/>
          </a:xfrm>
          <a:prstGeom prst="rect">
            <a:avLst/>
          </a:prstGeom>
          <a:noFill/>
        </p:spPr>
        <p:txBody>
          <a:bodyPr wrap="square" rtlCol="0">
            <a:spAutoFit/>
          </a:bodyPr>
          <a:lstStyle/>
          <a:p>
            <a:r>
              <a:rPr lang="en-US" sz="2800" b="1" i="1" dirty="0">
                <a:solidFill>
                  <a:srgbClr val="003399"/>
                </a:solidFill>
                <a:latin typeface="Trebuchet MS" panose="020B0603020202020204" pitchFamily="34" charset="0"/>
              </a:rPr>
              <a:t>Clustering</a:t>
            </a:r>
          </a:p>
        </p:txBody>
      </p:sp>
      <p:sp>
        <p:nvSpPr>
          <p:cNvPr id="21" name="Google Shape;82;p4"/>
          <p:cNvSpPr txBox="1"/>
          <p:nvPr/>
        </p:nvSpPr>
        <p:spPr>
          <a:xfrm>
            <a:off x="1394493" y="1868800"/>
            <a:ext cx="9748435" cy="2585283"/>
          </a:xfrm>
          <a:prstGeom prst="rect">
            <a:avLst/>
          </a:prstGeom>
          <a:noFill/>
          <a:ln>
            <a:noFill/>
          </a:ln>
        </p:spPr>
        <p:txBody>
          <a:bodyPr spcFirstLastPara="1" wrap="square" lIns="91425" tIns="45700" rIns="91425" bIns="45700" anchor="t" anchorCtr="0">
            <a:spAutoFit/>
          </a:bodyPr>
          <a:lstStyle/>
          <a:p>
            <a:pPr marL="457200" indent="-457200">
              <a:buFont typeface="Arial" panose="020B0604020202020204" pitchFamily="34" charset="0"/>
              <a:buChar char="•"/>
            </a:pPr>
            <a:r>
              <a:rPr lang="en-US" spc="-1" dirty="0">
                <a:solidFill>
                  <a:srgbClr val="000000"/>
                </a:solidFill>
                <a:uFill>
                  <a:solidFill>
                    <a:srgbClr val="FFFFFF"/>
                  </a:solidFill>
                </a:uFill>
                <a:latin typeface="Source Sans"/>
                <a:ea typeface="Open Sans"/>
              </a:rPr>
              <a:t>Clustering is an Unsupervised Learning Technique that helps in grouping data points based on some similarity measure (like distance between two points in the data)</a:t>
            </a:r>
          </a:p>
          <a:p>
            <a:pPr marL="457200" indent="-457200">
              <a:buFont typeface="Arial" panose="020B0604020202020204" pitchFamily="34" charset="0"/>
              <a:buChar char="•"/>
            </a:pPr>
            <a:endParaRPr lang="en-US" spc="-1" dirty="0">
              <a:solidFill>
                <a:srgbClr val="000000"/>
              </a:solidFill>
              <a:uFill>
                <a:solidFill>
                  <a:srgbClr val="FFFFFF"/>
                </a:solidFill>
              </a:uFill>
              <a:latin typeface="Source Sans"/>
              <a:ea typeface="Open Sans"/>
            </a:endParaRPr>
          </a:p>
          <a:p>
            <a:pPr marL="457200" indent="-457200">
              <a:buFont typeface="Arial" panose="020B0604020202020204" pitchFamily="34" charset="0"/>
              <a:buChar char="•"/>
            </a:pPr>
            <a:r>
              <a:rPr lang="en-US" spc="-1" dirty="0">
                <a:solidFill>
                  <a:srgbClr val="000000"/>
                </a:solidFill>
                <a:uFill>
                  <a:solidFill>
                    <a:srgbClr val="FFFFFF"/>
                  </a:solidFill>
                </a:uFill>
                <a:latin typeface="Source Sans"/>
                <a:ea typeface="Open Sans"/>
              </a:rPr>
              <a:t>This can be used as a starting point to understand the groupings that exist in data</a:t>
            </a:r>
          </a:p>
          <a:p>
            <a:pPr marL="457200" indent="-457200">
              <a:buFont typeface="Arial" panose="020B0604020202020204" pitchFamily="34" charset="0"/>
              <a:buChar char="•"/>
            </a:pPr>
            <a:endParaRPr lang="en-US" spc="-1" dirty="0">
              <a:solidFill>
                <a:srgbClr val="000000"/>
              </a:solidFill>
              <a:uFill>
                <a:solidFill>
                  <a:srgbClr val="FFFFFF"/>
                </a:solidFill>
              </a:uFill>
              <a:latin typeface="Source Sans"/>
              <a:ea typeface="Open Sans"/>
            </a:endParaRPr>
          </a:p>
          <a:p>
            <a:pPr marL="457200" indent="-457200">
              <a:buFont typeface="Arial" panose="020B0604020202020204" pitchFamily="34" charset="0"/>
              <a:buChar char="•"/>
            </a:pPr>
            <a:endParaRPr lang="en-US" spc="-1" dirty="0">
              <a:solidFill>
                <a:srgbClr val="000000"/>
              </a:solidFill>
              <a:uFill>
                <a:solidFill>
                  <a:srgbClr val="FFFFFF"/>
                </a:solidFill>
              </a:uFill>
              <a:latin typeface="Source Sans"/>
              <a:ea typeface="Open Sans"/>
            </a:endParaRPr>
          </a:p>
          <a:p>
            <a:pPr marL="457200" indent="-457200">
              <a:buFont typeface="Arial" panose="020B0604020202020204" pitchFamily="34" charset="0"/>
              <a:buChar char="•"/>
            </a:pPr>
            <a:endParaRPr lang="en-US" spc="-1" dirty="0">
              <a:solidFill>
                <a:srgbClr val="000000"/>
              </a:solidFill>
              <a:uFill>
                <a:solidFill>
                  <a:srgbClr val="FFFFFF"/>
                </a:solidFill>
              </a:uFill>
              <a:latin typeface="Source Sans"/>
              <a:ea typeface="Open Sans"/>
            </a:endParaRPr>
          </a:p>
          <a:p>
            <a:pPr marL="457200" indent="-457200">
              <a:buFont typeface="Arial" panose="020B0604020202020204" pitchFamily="34" charset="0"/>
              <a:buChar char="•"/>
            </a:pPr>
            <a:endParaRPr lang="en-US" spc="-1" dirty="0">
              <a:solidFill>
                <a:srgbClr val="000000"/>
              </a:solidFill>
              <a:uFill>
                <a:solidFill>
                  <a:srgbClr val="FFFFFF"/>
                </a:solidFill>
              </a:uFill>
              <a:latin typeface="Source Sans"/>
              <a:ea typeface="Open Sans"/>
            </a:endParaRPr>
          </a:p>
          <a:p>
            <a:pPr marL="457200" indent="-457200">
              <a:buFont typeface="Arial" panose="020B0604020202020204" pitchFamily="34" charset="0"/>
              <a:buChar char="•"/>
            </a:pPr>
            <a:endParaRPr lang="en-US" spc="-1" dirty="0">
              <a:solidFill>
                <a:srgbClr val="000000"/>
              </a:solidFill>
              <a:uFill>
                <a:solidFill>
                  <a:srgbClr val="FFFFFF"/>
                </a:solidFill>
              </a:uFill>
              <a:latin typeface="Source Sans"/>
              <a:ea typeface="Open Sans"/>
            </a:endParaRPr>
          </a:p>
        </p:txBody>
      </p:sp>
      <p:cxnSp>
        <p:nvCxnSpPr>
          <p:cNvPr id="35" name="Straight Connector 34">
            <a:extLst>
              <a:ext uri="{FF2B5EF4-FFF2-40B4-BE49-F238E27FC236}">
                <a16:creationId xmlns:a16="http://schemas.microsoft.com/office/drawing/2014/main" id="{7D75DB6A-4A40-4211-8994-1445F5ACDBD4}"/>
              </a:ext>
            </a:extLst>
          </p:cNvPr>
          <p:cNvCxnSpPr/>
          <p:nvPr/>
        </p:nvCxnSpPr>
        <p:spPr>
          <a:xfrm>
            <a:off x="924593" y="1350127"/>
            <a:ext cx="939800" cy="0"/>
          </a:xfrm>
          <a:prstGeom prst="line">
            <a:avLst/>
          </a:prstGeom>
          <a:ln w="47625">
            <a:solidFill>
              <a:srgbClr val="FF993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940461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2FE60C5-3726-4F7A-B1EE-3E41F1236ED8}"/>
              </a:ext>
            </a:extLst>
          </p:cNvPr>
          <p:cNvSpPr txBox="1"/>
          <p:nvPr/>
        </p:nvSpPr>
        <p:spPr>
          <a:xfrm>
            <a:off x="841188" y="1279478"/>
            <a:ext cx="7754172" cy="646331"/>
          </a:xfrm>
          <a:prstGeom prst="rect">
            <a:avLst/>
          </a:prstGeom>
          <a:noFill/>
        </p:spPr>
        <p:txBody>
          <a:bodyPr wrap="square" rtlCol="0">
            <a:spAutoFit/>
          </a:bodyPr>
          <a:lstStyle/>
          <a:p>
            <a:r>
              <a:rPr lang="en-GB" sz="3600" b="1" i="1" dirty="0">
                <a:solidFill>
                  <a:srgbClr val="003399"/>
                </a:solidFill>
                <a:latin typeface="Trebuchet MS" panose="020B0603020202020204" pitchFamily="34" charset="0"/>
              </a:rPr>
              <a:t>Machine Learning Life Cycle</a:t>
            </a:r>
          </a:p>
        </p:txBody>
      </p:sp>
      <p:cxnSp>
        <p:nvCxnSpPr>
          <p:cNvPr id="35" name="Straight Connector 34">
            <a:extLst>
              <a:ext uri="{FF2B5EF4-FFF2-40B4-BE49-F238E27FC236}">
                <a16:creationId xmlns:a16="http://schemas.microsoft.com/office/drawing/2014/main" id="{7D75DB6A-4A40-4211-8994-1445F5ACDBD4}"/>
              </a:ext>
            </a:extLst>
          </p:cNvPr>
          <p:cNvCxnSpPr/>
          <p:nvPr/>
        </p:nvCxnSpPr>
        <p:spPr>
          <a:xfrm>
            <a:off x="959427" y="1925809"/>
            <a:ext cx="939800" cy="0"/>
          </a:xfrm>
          <a:prstGeom prst="line">
            <a:avLst/>
          </a:prstGeom>
          <a:ln w="47625">
            <a:solidFill>
              <a:srgbClr val="FF9933"/>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564A88AD-0CFF-6349-6487-84620BD487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2923" y="2197700"/>
            <a:ext cx="4236211" cy="4252823"/>
          </a:xfrm>
          <a:prstGeom prst="roundRect">
            <a:avLst/>
          </a:prstGeom>
        </p:spPr>
      </p:pic>
      <p:sp>
        <p:nvSpPr>
          <p:cNvPr id="3" name="Google Shape;82;p4">
            <a:extLst>
              <a:ext uri="{FF2B5EF4-FFF2-40B4-BE49-F238E27FC236}">
                <a16:creationId xmlns:a16="http://schemas.microsoft.com/office/drawing/2014/main" id="{0EF9D6C0-806A-8EDA-B5E1-6CE8F2D1B288}"/>
              </a:ext>
            </a:extLst>
          </p:cNvPr>
          <p:cNvSpPr txBox="1"/>
          <p:nvPr/>
        </p:nvSpPr>
        <p:spPr>
          <a:xfrm>
            <a:off x="6096000" y="3429000"/>
            <a:ext cx="5663569" cy="83095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IN" sz="1600" b="1" dirty="0">
                <a:solidFill>
                  <a:schemeClr val="tx1">
                    <a:lumMod val="75000"/>
                    <a:lumOff val="25000"/>
                  </a:schemeClr>
                </a:solidFill>
                <a:latin typeface="Trebuchet MS" panose="020B0603020202020204" pitchFamily="34" charset="0"/>
                <a:ea typeface="Roboto" panose="02000000000000000000" pitchFamily="2" charset="0"/>
              </a:rPr>
              <a:t>Around 70% of the time is spent on data preparation including cleaning , transformation and making it usable for ML and visualization</a:t>
            </a:r>
            <a:endParaRPr sz="1600" b="1" dirty="0">
              <a:solidFill>
                <a:schemeClr val="tx1">
                  <a:lumMod val="75000"/>
                  <a:lumOff val="25000"/>
                </a:schemeClr>
              </a:solidFill>
              <a:latin typeface="Trebuchet MS" panose="020B0603020202020204" pitchFamily="34" charset="0"/>
              <a:ea typeface="Roboto" panose="02000000000000000000" pitchFamily="2" charset="0"/>
            </a:endParaRPr>
          </a:p>
        </p:txBody>
      </p:sp>
    </p:spTree>
    <p:extLst>
      <p:ext uri="{BB962C8B-B14F-4D97-AF65-F5344CB8AC3E}">
        <p14:creationId xmlns:p14="http://schemas.microsoft.com/office/powerpoint/2010/main" val="423113307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65EEB4D-FCB3-4560-375D-06078DCC6D08}"/>
              </a:ext>
            </a:extLst>
          </p:cNvPr>
          <p:cNvPicPr>
            <a:picLocks noChangeAspect="1"/>
          </p:cNvPicPr>
          <p:nvPr/>
        </p:nvPicPr>
        <p:blipFill>
          <a:blip r:embed="rId2"/>
          <a:stretch>
            <a:fillRect/>
          </a:stretch>
        </p:blipFill>
        <p:spPr>
          <a:xfrm>
            <a:off x="1793966" y="910104"/>
            <a:ext cx="8405578" cy="5783801"/>
          </a:xfrm>
          <a:prstGeom prst="rect">
            <a:avLst/>
          </a:prstGeom>
        </p:spPr>
      </p:pic>
    </p:spTree>
    <p:extLst>
      <p:ext uri="{BB962C8B-B14F-4D97-AF65-F5344CB8AC3E}">
        <p14:creationId xmlns:p14="http://schemas.microsoft.com/office/powerpoint/2010/main" val="382597782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A2F021E-2CD6-E6B6-E39A-ABDEC1710DED}"/>
              </a:ext>
            </a:extLst>
          </p:cNvPr>
          <p:cNvPicPr>
            <a:picLocks noChangeAspect="1"/>
          </p:cNvPicPr>
          <p:nvPr/>
        </p:nvPicPr>
        <p:blipFill>
          <a:blip r:embed="rId2"/>
          <a:stretch>
            <a:fillRect/>
          </a:stretch>
        </p:blipFill>
        <p:spPr>
          <a:xfrm>
            <a:off x="1568321" y="948343"/>
            <a:ext cx="8664648" cy="5415405"/>
          </a:xfrm>
          <a:prstGeom prst="rect">
            <a:avLst/>
          </a:prstGeom>
        </p:spPr>
      </p:pic>
    </p:spTree>
    <p:extLst>
      <p:ext uri="{BB962C8B-B14F-4D97-AF65-F5344CB8AC3E}">
        <p14:creationId xmlns:p14="http://schemas.microsoft.com/office/powerpoint/2010/main" val="375481929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2FE60C5-3726-4F7A-B1EE-3E41F1236ED8}"/>
              </a:ext>
            </a:extLst>
          </p:cNvPr>
          <p:cNvSpPr txBox="1"/>
          <p:nvPr/>
        </p:nvSpPr>
        <p:spPr>
          <a:xfrm>
            <a:off x="841188" y="826907"/>
            <a:ext cx="9556846" cy="523220"/>
          </a:xfrm>
          <a:prstGeom prst="rect">
            <a:avLst/>
          </a:prstGeom>
          <a:noFill/>
        </p:spPr>
        <p:txBody>
          <a:bodyPr wrap="square" rtlCol="0">
            <a:spAutoFit/>
          </a:bodyPr>
          <a:lstStyle/>
          <a:p>
            <a:r>
              <a:rPr lang="en-US" sz="2800" b="1" i="1" dirty="0">
                <a:solidFill>
                  <a:srgbClr val="003399"/>
                </a:solidFill>
                <a:latin typeface="Trebuchet MS" panose="020B0603020202020204" pitchFamily="34" charset="0"/>
              </a:rPr>
              <a:t>Lets see an example</a:t>
            </a:r>
          </a:p>
        </p:txBody>
      </p:sp>
      <p:sp>
        <p:nvSpPr>
          <p:cNvPr id="21" name="Google Shape;82;p4"/>
          <p:cNvSpPr txBox="1"/>
          <p:nvPr/>
        </p:nvSpPr>
        <p:spPr>
          <a:xfrm>
            <a:off x="1394493" y="1868800"/>
            <a:ext cx="9748435" cy="3416279"/>
          </a:xfrm>
          <a:prstGeom prst="rect">
            <a:avLst/>
          </a:prstGeom>
          <a:noFill/>
          <a:ln>
            <a:noFill/>
          </a:ln>
        </p:spPr>
        <p:txBody>
          <a:bodyPr spcFirstLastPara="1" wrap="square" lIns="91425" tIns="45700" rIns="91425" bIns="45700" anchor="t" anchorCtr="0">
            <a:spAutoFit/>
          </a:bodyPr>
          <a:lstStyle/>
          <a:p>
            <a:pPr marL="457200" indent="-457200">
              <a:buFont typeface="Arial" panose="020B0604020202020204" pitchFamily="34" charset="0"/>
              <a:buChar char="•"/>
            </a:pPr>
            <a:r>
              <a:rPr lang="en-US" spc="-1" dirty="0">
                <a:solidFill>
                  <a:srgbClr val="000000"/>
                </a:solidFill>
                <a:uFill>
                  <a:solidFill>
                    <a:srgbClr val="FFFFFF"/>
                  </a:solidFill>
                </a:uFill>
                <a:latin typeface="Source Sans"/>
                <a:ea typeface="Open Sans"/>
              </a:rPr>
              <a:t>There are three widely used techniques for how to form clusters in Python: K-means clustering, Gaussian mixture models and spectral clustering. </a:t>
            </a:r>
          </a:p>
          <a:p>
            <a:pPr marL="457200" indent="-457200">
              <a:buFont typeface="Arial" panose="020B0604020202020204" pitchFamily="34" charset="0"/>
              <a:buChar char="•"/>
            </a:pPr>
            <a:endParaRPr lang="en-US" spc="-1" dirty="0">
              <a:solidFill>
                <a:srgbClr val="000000"/>
              </a:solidFill>
              <a:uFill>
                <a:solidFill>
                  <a:srgbClr val="FFFFFF"/>
                </a:solidFill>
              </a:uFill>
              <a:latin typeface="Source Sans"/>
              <a:ea typeface="Open Sans"/>
            </a:endParaRPr>
          </a:p>
          <a:p>
            <a:pPr marL="457200" indent="-457200">
              <a:buFont typeface="Arial" panose="020B0604020202020204" pitchFamily="34" charset="0"/>
              <a:buChar char="•"/>
            </a:pPr>
            <a:r>
              <a:rPr lang="en-US" spc="-1" dirty="0">
                <a:solidFill>
                  <a:srgbClr val="000000"/>
                </a:solidFill>
                <a:uFill>
                  <a:solidFill>
                    <a:srgbClr val="FFFFFF"/>
                  </a:solidFill>
                </a:uFill>
                <a:latin typeface="Source Sans"/>
                <a:ea typeface="Open Sans"/>
              </a:rPr>
              <a:t>For relatively low-dimensional tasks (several dozen inputs at most) such as identifying distinct consumer populations, K-means clustering is a great choice. </a:t>
            </a:r>
          </a:p>
          <a:p>
            <a:pPr marL="457200" indent="-457200">
              <a:buFont typeface="Arial" panose="020B0604020202020204" pitchFamily="34" charset="0"/>
              <a:buChar char="•"/>
            </a:pPr>
            <a:endParaRPr lang="en-US" spc="-1" dirty="0">
              <a:solidFill>
                <a:srgbClr val="000000"/>
              </a:solidFill>
              <a:uFill>
                <a:solidFill>
                  <a:srgbClr val="FFFFFF"/>
                </a:solidFill>
              </a:uFill>
              <a:latin typeface="Source Sans"/>
              <a:ea typeface="Open Sans"/>
            </a:endParaRPr>
          </a:p>
          <a:p>
            <a:pPr marL="457200" indent="-457200">
              <a:buFont typeface="Arial" panose="020B0604020202020204" pitchFamily="34" charset="0"/>
              <a:buChar char="•"/>
            </a:pPr>
            <a:r>
              <a:rPr lang="en-US" spc="-1" dirty="0">
                <a:solidFill>
                  <a:srgbClr val="000000"/>
                </a:solidFill>
                <a:uFill>
                  <a:solidFill>
                    <a:srgbClr val="FFFFFF"/>
                  </a:solidFill>
                </a:uFill>
                <a:latin typeface="Source Sans"/>
                <a:ea typeface="Open Sans"/>
              </a:rPr>
              <a:t>For more complicated tasks such as illegal market activity detection, a more robust and flexible model such as a </a:t>
            </a:r>
            <a:r>
              <a:rPr lang="en-US" spc="-1" dirty="0" err="1">
                <a:solidFill>
                  <a:srgbClr val="000000"/>
                </a:solidFill>
                <a:uFill>
                  <a:solidFill>
                    <a:srgbClr val="FFFFFF"/>
                  </a:solidFill>
                </a:uFill>
                <a:latin typeface="Source Sans"/>
                <a:ea typeface="Open Sans"/>
              </a:rPr>
              <a:t>Guassian</a:t>
            </a:r>
            <a:r>
              <a:rPr lang="en-US" spc="-1" dirty="0">
                <a:solidFill>
                  <a:srgbClr val="000000"/>
                </a:solidFill>
                <a:uFill>
                  <a:solidFill>
                    <a:srgbClr val="FFFFFF"/>
                  </a:solidFill>
                </a:uFill>
                <a:latin typeface="Source Sans"/>
                <a:ea typeface="Open Sans"/>
              </a:rPr>
              <a:t> mixture model will be better suited. Finally, for high-dimensional problems with potentially thousands of inputs, spectral clustering is the best option.</a:t>
            </a:r>
          </a:p>
          <a:p>
            <a:pPr marL="457200" indent="-457200">
              <a:buFont typeface="Arial" panose="020B0604020202020204" pitchFamily="34" charset="0"/>
              <a:buChar char="•"/>
            </a:pPr>
            <a:endParaRPr lang="en-US" spc="-1" dirty="0">
              <a:solidFill>
                <a:srgbClr val="000000"/>
              </a:solidFill>
              <a:uFill>
                <a:solidFill>
                  <a:srgbClr val="FFFFFF"/>
                </a:solidFill>
              </a:uFill>
              <a:latin typeface="Source Sans"/>
              <a:ea typeface="Open Sans"/>
            </a:endParaRPr>
          </a:p>
          <a:p>
            <a:pPr marL="457200" indent="-457200">
              <a:buFont typeface="Arial" panose="020B0604020202020204" pitchFamily="34" charset="0"/>
              <a:buChar char="•"/>
            </a:pPr>
            <a:endParaRPr lang="en-US" spc="-1" dirty="0">
              <a:solidFill>
                <a:srgbClr val="000000"/>
              </a:solidFill>
              <a:uFill>
                <a:solidFill>
                  <a:srgbClr val="FFFFFF"/>
                </a:solidFill>
              </a:uFill>
              <a:latin typeface="Source Sans"/>
              <a:ea typeface="Open Sans"/>
            </a:endParaRPr>
          </a:p>
          <a:p>
            <a:pPr marL="457200" indent="-457200">
              <a:buFont typeface="Arial" panose="020B0604020202020204" pitchFamily="34" charset="0"/>
              <a:buChar char="•"/>
            </a:pPr>
            <a:r>
              <a:rPr lang="en-US" spc="-1" dirty="0">
                <a:solidFill>
                  <a:srgbClr val="000000"/>
                </a:solidFill>
                <a:uFill>
                  <a:solidFill>
                    <a:srgbClr val="FFFFFF"/>
                  </a:solidFill>
                </a:uFill>
                <a:latin typeface="Source Sans"/>
                <a:ea typeface="Open Sans"/>
              </a:rPr>
              <a:t>Open notebook </a:t>
            </a:r>
            <a:r>
              <a:rPr lang="en-US" spc="-1" dirty="0" err="1">
                <a:solidFill>
                  <a:srgbClr val="000000"/>
                </a:solidFill>
                <a:uFill>
                  <a:solidFill>
                    <a:srgbClr val="FFFFFF"/>
                  </a:solidFill>
                </a:uFill>
                <a:latin typeface="Source Sans"/>
                <a:ea typeface="Open Sans"/>
              </a:rPr>
              <a:t>clustering.ipynb</a:t>
            </a:r>
            <a:endParaRPr lang="en-US" spc="-1" dirty="0">
              <a:solidFill>
                <a:srgbClr val="000000"/>
              </a:solidFill>
              <a:uFill>
                <a:solidFill>
                  <a:srgbClr val="FFFFFF"/>
                </a:solidFill>
              </a:uFill>
              <a:latin typeface="Source Sans"/>
              <a:ea typeface="Open Sans"/>
            </a:endParaRPr>
          </a:p>
        </p:txBody>
      </p:sp>
      <p:cxnSp>
        <p:nvCxnSpPr>
          <p:cNvPr id="35" name="Straight Connector 34">
            <a:extLst>
              <a:ext uri="{FF2B5EF4-FFF2-40B4-BE49-F238E27FC236}">
                <a16:creationId xmlns:a16="http://schemas.microsoft.com/office/drawing/2014/main" id="{7D75DB6A-4A40-4211-8994-1445F5ACDBD4}"/>
              </a:ext>
            </a:extLst>
          </p:cNvPr>
          <p:cNvCxnSpPr/>
          <p:nvPr/>
        </p:nvCxnSpPr>
        <p:spPr>
          <a:xfrm>
            <a:off x="924593" y="1350127"/>
            <a:ext cx="939800" cy="0"/>
          </a:xfrm>
          <a:prstGeom prst="line">
            <a:avLst/>
          </a:prstGeom>
          <a:ln w="47625">
            <a:solidFill>
              <a:srgbClr val="FF993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3337445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2FE60C5-3726-4F7A-B1EE-3E41F1236ED8}"/>
              </a:ext>
            </a:extLst>
          </p:cNvPr>
          <p:cNvSpPr txBox="1"/>
          <p:nvPr/>
        </p:nvSpPr>
        <p:spPr>
          <a:xfrm>
            <a:off x="841188" y="826907"/>
            <a:ext cx="9556846" cy="523220"/>
          </a:xfrm>
          <a:prstGeom prst="rect">
            <a:avLst/>
          </a:prstGeom>
          <a:noFill/>
        </p:spPr>
        <p:txBody>
          <a:bodyPr wrap="square" rtlCol="0">
            <a:spAutoFit/>
          </a:bodyPr>
          <a:lstStyle/>
          <a:p>
            <a:r>
              <a:rPr lang="en-US" sz="2800" b="1" i="1" dirty="0">
                <a:solidFill>
                  <a:srgbClr val="003399"/>
                </a:solidFill>
                <a:latin typeface="Trebuchet MS" panose="020B0603020202020204" pitchFamily="34" charset="0"/>
              </a:rPr>
              <a:t>Lets see an example</a:t>
            </a:r>
          </a:p>
        </p:txBody>
      </p:sp>
      <p:sp>
        <p:nvSpPr>
          <p:cNvPr id="21" name="Google Shape;82;p4"/>
          <p:cNvSpPr txBox="1"/>
          <p:nvPr/>
        </p:nvSpPr>
        <p:spPr>
          <a:xfrm>
            <a:off x="1394493" y="1868800"/>
            <a:ext cx="9748435" cy="3416279"/>
          </a:xfrm>
          <a:prstGeom prst="rect">
            <a:avLst/>
          </a:prstGeom>
          <a:noFill/>
          <a:ln>
            <a:noFill/>
          </a:ln>
        </p:spPr>
        <p:txBody>
          <a:bodyPr spcFirstLastPara="1" wrap="square" lIns="91425" tIns="45700" rIns="91425" bIns="45700" anchor="t" anchorCtr="0">
            <a:spAutoFit/>
          </a:bodyPr>
          <a:lstStyle/>
          <a:p>
            <a:pPr marL="457200" indent="-457200">
              <a:buFont typeface="Arial" panose="020B0604020202020204" pitchFamily="34" charset="0"/>
              <a:buChar char="•"/>
            </a:pPr>
            <a:r>
              <a:rPr lang="en-US" spc="-1" dirty="0">
                <a:solidFill>
                  <a:srgbClr val="000000"/>
                </a:solidFill>
                <a:uFill>
                  <a:solidFill>
                    <a:srgbClr val="FFFFFF"/>
                  </a:solidFill>
                </a:uFill>
                <a:latin typeface="Source Sans"/>
                <a:ea typeface="Open Sans"/>
              </a:rPr>
              <a:t>There are three widely used techniques for how to form clusters in Python: K-means clustering, Gaussian mixture models and spectral clustering. </a:t>
            </a:r>
          </a:p>
          <a:p>
            <a:pPr marL="457200" indent="-457200">
              <a:buFont typeface="Arial" panose="020B0604020202020204" pitchFamily="34" charset="0"/>
              <a:buChar char="•"/>
            </a:pPr>
            <a:endParaRPr lang="en-US" spc="-1" dirty="0">
              <a:solidFill>
                <a:srgbClr val="000000"/>
              </a:solidFill>
              <a:uFill>
                <a:solidFill>
                  <a:srgbClr val="FFFFFF"/>
                </a:solidFill>
              </a:uFill>
              <a:latin typeface="Source Sans"/>
              <a:ea typeface="Open Sans"/>
            </a:endParaRPr>
          </a:p>
          <a:p>
            <a:pPr marL="457200" indent="-457200">
              <a:buFont typeface="Arial" panose="020B0604020202020204" pitchFamily="34" charset="0"/>
              <a:buChar char="•"/>
            </a:pPr>
            <a:r>
              <a:rPr lang="en-US" spc="-1" dirty="0">
                <a:solidFill>
                  <a:srgbClr val="000000"/>
                </a:solidFill>
                <a:uFill>
                  <a:solidFill>
                    <a:srgbClr val="FFFFFF"/>
                  </a:solidFill>
                </a:uFill>
                <a:latin typeface="Source Sans"/>
                <a:ea typeface="Open Sans"/>
              </a:rPr>
              <a:t>For relatively low-dimensional tasks (several dozen inputs at most) such as identifying distinct consumer populations, K-means clustering is a great choice. </a:t>
            </a:r>
          </a:p>
          <a:p>
            <a:pPr marL="457200" indent="-457200">
              <a:buFont typeface="Arial" panose="020B0604020202020204" pitchFamily="34" charset="0"/>
              <a:buChar char="•"/>
            </a:pPr>
            <a:endParaRPr lang="en-US" spc="-1" dirty="0">
              <a:solidFill>
                <a:srgbClr val="000000"/>
              </a:solidFill>
              <a:uFill>
                <a:solidFill>
                  <a:srgbClr val="FFFFFF"/>
                </a:solidFill>
              </a:uFill>
              <a:latin typeface="Source Sans"/>
              <a:ea typeface="Open Sans"/>
            </a:endParaRPr>
          </a:p>
          <a:p>
            <a:pPr marL="457200" indent="-457200">
              <a:buFont typeface="Arial" panose="020B0604020202020204" pitchFamily="34" charset="0"/>
              <a:buChar char="•"/>
            </a:pPr>
            <a:r>
              <a:rPr lang="en-US" spc="-1" dirty="0">
                <a:solidFill>
                  <a:srgbClr val="000000"/>
                </a:solidFill>
                <a:uFill>
                  <a:solidFill>
                    <a:srgbClr val="FFFFFF"/>
                  </a:solidFill>
                </a:uFill>
                <a:latin typeface="Source Sans"/>
                <a:ea typeface="Open Sans"/>
              </a:rPr>
              <a:t>For more complicated tasks such as illegal market activity detection, a more robust and flexible model such as a </a:t>
            </a:r>
            <a:r>
              <a:rPr lang="en-US" spc="-1" dirty="0" err="1">
                <a:solidFill>
                  <a:srgbClr val="000000"/>
                </a:solidFill>
                <a:uFill>
                  <a:solidFill>
                    <a:srgbClr val="FFFFFF"/>
                  </a:solidFill>
                </a:uFill>
                <a:latin typeface="Source Sans"/>
                <a:ea typeface="Open Sans"/>
              </a:rPr>
              <a:t>Guassian</a:t>
            </a:r>
            <a:r>
              <a:rPr lang="en-US" spc="-1" dirty="0">
                <a:solidFill>
                  <a:srgbClr val="000000"/>
                </a:solidFill>
                <a:uFill>
                  <a:solidFill>
                    <a:srgbClr val="FFFFFF"/>
                  </a:solidFill>
                </a:uFill>
                <a:latin typeface="Source Sans"/>
                <a:ea typeface="Open Sans"/>
              </a:rPr>
              <a:t> mixture model will be better suited. Finally, for high-dimensional problems with potentially thousands of inputs, spectral clustering is the best option.</a:t>
            </a:r>
          </a:p>
          <a:p>
            <a:pPr marL="457200" indent="-457200">
              <a:buFont typeface="Arial" panose="020B0604020202020204" pitchFamily="34" charset="0"/>
              <a:buChar char="•"/>
            </a:pPr>
            <a:endParaRPr lang="en-US" spc="-1" dirty="0">
              <a:solidFill>
                <a:srgbClr val="000000"/>
              </a:solidFill>
              <a:uFill>
                <a:solidFill>
                  <a:srgbClr val="FFFFFF"/>
                </a:solidFill>
              </a:uFill>
              <a:latin typeface="Source Sans"/>
              <a:ea typeface="Open Sans"/>
            </a:endParaRPr>
          </a:p>
          <a:p>
            <a:pPr marL="457200" indent="-457200">
              <a:buFont typeface="Arial" panose="020B0604020202020204" pitchFamily="34" charset="0"/>
              <a:buChar char="•"/>
            </a:pPr>
            <a:endParaRPr lang="en-US" spc="-1" dirty="0">
              <a:solidFill>
                <a:srgbClr val="000000"/>
              </a:solidFill>
              <a:uFill>
                <a:solidFill>
                  <a:srgbClr val="FFFFFF"/>
                </a:solidFill>
              </a:uFill>
              <a:latin typeface="Source Sans"/>
              <a:ea typeface="Open Sans"/>
            </a:endParaRPr>
          </a:p>
          <a:p>
            <a:pPr marL="457200" indent="-457200">
              <a:buFont typeface="Arial" panose="020B0604020202020204" pitchFamily="34" charset="0"/>
              <a:buChar char="•"/>
            </a:pPr>
            <a:r>
              <a:rPr lang="en-US" spc="-1" dirty="0">
                <a:solidFill>
                  <a:srgbClr val="000000"/>
                </a:solidFill>
                <a:uFill>
                  <a:solidFill>
                    <a:srgbClr val="FFFFFF"/>
                  </a:solidFill>
                </a:uFill>
                <a:latin typeface="Source Sans"/>
                <a:ea typeface="Open Sans"/>
              </a:rPr>
              <a:t>Open notebook </a:t>
            </a:r>
            <a:r>
              <a:rPr lang="en-US" spc="-1" dirty="0" err="1">
                <a:solidFill>
                  <a:srgbClr val="000000"/>
                </a:solidFill>
                <a:uFill>
                  <a:solidFill>
                    <a:srgbClr val="FFFFFF"/>
                  </a:solidFill>
                </a:uFill>
                <a:latin typeface="Source Sans"/>
                <a:ea typeface="Open Sans"/>
              </a:rPr>
              <a:t>clustering.ipynb</a:t>
            </a:r>
            <a:endParaRPr lang="en-US" spc="-1" dirty="0">
              <a:solidFill>
                <a:srgbClr val="000000"/>
              </a:solidFill>
              <a:uFill>
                <a:solidFill>
                  <a:srgbClr val="FFFFFF"/>
                </a:solidFill>
              </a:uFill>
              <a:latin typeface="Source Sans"/>
              <a:ea typeface="Open Sans"/>
            </a:endParaRPr>
          </a:p>
        </p:txBody>
      </p:sp>
      <p:cxnSp>
        <p:nvCxnSpPr>
          <p:cNvPr id="35" name="Straight Connector 34">
            <a:extLst>
              <a:ext uri="{FF2B5EF4-FFF2-40B4-BE49-F238E27FC236}">
                <a16:creationId xmlns:a16="http://schemas.microsoft.com/office/drawing/2014/main" id="{7D75DB6A-4A40-4211-8994-1445F5ACDBD4}"/>
              </a:ext>
            </a:extLst>
          </p:cNvPr>
          <p:cNvCxnSpPr/>
          <p:nvPr/>
        </p:nvCxnSpPr>
        <p:spPr>
          <a:xfrm>
            <a:off x="924593" y="1350127"/>
            <a:ext cx="939800" cy="0"/>
          </a:xfrm>
          <a:prstGeom prst="line">
            <a:avLst/>
          </a:prstGeom>
          <a:ln w="47625">
            <a:solidFill>
              <a:srgbClr val="FF993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9905379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B152C4EA-6F60-44FF-A4FB-27E17CC4541E}"/>
              </a:ext>
            </a:extLst>
          </p:cNvPr>
          <p:cNvSpPr/>
          <p:nvPr/>
        </p:nvSpPr>
        <p:spPr>
          <a:xfrm>
            <a:off x="2049232" y="495266"/>
            <a:ext cx="8095136" cy="5409904"/>
          </a:xfrm>
          <a:custGeom>
            <a:avLst/>
            <a:gdLst>
              <a:gd name="connsiteX0" fmla="*/ 5048394 w 8095136"/>
              <a:gd name="connsiteY0" fmla="*/ 471489 h 5409904"/>
              <a:gd name="connsiteX1" fmla="*/ 1004491 w 8095136"/>
              <a:gd name="connsiteY1" fmla="*/ 2156449 h 5409904"/>
              <a:gd name="connsiteX2" fmla="*/ 3085050 w 8095136"/>
              <a:gd name="connsiteY2" fmla="*/ 4940295 h 5409904"/>
              <a:gd name="connsiteX3" fmla="*/ 7948534 w 8095136"/>
              <a:gd name="connsiteY3" fmla="*/ 2610255 h 5409904"/>
              <a:gd name="connsiteX4" fmla="*/ 5048394 w 8095136"/>
              <a:gd name="connsiteY4" fmla="*/ 471489 h 5409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95136" h="5409904">
                <a:moveTo>
                  <a:pt x="5048394" y="471489"/>
                </a:moveTo>
                <a:cubicBezTo>
                  <a:pt x="2643058" y="2424389"/>
                  <a:pt x="3167806" y="1755463"/>
                  <a:pt x="1004491" y="2156449"/>
                </a:cubicBezTo>
                <a:cubicBezTo>
                  <a:pt x="-1405559" y="2603168"/>
                  <a:pt x="1016565" y="6791366"/>
                  <a:pt x="3085050" y="4940295"/>
                </a:cubicBezTo>
                <a:cubicBezTo>
                  <a:pt x="4974098" y="3249801"/>
                  <a:pt x="7246935" y="4494917"/>
                  <a:pt x="7948534" y="2610255"/>
                </a:cubicBezTo>
                <a:cubicBezTo>
                  <a:pt x="8663945" y="688491"/>
                  <a:pt x="6610245" y="-796583"/>
                  <a:pt x="5048394" y="471489"/>
                </a:cubicBezTo>
                <a:close/>
              </a:path>
            </a:pathLst>
          </a:custGeom>
          <a:solidFill>
            <a:srgbClr val="00B0F0"/>
          </a:solidFill>
          <a:ln w="3626" cap="flat">
            <a:noFill/>
            <a:prstDash val="solid"/>
            <a:miter/>
          </a:ln>
        </p:spPr>
        <p:txBody>
          <a:bodyPr rtlCol="0" anchor="ctr"/>
          <a:lstStyle/>
          <a:p>
            <a:endParaRPr lang="en-ID"/>
          </a:p>
        </p:txBody>
      </p:sp>
      <p:sp>
        <p:nvSpPr>
          <p:cNvPr id="9" name="Freeform: Shape 8">
            <a:extLst>
              <a:ext uri="{FF2B5EF4-FFF2-40B4-BE49-F238E27FC236}">
                <a16:creationId xmlns:a16="http://schemas.microsoft.com/office/drawing/2014/main" id="{87BA4395-C354-4F0E-9320-F304E8214DEF}"/>
              </a:ext>
            </a:extLst>
          </p:cNvPr>
          <p:cNvSpPr/>
          <p:nvPr/>
        </p:nvSpPr>
        <p:spPr>
          <a:xfrm>
            <a:off x="2246585" y="967657"/>
            <a:ext cx="7788900" cy="4493931"/>
          </a:xfrm>
          <a:custGeom>
            <a:avLst/>
            <a:gdLst>
              <a:gd name="connsiteX0" fmla="*/ 4880345 w 7788900"/>
              <a:gd name="connsiteY0" fmla="*/ 409349 h 4493931"/>
              <a:gd name="connsiteX1" fmla="*/ 1100174 w 7788900"/>
              <a:gd name="connsiteY1" fmla="*/ 1405673 h 4493931"/>
              <a:gd name="connsiteX2" fmla="*/ 2990260 w 7788900"/>
              <a:gd name="connsiteY2" fmla="*/ 4218823 h 4493931"/>
              <a:gd name="connsiteX3" fmla="*/ 7633966 w 7788900"/>
              <a:gd name="connsiteY3" fmla="*/ 2973018 h 4493931"/>
              <a:gd name="connsiteX4" fmla="*/ 4880345 w 7788900"/>
              <a:gd name="connsiteY4" fmla="*/ 409349 h 44939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88900" h="4493931">
                <a:moveTo>
                  <a:pt x="4880345" y="409349"/>
                </a:moveTo>
                <a:cubicBezTo>
                  <a:pt x="2475008" y="2362249"/>
                  <a:pt x="3299069" y="1330932"/>
                  <a:pt x="1100174" y="1405673"/>
                </a:cubicBezTo>
                <a:cubicBezTo>
                  <a:pt x="-1265920" y="1486097"/>
                  <a:pt x="567754" y="5574021"/>
                  <a:pt x="2990260" y="4218823"/>
                </a:cubicBezTo>
                <a:cubicBezTo>
                  <a:pt x="4571619" y="3334179"/>
                  <a:pt x="6932367" y="4857680"/>
                  <a:pt x="7633966" y="2973018"/>
                </a:cubicBezTo>
                <a:cubicBezTo>
                  <a:pt x="8349378" y="1051254"/>
                  <a:pt x="6442196" y="-858723"/>
                  <a:pt x="4880345" y="409349"/>
                </a:cubicBezTo>
                <a:close/>
              </a:path>
            </a:pathLst>
          </a:custGeom>
          <a:solidFill>
            <a:srgbClr val="002B82"/>
          </a:solidFill>
          <a:ln w="3626" cap="flat">
            <a:noFill/>
            <a:prstDash val="solid"/>
            <a:miter/>
          </a:ln>
        </p:spPr>
        <p:txBody>
          <a:bodyPr rtlCol="0" anchor="ctr"/>
          <a:lstStyle/>
          <a:p>
            <a:endParaRPr lang="en-ID"/>
          </a:p>
        </p:txBody>
      </p:sp>
      <p:sp>
        <p:nvSpPr>
          <p:cNvPr id="10" name="Oval 9">
            <a:extLst>
              <a:ext uri="{FF2B5EF4-FFF2-40B4-BE49-F238E27FC236}">
                <a16:creationId xmlns:a16="http://schemas.microsoft.com/office/drawing/2014/main" id="{58438B69-E8C4-4AB1-8B79-E7350B50C390}"/>
              </a:ext>
            </a:extLst>
          </p:cNvPr>
          <p:cNvSpPr/>
          <p:nvPr/>
        </p:nvSpPr>
        <p:spPr>
          <a:xfrm>
            <a:off x="3360882" y="952830"/>
            <a:ext cx="762000" cy="762000"/>
          </a:xfrm>
          <a:prstGeom prst="ellipse">
            <a:avLst/>
          </a:prstGeom>
          <a:solidFill>
            <a:srgbClr val="002B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1" name="Oval 10">
            <a:extLst>
              <a:ext uri="{FF2B5EF4-FFF2-40B4-BE49-F238E27FC236}">
                <a16:creationId xmlns:a16="http://schemas.microsoft.com/office/drawing/2014/main" id="{5B51FC48-35AE-48F8-BFC0-5F07C89F7F78}"/>
              </a:ext>
            </a:extLst>
          </p:cNvPr>
          <p:cNvSpPr/>
          <p:nvPr/>
        </p:nvSpPr>
        <p:spPr>
          <a:xfrm>
            <a:off x="2246585" y="1876115"/>
            <a:ext cx="304800" cy="3048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2" name="Oval 11">
            <a:extLst>
              <a:ext uri="{FF2B5EF4-FFF2-40B4-BE49-F238E27FC236}">
                <a16:creationId xmlns:a16="http://schemas.microsoft.com/office/drawing/2014/main" id="{A9F68FF3-58EE-4230-8E5C-900392C99992}"/>
              </a:ext>
            </a:extLst>
          </p:cNvPr>
          <p:cNvSpPr/>
          <p:nvPr/>
        </p:nvSpPr>
        <p:spPr>
          <a:xfrm>
            <a:off x="9730685" y="5156200"/>
            <a:ext cx="304800" cy="3048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3" name="TextBox 12">
            <a:extLst>
              <a:ext uri="{FF2B5EF4-FFF2-40B4-BE49-F238E27FC236}">
                <a16:creationId xmlns:a16="http://schemas.microsoft.com/office/drawing/2014/main" id="{89D0D613-19E8-487D-A591-CC434ADA8141}"/>
              </a:ext>
            </a:extLst>
          </p:cNvPr>
          <p:cNvSpPr txBox="1"/>
          <p:nvPr/>
        </p:nvSpPr>
        <p:spPr>
          <a:xfrm>
            <a:off x="2969989" y="2881284"/>
            <a:ext cx="5779146" cy="923330"/>
          </a:xfrm>
          <a:prstGeom prst="rect">
            <a:avLst/>
          </a:prstGeom>
          <a:noFill/>
        </p:spPr>
        <p:txBody>
          <a:bodyPr wrap="square" rtlCol="0">
            <a:spAutoFit/>
          </a:bodyPr>
          <a:lstStyle/>
          <a:p>
            <a:pPr algn="ctr"/>
            <a:r>
              <a:rPr lang="en-GB" sz="5400" b="1" dirty="0">
                <a:solidFill>
                  <a:schemeClr val="bg1"/>
                </a:solidFill>
                <a:latin typeface="Montserrat" panose="00000500000000000000" pitchFamily="2" charset="0"/>
              </a:rPr>
              <a:t>Thank You</a:t>
            </a:r>
            <a:endParaRPr lang="en-ID" sz="5400" b="1" dirty="0">
              <a:solidFill>
                <a:schemeClr val="bg1"/>
              </a:solidFill>
              <a:latin typeface="Montserrat" panose="00000500000000000000" pitchFamily="2" charset="0"/>
            </a:endParaRPr>
          </a:p>
        </p:txBody>
      </p:sp>
      <p:grpSp>
        <p:nvGrpSpPr>
          <p:cNvPr id="15" name="Group 14">
            <a:extLst>
              <a:ext uri="{FF2B5EF4-FFF2-40B4-BE49-F238E27FC236}">
                <a16:creationId xmlns:a16="http://schemas.microsoft.com/office/drawing/2014/main" id="{AB3F2BED-E1DC-45B3-9F53-72DCF5DC5CE7}"/>
              </a:ext>
            </a:extLst>
          </p:cNvPr>
          <p:cNvGrpSpPr/>
          <p:nvPr/>
        </p:nvGrpSpPr>
        <p:grpSpPr>
          <a:xfrm>
            <a:off x="8069120" y="1389978"/>
            <a:ext cx="923430" cy="1158126"/>
            <a:chOff x="9174480" y="2522220"/>
            <a:chExt cx="1173480" cy="1471728"/>
          </a:xfrm>
          <a:solidFill>
            <a:schemeClr val="bg1">
              <a:alpha val="34000"/>
            </a:schemeClr>
          </a:solidFill>
        </p:grpSpPr>
        <p:sp>
          <p:nvSpPr>
            <p:cNvPr id="16" name="Oval 15">
              <a:extLst>
                <a:ext uri="{FF2B5EF4-FFF2-40B4-BE49-F238E27FC236}">
                  <a16:creationId xmlns:a16="http://schemas.microsoft.com/office/drawing/2014/main" id="{388E3BD7-372E-436D-840B-39335E09BC53}"/>
                </a:ext>
              </a:extLst>
            </p:cNvPr>
            <p:cNvSpPr/>
            <p:nvPr/>
          </p:nvSpPr>
          <p:spPr>
            <a:xfrm>
              <a:off x="9174480" y="2522220"/>
              <a:ext cx="167640" cy="1676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7" name="Oval 16">
              <a:extLst>
                <a:ext uri="{FF2B5EF4-FFF2-40B4-BE49-F238E27FC236}">
                  <a16:creationId xmlns:a16="http://schemas.microsoft.com/office/drawing/2014/main" id="{9BD1107D-73B1-4554-A531-16252F158314}"/>
                </a:ext>
              </a:extLst>
            </p:cNvPr>
            <p:cNvSpPr/>
            <p:nvPr/>
          </p:nvSpPr>
          <p:spPr>
            <a:xfrm>
              <a:off x="9677400" y="2522220"/>
              <a:ext cx="167640" cy="1676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8" name="Oval 17">
              <a:extLst>
                <a:ext uri="{FF2B5EF4-FFF2-40B4-BE49-F238E27FC236}">
                  <a16:creationId xmlns:a16="http://schemas.microsoft.com/office/drawing/2014/main" id="{D5422243-4F60-4BEC-B87D-F92CE04CC5CD}"/>
                </a:ext>
              </a:extLst>
            </p:cNvPr>
            <p:cNvSpPr/>
            <p:nvPr/>
          </p:nvSpPr>
          <p:spPr>
            <a:xfrm>
              <a:off x="10180320" y="2522220"/>
              <a:ext cx="167640" cy="1676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9" name="Oval 18">
              <a:extLst>
                <a:ext uri="{FF2B5EF4-FFF2-40B4-BE49-F238E27FC236}">
                  <a16:creationId xmlns:a16="http://schemas.microsoft.com/office/drawing/2014/main" id="{850D1D8C-B588-4003-B6FC-8F7782BBA9E3}"/>
                </a:ext>
              </a:extLst>
            </p:cNvPr>
            <p:cNvSpPr/>
            <p:nvPr/>
          </p:nvSpPr>
          <p:spPr>
            <a:xfrm>
              <a:off x="9174480" y="2956916"/>
              <a:ext cx="167640" cy="1676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0" name="Oval 19">
              <a:extLst>
                <a:ext uri="{FF2B5EF4-FFF2-40B4-BE49-F238E27FC236}">
                  <a16:creationId xmlns:a16="http://schemas.microsoft.com/office/drawing/2014/main" id="{A6D828C2-0B38-4E82-869A-C16195E83A15}"/>
                </a:ext>
              </a:extLst>
            </p:cNvPr>
            <p:cNvSpPr/>
            <p:nvPr/>
          </p:nvSpPr>
          <p:spPr>
            <a:xfrm>
              <a:off x="9677400" y="2956916"/>
              <a:ext cx="167640" cy="1676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1" name="Oval 20">
              <a:extLst>
                <a:ext uri="{FF2B5EF4-FFF2-40B4-BE49-F238E27FC236}">
                  <a16:creationId xmlns:a16="http://schemas.microsoft.com/office/drawing/2014/main" id="{020C34FF-1355-4DA4-BDCB-9B46D8599006}"/>
                </a:ext>
              </a:extLst>
            </p:cNvPr>
            <p:cNvSpPr/>
            <p:nvPr/>
          </p:nvSpPr>
          <p:spPr>
            <a:xfrm>
              <a:off x="10180320" y="2956916"/>
              <a:ext cx="167640" cy="1676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2" name="Oval 21">
              <a:extLst>
                <a:ext uri="{FF2B5EF4-FFF2-40B4-BE49-F238E27FC236}">
                  <a16:creationId xmlns:a16="http://schemas.microsoft.com/office/drawing/2014/main" id="{3C345209-74E7-4754-B141-6DBD414E3B9E}"/>
                </a:ext>
              </a:extLst>
            </p:cNvPr>
            <p:cNvSpPr/>
            <p:nvPr/>
          </p:nvSpPr>
          <p:spPr>
            <a:xfrm>
              <a:off x="9174480" y="3391612"/>
              <a:ext cx="167640" cy="1676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3" name="Oval 22">
              <a:extLst>
                <a:ext uri="{FF2B5EF4-FFF2-40B4-BE49-F238E27FC236}">
                  <a16:creationId xmlns:a16="http://schemas.microsoft.com/office/drawing/2014/main" id="{912DAAB1-28FD-4B69-8315-2CF716C9C855}"/>
                </a:ext>
              </a:extLst>
            </p:cNvPr>
            <p:cNvSpPr/>
            <p:nvPr/>
          </p:nvSpPr>
          <p:spPr>
            <a:xfrm>
              <a:off x="9677400" y="3391612"/>
              <a:ext cx="167640" cy="1676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4" name="Oval 23">
              <a:extLst>
                <a:ext uri="{FF2B5EF4-FFF2-40B4-BE49-F238E27FC236}">
                  <a16:creationId xmlns:a16="http://schemas.microsoft.com/office/drawing/2014/main" id="{CABB2684-80A0-497F-B0F2-2CF7ADE94D87}"/>
                </a:ext>
              </a:extLst>
            </p:cNvPr>
            <p:cNvSpPr/>
            <p:nvPr/>
          </p:nvSpPr>
          <p:spPr>
            <a:xfrm>
              <a:off x="10180320" y="3391612"/>
              <a:ext cx="167640" cy="1676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5" name="Oval 24">
              <a:extLst>
                <a:ext uri="{FF2B5EF4-FFF2-40B4-BE49-F238E27FC236}">
                  <a16:creationId xmlns:a16="http://schemas.microsoft.com/office/drawing/2014/main" id="{CD0143F0-332D-4531-853D-290C080515AB}"/>
                </a:ext>
              </a:extLst>
            </p:cNvPr>
            <p:cNvSpPr/>
            <p:nvPr/>
          </p:nvSpPr>
          <p:spPr>
            <a:xfrm>
              <a:off x="9174480" y="3826308"/>
              <a:ext cx="167640" cy="1676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6" name="Oval 25">
              <a:extLst>
                <a:ext uri="{FF2B5EF4-FFF2-40B4-BE49-F238E27FC236}">
                  <a16:creationId xmlns:a16="http://schemas.microsoft.com/office/drawing/2014/main" id="{0B9EDCCE-CE3A-4DD9-9AB7-8ADFF20D9B72}"/>
                </a:ext>
              </a:extLst>
            </p:cNvPr>
            <p:cNvSpPr/>
            <p:nvPr/>
          </p:nvSpPr>
          <p:spPr>
            <a:xfrm>
              <a:off x="9677400" y="3826308"/>
              <a:ext cx="167640" cy="1676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7" name="Oval 26">
              <a:extLst>
                <a:ext uri="{FF2B5EF4-FFF2-40B4-BE49-F238E27FC236}">
                  <a16:creationId xmlns:a16="http://schemas.microsoft.com/office/drawing/2014/main" id="{7FAB9211-58A0-4493-A671-ED215C75ADBA}"/>
                </a:ext>
              </a:extLst>
            </p:cNvPr>
            <p:cNvSpPr/>
            <p:nvPr/>
          </p:nvSpPr>
          <p:spPr>
            <a:xfrm>
              <a:off x="10180320" y="3826308"/>
              <a:ext cx="167640" cy="1676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grpSp>
        <p:nvGrpSpPr>
          <p:cNvPr id="28" name="Group 27">
            <a:extLst>
              <a:ext uri="{FF2B5EF4-FFF2-40B4-BE49-F238E27FC236}">
                <a16:creationId xmlns:a16="http://schemas.microsoft.com/office/drawing/2014/main" id="{398B40E3-CBED-4CF3-B95E-2B34AEB683C9}"/>
              </a:ext>
            </a:extLst>
          </p:cNvPr>
          <p:cNvGrpSpPr/>
          <p:nvPr/>
        </p:nvGrpSpPr>
        <p:grpSpPr>
          <a:xfrm rot="5400000">
            <a:off x="2700426" y="4159529"/>
            <a:ext cx="923430" cy="1158126"/>
            <a:chOff x="9174480" y="2522220"/>
            <a:chExt cx="1173480" cy="1471728"/>
          </a:xfrm>
          <a:solidFill>
            <a:schemeClr val="bg1">
              <a:alpha val="34000"/>
            </a:schemeClr>
          </a:solidFill>
        </p:grpSpPr>
        <p:sp>
          <p:nvSpPr>
            <p:cNvPr id="29" name="Oval 28">
              <a:extLst>
                <a:ext uri="{FF2B5EF4-FFF2-40B4-BE49-F238E27FC236}">
                  <a16:creationId xmlns:a16="http://schemas.microsoft.com/office/drawing/2014/main" id="{B4E3FC62-512A-4D67-83AB-AC7D9032DA0B}"/>
                </a:ext>
              </a:extLst>
            </p:cNvPr>
            <p:cNvSpPr/>
            <p:nvPr/>
          </p:nvSpPr>
          <p:spPr>
            <a:xfrm>
              <a:off x="9174480" y="2522220"/>
              <a:ext cx="167640" cy="1676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0" name="Oval 29">
              <a:extLst>
                <a:ext uri="{FF2B5EF4-FFF2-40B4-BE49-F238E27FC236}">
                  <a16:creationId xmlns:a16="http://schemas.microsoft.com/office/drawing/2014/main" id="{589420CF-7C2C-4996-BDD0-BA0C3734FD99}"/>
                </a:ext>
              </a:extLst>
            </p:cNvPr>
            <p:cNvSpPr/>
            <p:nvPr/>
          </p:nvSpPr>
          <p:spPr>
            <a:xfrm>
              <a:off x="9677400" y="2522220"/>
              <a:ext cx="167640" cy="1676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31" name="Oval 30">
              <a:extLst>
                <a:ext uri="{FF2B5EF4-FFF2-40B4-BE49-F238E27FC236}">
                  <a16:creationId xmlns:a16="http://schemas.microsoft.com/office/drawing/2014/main" id="{B3021939-B652-445A-A7A2-E759C83F85D7}"/>
                </a:ext>
              </a:extLst>
            </p:cNvPr>
            <p:cNvSpPr/>
            <p:nvPr/>
          </p:nvSpPr>
          <p:spPr>
            <a:xfrm>
              <a:off x="10180320" y="2522220"/>
              <a:ext cx="167640" cy="1676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2" name="Oval 31">
              <a:extLst>
                <a:ext uri="{FF2B5EF4-FFF2-40B4-BE49-F238E27FC236}">
                  <a16:creationId xmlns:a16="http://schemas.microsoft.com/office/drawing/2014/main" id="{0D8B02A8-B363-44F4-A28F-C8378674600A}"/>
                </a:ext>
              </a:extLst>
            </p:cNvPr>
            <p:cNvSpPr/>
            <p:nvPr/>
          </p:nvSpPr>
          <p:spPr>
            <a:xfrm>
              <a:off x="9174480" y="2956916"/>
              <a:ext cx="167640" cy="1676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3" name="Oval 32">
              <a:extLst>
                <a:ext uri="{FF2B5EF4-FFF2-40B4-BE49-F238E27FC236}">
                  <a16:creationId xmlns:a16="http://schemas.microsoft.com/office/drawing/2014/main" id="{FD09551B-33DB-4D59-9629-CAE8C49364C4}"/>
                </a:ext>
              </a:extLst>
            </p:cNvPr>
            <p:cNvSpPr/>
            <p:nvPr/>
          </p:nvSpPr>
          <p:spPr>
            <a:xfrm>
              <a:off x="9677400" y="2956916"/>
              <a:ext cx="167640" cy="1676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4" name="Oval 33">
              <a:extLst>
                <a:ext uri="{FF2B5EF4-FFF2-40B4-BE49-F238E27FC236}">
                  <a16:creationId xmlns:a16="http://schemas.microsoft.com/office/drawing/2014/main" id="{F881E908-7DAB-4BF9-A008-6047DCB4F4C6}"/>
                </a:ext>
              </a:extLst>
            </p:cNvPr>
            <p:cNvSpPr/>
            <p:nvPr/>
          </p:nvSpPr>
          <p:spPr>
            <a:xfrm>
              <a:off x="10180320" y="2956916"/>
              <a:ext cx="167640" cy="1676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5" name="Oval 34">
              <a:extLst>
                <a:ext uri="{FF2B5EF4-FFF2-40B4-BE49-F238E27FC236}">
                  <a16:creationId xmlns:a16="http://schemas.microsoft.com/office/drawing/2014/main" id="{4BF056D7-B8F8-4E35-ACEA-D830321B30EA}"/>
                </a:ext>
              </a:extLst>
            </p:cNvPr>
            <p:cNvSpPr/>
            <p:nvPr/>
          </p:nvSpPr>
          <p:spPr>
            <a:xfrm>
              <a:off x="9174480" y="3391612"/>
              <a:ext cx="167640" cy="1676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6" name="Oval 35">
              <a:extLst>
                <a:ext uri="{FF2B5EF4-FFF2-40B4-BE49-F238E27FC236}">
                  <a16:creationId xmlns:a16="http://schemas.microsoft.com/office/drawing/2014/main" id="{6C22BB22-2694-43E6-B285-449BC4CBD156}"/>
                </a:ext>
              </a:extLst>
            </p:cNvPr>
            <p:cNvSpPr/>
            <p:nvPr/>
          </p:nvSpPr>
          <p:spPr>
            <a:xfrm>
              <a:off x="9677400" y="3391612"/>
              <a:ext cx="167640" cy="1676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7" name="Oval 36">
              <a:extLst>
                <a:ext uri="{FF2B5EF4-FFF2-40B4-BE49-F238E27FC236}">
                  <a16:creationId xmlns:a16="http://schemas.microsoft.com/office/drawing/2014/main" id="{7C436160-6027-42B3-AADE-8C009CDCC6A3}"/>
                </a:ext>
              </a:extLst>
            </p:cNvPr>
            <p:cNvSpPr/>
            <p:nvPr/>
          </p:nvSpPr>
          <p:spPr>
            <a:xfrm>
              <a:off x="10180320" y="3391612"/>
              <a:ext cx="167640" cy="1676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8" name="Oval 37">
              <a:extLst>
                <a:ext uri="{FF2B5EF4-FFF2-40B4-BE49-F238E27FC236}">
                  <a16:creationId xmlns:a16="http://schemas.microsoft.com/office/drawing/2014/main" id="{F46AC7EC-D3EE-4F29-9108-BAE8A455702A}"/>
                </a:ext>
              </a:extLst>
            </p:cNvPr>
            <p:cNvSpPr/>
            <p:nvPr/>
          </p:nvSpPr>
          <p:spPr>
            <a:xfrm>
              <a:off x="9174480" y="3826308"/>
              <a:ext cx="167640" cy="1676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9" name="Oval 38">
              <a:extLst>
                <a:ext uri="{FF2B5EF4-FFF2-40B4-BE49-F238E27FC236}">
                  <a16:creationId xmlns:a16="http://schemas.microsoft.com/office/drawing/2014/main" id="{B27D446B-E855-4262-8C38-C15520488E73}"/>
                </a:ext>
              </a:extLst>
            </p:cNvPr>
            <p:cNvSpPr/>
            <p:nvPr/>
          </p:nvSpPr>
          <p:spPr>
            <a:xfrm>
              <a:off x="9677400" y="3826308"/>
              <a:ext cx="167640" cy="1676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40" name="Oval 39">
              <a:extLst>
                <a:ext uri="{FF2B5EF4-FFF2-40B4-BE49-F238E27FC236}">
                  <a16:creationId xmlns:a16="http://schemas.microsoft.com/office/drawing/2014/main" id="{3EACD23D-CCBE-4CA4-B0E3-5F54EAC79C9D}"/>
                </a:ext>
              </a:extLst>
            </p:cNvPr>
            <p:cNvSpPr/>
            <p:nvPr/>
          </p:nvSpPr>
          <p:spPr>
            <a:xfrm>
              <a:off x="10180320" y="3826308"/>
              <a:ext cx="167640" cy="1676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Tree>
    <p:extLst>
      <p:ext uri="{BB962C8B-B14F-4D97-AF65-F5344CB8AC3E}">
        <p14:creationId xmlns:p14="http://schemas.microsoft.com/office/powerpoint/2010/main" val="317828373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22631</TotalTime>
  <Words>9009</Words>
  <Application>Microsoft Office PowerPoint</Application>
  <PresentationFormat>Widescreen</PresentationFormat>
  <Paragraphs>964</Paragraphs>
  <Slides>94</Slides>
  <Notes>0</Notes>
  <HiddenSlides>0</HiddenSlides>
  <MMClips>0</MMClips>
  <ScaleCrop>false</ScaleCrop>
  <HeadingPairs>
    <vt:vector size="6" baseType="variant">
      <vt:variant>
        <vt:lpstr>Fonts Used</vt:lpstr>
      </vt:variant>
      <vt:variant>
        <vt:i4>17</vt:i4>
      </vt:variant>
      <vt:variant>
        <vt:lpstr>Theme</vt:lpstr>
      </vt:variant>
      <vt:variant>
        <vt:i4>1</vt:i4>
      </vt:variant>
      <vt:variant>
        <vt:lpstr>Slide Titles</vt:lpstr>
      </vt:variant>
      <vt:variant>
        <vt:i4>94</vt:i4>
      </vt:variant>
    </vt:vector>
  </HeadingPairs>
  <TitlesOfParts>
    <vt:vector size="112" baseType="lpstr">
      <vt:lpstr>AdvEucSymb-i</vt:lpstr>
      <vt:lpstr>AdvMacMthIt</vt:lpstr>
      <vt:lpstr>AdvMacMthSyN</vt:lpstr>
      <vt:lpstr>AdvOT410c0b94</vt:lpstr>
      <vt:lpstr>AdvP6F00</vt:lpstr>
      <vt:lpstr>AdvP6F0B</vt:lpstr>
      <vt:lpstr>Arial</vt:lpstr>
      <vt:lpstr>Arial</vt:lpstr>
      <vt:lpstr>Calibri</vt:lpstr>
      <vt:lpstr>CIDFont+F3</vt:lpstr>
      <vt:lpstr>CIDFont+F7</vt:lpstr>
      <vt:lpstr>CIDFont+F9</vt:lpstr>
      <vt:lpstr>Courier New</vt:lpstr>
      <vt:lpstr>Montserrat</vt:lpstr>
      <vt:lpstr>Source Sans</vt:lpstr>
      <vt:lpstr>source-serif-pro</vt:lpstr>
      <vt:lpstr>Trebuchet MS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Robby Fathur Riza</dc:creator>
  <cp:lastModifiedBy>Nitin Saraswat</cp:lastModifiedBy>
  <cp:revision>345</cp:revision>
  <dcterms:created xsi:type="dcterms:W3CDTF">2020-06-02T01:04:08Z</dcterms:created>
  <dcterms:modified xsi:type="dcterms:W3CDTF">2024-01-14T07:39:18Z</dcterms:modified>
</cp:coreProperties>
</file>